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  <p:sldMasterId id="2147483768" r:id="rId12"/>
    <p:sldMasterId id="2147483780" r:id="rId13"/>
  </p:sldMasterIdLst>
  <p:sldIdLst>
    <p:sldId id="256" r:id="rId14"/>
    <p:sldId id="346" r:id="rId15"/>
    <p:sldId id="358" r:id="rId16"/>
    <p:sldId id="259" r:id="rId17"/>
    <p:sldId id="257" r:id="rId18"/>
    <p:sldId id="302" r:id="rId19"/>
    <p:sldId id="303" r:id="rId20"/>
    <p:sldId id="304" r:id="rId21"/>
    <p:sldId id="305" r:id="rId22"/>
    <p:sldId id="306" r:id="rId23"/>
    <p:sldId id="347" r:id="rId24"/>
    <p:sldId id="348" r:id="rId25"/>
    <p:sldId id="344" r:id="rId26"/>
    <p:sldId id="260" r:id="rId27"/>
    <p:sldId id="261" r:id="rId28"/>
    <p:sldId id="263" r:id="rId29"/>
    <p:sldId id="264" r:id="rId30"/>
    <p:sldId id="265" r:id="rId31"/>
    <p:sldId id="271" r:id="rId32"/>
    <p:sldId id="267" r:id="rId33"/>
    <p:sldId id="268" r:id="rId34"/>
    <p:sldId id="269" r:id="rId35"/>
    <p:sldId id="270" r:id="rId36"/>
    <p:sldId id="272" r:id="rId37"/>
    <p:sldId id="300" r:id="rId38"/>
    <p:sldId id="350" r:id="rId39"/>
    <p:sldId id="361" r:id="rId40"/>
    <p:sldId id="275" r:id="rId41"/>
    <p:sldId id="276" r:id="rId42"/>
    <p:sldId id="277" r:id="rId43"/>
    <p:sldId id="278" r:id="rId44"/>
    <p:sldId id="279" r:id="rId45"/>
    <p:sldId id="280" r:id="rId46"/>
    <p:sldId id="281" r:id="rId47"/>
    <p:sldId id="282" r:id="rId48"/>
    <p:sldId id="283" r:id="rId49"/>
    <p:sldId id="359" r:id="rId50"/>
    <p:sldId id="284" r:id="rId51"/>
    <p:sldId id="285" r:id="rId52"/>
    <p:sldId id="286" r:id="rId53"/>
    <p:sldId id="287" r:id="rId54"/>
    <p:sldId id="288" r:id="rId55"/>
    <p:sldId id="289" r:id="rId56"/>
    <p:sldId id="290" r:id="rId57"/>
    <p:sldId id="360" r:id="rId58"/>
    <p:sldId id="291" r:id="rId59"/>
    <p:sldId id="351" r:id="rId60"/>
    <p:sldId id="352" r:id="rId61"/>
    <p:sldId id="353" r:id="rId62"/>
    <p:sldId id="362" r:id="rId63"/>
    <p:sldId id="321" r:id="rId64"/>
    <p:sldId id="326" r:id="rId65"/>
    <p:sldId id="327" r:id="rId66"/>
    <p:sldId id="363" r:id="rId67"/>
    <p:sldId id="328" r:id="rId68"/>
    <p:sldId id="329" r:id="rId69"/>
    <p:sldId id="330" r:id="rId70"/>
    <p:sldId id="331" r:id="rId71"/>
    <p:sldId id="332" r:id="rId72"/>
    <p:sldId id="333" r:id="rId73"/>
    <p:sldId id="334" r:id="rId74"/>
    <p:sldId id="335" r:id="rId75"/>
    <p:sldId id="354" r:id="rId76"/>
    <p:sldId id="355" r:id="rId77"/>
    <p:sldId id="368" r:id="rId78"/>
    <p:sldId id="319" r:id="rId79"/>
    <p:sldId id="336" r:id="rId80"/>
    <p:sldId id="337" r:id="rId81"/>
    <p:sldId id="338" r:id="rId82"/>
    <p:sldId id="339" r:id="rId83"/>
    <p:sldId id="369" r:id="rId84"/>
    <p:sldId id="340" r:id="rId85"/>
    <p:sldId id="341" r:id="rId86"/>
    <p:sldId id="356" r:id="rId87"/>
    <p:sldId id="370" r:id="rId88"/>
    <p:sldId id="320" r:id="rId89"/>
    <p:sldId id="342" r:id="rId90"/>
    <p:sldId id="343" r:id="rId91"/>
    <p:sldId id="357" r:id="rId92"/>
    <p:sldId id="315" r:id="rId93"/>
    <p:sldId id="307" r:id="rId94"/>
    <p:sldId id="378" r:id="rId95"/>
    <p:sldId id="367" r:id="rId96"/>
    <p:sldId id="364" r:id="rId97"/>
    <p:sldId id="365" r:id="rId98"/>
    <p:sldId id="366" r:id="rId99"/>
    <p:sldId id="297" r:id="rId100"/>
    <p:sldId id="316" r:id="rId101"/>
    <p:sldId id="373" r:id="rId102"/>
    <p:sldId id="317" r:id="rId103"/>
    <p:sldId id="318" r:id="rId104"/>
    <p:sldId id="374" r:id="rId105"/>
    <p:sldId id="375" r:id="rId106"/>
    <p:sldId id="376" r:id="rId107"/>
    <p:sldId id="377" r:id="rId108"/>
    <p:sldId id="296" r:id="rId109"/>
    <p:sldId id="371" r:id="rId110"/>
    <p:sldId id="372" r:id="rId111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010DB"/>
    <a:srgbClr val="3333CC"/>
    <a:srgbClr val="FFFFCC"/>
    <a:srgbClr val="CCECFF"/>
    <a:srgbClr val="FFFF00"/>
    <a:srgbClr val="0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8"/>
    <p:restoredTop sz="94576"/>
  </p:normalViewPr>
  <p:slideViewPr>
    <p:cSldViewPr showGuides="1">
      <p:cViewPr>
        <p:scale>
          <a:sx n="80" d="100"/>
          <a:sy n="80" d="100"/>
        </p:scale>
        <p:origin x="-2430" y="-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86.xml"/><Relationship Id="rId98" Type="http://schemas.openxmlformats.org/officeDocument/2006/relationships/slide" Target="slides/slide85.xml"/><Relationship Id="rId97" Type="http://schemas.openxmlformats.org/officeDocument/2006/relationships/slide" Target="slides/slide84.xml"/><Relationship Id="rId96" Type="http://schemas.openxmlformats.org/officeDocument/2006/relationships/slide" Target="slides/slide83.xml"/><Relationship Id="rId95" Type="http://schemas.openxmlformats.org/officeDocument/2006/relationships/slide" Target="slides/slide82.xml"/><Relationship Id="rId94" Type="http://schemas.openxmlformats.org/officeDocument/2006/relationships/slide" Target="slides/slide81.xml"/><Relationship Id="rId93" Type="http://schemas.openxmlformats.org/officeDocument/2006/relationships/slide" Target="slides/slide80.xml"/><Relationship Id="rId92" Type="http://schemas.openxmlformats.org/officeDocument/2006/relationships/slide" Target="slides/slide79.xml"/><Relationship Id="rId91" Type="http://schemas.openxmlformats.org/officeDocument/2006/relationships/slide" Target="slides/slide78.xml"/><Relationship Id="rId90" Type="http://schemas.openxmlformats.org/officeDocument/2006/relationships/slide" Target="slides/slide77.xml"/><Relationship Id="rId9" Type="http://schemas.openxmlformats.org/officeDocument/2006/relationships/slideMaster" Target="slideMasters/slideMaster8.xml"/><Relationship Id="rId89" Type="http://schemas.openxmlformats.org/officeDocument/2006/relationships/slide" Target="slides/slide76.xml"/><Relationship Id="rId88" Type="http://schemas.openxmlformats.org/officeDocument/2006/relationships/slide" Target="slides/slide75.xml"/><Relationship Id="rId87" Type="http://schemas.openxmlformats.org/officeDocument/2006/relationships/slide" Target="slides/slide74.xml"/><Relationship Id="rId86" Type="http://schemas.openxmlformats.org/officeDocument/2006/relationships/slide" Target="slides/slide73.xml"/><Relationship Id="rId85" Type="http://schemas.openxmlformats.org/officeDocument/2006/relationships/slide" Target="slides/slide72.xml"/><Relationship Id="rId84" Type="http://schemas.openxmlformats.org/officeDocument/2006/relationships/slide" Target="slides/slide71.xml"/><Relationship Id="rId83" Type="http://schemas.openxmlformats.org/officeDocument/2006/relationships/slide" Target="slides/slide70.xml"/><Relationship Id="rId82" Type="http://schemas.openxmlformats.org/officeDocument/2006/relationships/slide" Target="slides/slide69.xml"/><Relationship Id="rId81" Type="http://schemas.openxmlformats.org/officeDocument/2006/relationships/slide" Target="slides/slide68.xml"/><Relationship Id="rId80" Type="http://schemas.openxmlformats.org/officeDocument/2006/relationships/slide" Target="slides/slide67.xml"/><Relationship Id="rId8" Type="http://schemas.openxmlformats.org/officeDocument/2006/relationships/slideMaster" Target="slideMasters/slideMaster7.xml"/><Relationship Id="rId79" Type="http://schemas.openxmlformats.org/officeDocument/2006/relationships/slide" Target="slides/slide66.xml"/><Relationship Id="rId78" Type="http://schemas.openxmlformats.org/officeDocument/2006/relationships/slide" Target="slides/slide65.xml"/><Relationship Id="rId77" Type="http://schemas.openxmlformats.org/officeDocument/2006/relationships/slide" Target="slides/slide64.xml"/><Relationship Id="rId76" Type="http://schemas.openxmlformats.org/officeDocument/2006/relationships/slide" Target="slides/slide63.xml"/><Relationship Id="rId75" Type="http://schemas.openxmlformats.org/officeDocument/2006/relationships/slide" Target="slides/slide62.xml"/><Relationship Id="rId74" Type="http://schemas.openxmlformats.org/officeDocument/2006/relationships/slide" Target="slides/slide61.xml"/><Relationship Id="rId73" Type="http://schemas.openxmlformats.org/officeDocument/2006/relationships/slide" Target="slides/slide60.xml"/><Relationship Id="rId72" Type="http://schemas.openxmlformats.org/officeDocument/2006/relationships/slide" Target="slides/slide59.xml"/><Relationship Id="rId71" Type="http://schemas.openxmlformats.org/officeDocument/2006/relationships/slide" Target="slides/slide58.xml"/><Relationship Id="rId70" Type="http://schemas.openxmlformats.org/officeDocument/2006/relationships/slide" Target="slides/slide57.xml"/><Relationship Id="rId7" Type="http://schemas.openxmlformats.org/officeDocument/2006/relationships/slideMaster" Target="slideMasters/slideMaster6.xml"/><Relationship Id="rId69" Type="http://schemas.openxmlformats.org/officeDocument/2006/relationships/slide" Target="slides/slide56.xml"/><Relationship Id="rId68" Type="http://schemas.openxmlformats.org/officeDocument/2006/relationships/slide" Target="slides/slide55.xml"/><Relationship Id="rId67" Type="http://schemas.openxmlformats.org/officeDocument/2006/relationships/slide" Target="slides/slide54.xml"/><Relationship Id="rId66" Type="http://schemas.openxmlformats.org/officeDocument/2006/relationships/slide" Target="slides/slide53.xml"/><Relationship Id="rId65" Type="http://schemas.openxmlformats.org/officeDocument/2006/relationships/slide" Target="slides/slide52.xml"/><Relationship Id="rId64" Type="http://schemas.openxmlformats.org/officeDocument/2006/relationships/slide" Target="slides/slide51.xml"/><Relationship Id="rId63" Type="http://schemas.openxmlformats.org/officeDocument/2006/relationships/slide" Target="slides/slide50.xml"/><Relationship Id="rId62" Type="http://schemas.openxmlformats.org/officeDocument/2006/relationships/slide" Target="slides/slide49.xml"/><Relationship Id="rId61" Type="http://schemas.openxmlformats.org/officeDocument/2006/relationships/slide" Target="slides/slide48.xml"/><Relationship Id="rId60" Type="http://schemas.openxmlformats.org/officeDocument/2006/relationships/slide" Target="slides/slide47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46.xml"/><Relationship Id="rId58" Type="http://schemas.openxmlformats.org/officeDocument/2006/relationships/slide" Target="slides/slide45.xml"/><Relationship Id="rId57" Type="http://schemas.openxmlformats.org/officeDocument/2006/relationships/slide" Target="slides/slide44.xml"/><Relationship Id="rId56" Type="http://schemas.openxmlformats.org/officeDocument/2006/relationships/slide" Target="slides/slide43.xml"/><Relationship Id="rId55" Type="http://schemas.openxmlformats.org/officeDocument/2006/relationships/slide" Target="slides/slide42.xml"/><Relationship Id="rId54" Type="http://schemas.openxmlformats.org/officeDocument/2006/relationships/slide" Target="slides/slide41.xml"/><Relationship Id="rId53" Type="http://schemas.openxmlformats.org/officeDocument/2006/relationships/slide" Target="slides/slide40.xml"/><Relationship Id="rId52" Type="http://schemas.openxmlformats.org/officeDocument/2006/relationships/slide" Target="slides/slide39.xml"/><Relationship Id="rId51" Type="http://schemas.openxmlformats.org/officeDocument/2006/relationships/slide" Target="slides/slide38.xml"/><Relationship Id="rId50" Type="http://schemas.openxmlformats.org/officeDocument/2006/relationships/slide" Target="slides/slide37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36.xml"/><Relationship Id="rId48" Type="http://schemas.openxmlformats.org/officeDocument/2006/relationships/slide" Target="slides/slide35.xml"/><Relationship Id="rId47" Type="http://schemas.openxmlformats.org/officeDocument/2006/relationships/slide" Target="slides/slide34.xml"/><Relationship Id="rId46" Type="http://schemas.openxmlformats.org/officeDocument/2006/relationships/slide" Target="slides/slide33.xml"/><Relationship Id="rId45" Type="http://schemas.openxmlformats.org/officeDocument/2006/relationships/slide" Target="slides/slide32.xml"/><Relationship Id="rId44" Type="http://schemas.openxmlformats.org/officeDocument/2006/relationships/slide" Target="slides/slide31.xml"/><Relationship Id="rId43" Type="http://schemas.openxmlformats.org/officeDocument/2006/relationships/slide" Target="slides/slide30.xml"/><Relationship Id="rId42" Type="http://schemas.openxmlformats.org/officeDocument/2006/relationships/slide" Target="slides/slide29.xml"/><Relationship Id="rId41" Type="http://schemas.openxmlformats.org/officeDocument/2006/relationships/slide" Target="slides/slide28.xml"/><Relationship Id="rId40" Type="http://schemas.openxmlformats.org/officeDocument/2006/relationships/slide" Target="slides/slide27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26.xml"/><Relationship Id="rId38" Type="http://schemas.openxmlformats.org/officeDocument/2006/relationships/slide" Target="slides/slide25.xml"/><Relationship Id="rId37" Type="http://schemas.openxmlformats.org/officeDocument/2006/relationships/slide" Target="slides/slide24.xml"/><Relationship Id="rId36" Type="http://schemas.openxmlformats.org/officeDocument/2006/relationships/slide" Target="slides/slide23.xml"/><Relationship Id="rId35" Type="http://schemas.openxmlformats.org/officeDocument/2006/relationships/slide" Target="slides/slide22.xml"/><Relationship Id="rId34" Type="http://schemas.openxmlformats.org/officeDocument/2006/relationships/slide" Target="slides/slide21.xml"/><Relationship Id="rId33" Type="http://schemas.openxmlformats.org/officeDocument/2006/relationships/slide" Target="slides/slide20.xml"/><Relationship Id="rId32" Type="http://schemas.openxmlformats.org/officeDocument/2006/relationships/slide" Target="slides/slide19.xml"/><Relationship Id="rId31" Type="http://schemas.openxmlformats.org/officeDocument/2006/relationships/slide" Target="slides/slide18.xml"/><Relationship Id="rId30" Type="http://schemas.openxmlformats.org/officeDocument/2006/relationships/slide" Target="slides/slide1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6.xml"/><Relationship Id="rId28" Type="http://schemas.openxmlformats.org/officeDocument/2006/relationships/slide" Target="slides/slide15.xml"/><Relationship Id="rId27" Type="http://schemas.openxmlformats.org/officeDocument/2006/relationships/slide" Target="slides/slide14.xml"/><Relationship Id="rId26" Type="http://schemas.openxmlformats.org/officeDocument/2006/relationships/slide" Target="slides/slide13.xml"/><Relationship Id="rId25" Type="http://schemas.openxmlformats.org/officeDocument/2006/relationships/slide" Target="slides/slide12.xml"/><Relationship Id="rId24" Type="http://schemas.openxmlformats.org/officeDocument/2006/relationships/slide" Target="slides/slide11.xml"/><Relationship Id="rId23" Type="http://schemas.openxmlformats.org/officeDocument/2006/relationships/slide" Target="slides/slide10.xml"/><Relationship Id="rId22" Type="http://schemas.openxmlformats.org/officeDocument/2006/relationships/slide" Target="slides/slide9.xml"/><Relationship Id="rId21" Type="http://schemas.openxmlformats.org/officeDocument/2006/relationships/slide" Target="slides/slide8.xml"/><Relationship Id="rId20" Type="http://schemas.openxmlformats.org/officeDocument/2006/relationships/slide" Target="slides/slide7.xml"/><Relationship Id="rId2" Type="http://schemas.openxmlformats.org/officeDocument/2006/relationships/theme" Target="theme/theme1.xml"/><Relationship Id="rId19" Type="http://schemas.openxmlformats.org/officeDocument/2006/relationships/slide" Target="slides/slide6.xml"/><Relationship Id="rId18" Type="http://schemas.openxmlformats.org/officeDocument/2006/relationships/slide" Target="slides/slide5.xml"/><Relationship Id="rId17" Type="http://schemas.openxmlformats.org/officeDocument/2006/relationships/slide" Target="slides/slide4.xml"/><Relationship Id="rId16" Type="http://schemas.openxmlformats.org/officeDocument/2006/relationships/slide" Target="slides/slide3.xml"/><Relationship Id="rId15" Type="http://schemas.openxmlformats.org/officeDocument/2006/relationships/slide" Target="slides/slide2.xml"/><Relationship Id="rId14" Type="http://schemas.openxmlformats.org/officeDocument/2006/relationships/slide" Target="slides/slide1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4" Type="http://schemas.openxmlformats.org/officeDocument/2006/relationships/tableStyles" Target="tableStyles.xml"/><Relationship Id="rId113" Type="http://schemas.openxmlformats.org/officeDocument/2006/relationships/viewProps" Target="viewProps.xml"/><Relationship Id="rId112" Type="http://schemas.openxmlformats.org/officeDocument/2006/relationships/presProps" Target="presProps.xml"/><Relationship Id="rId111" Type="http://schemas.openxmlformats.org/officeDocument/2006/relationships/slide" Target="slides/slide98.xml"/><Relationship Id="rId110" Type="http://schemas.openxmlformats.org/officeDocument/2006/relationships/slide" Target="slides/slide97.xml"/><Relationship Id="rId11" Type="http://schemas.openxmlformats.org/officeDocument/2006/relationships/slideMaster" Target="slideMasters/slideMaster10.xml"/><Relationship Id="rId109" Type="http://schemas.openxmlformats.org/officeDocument/2006/relationships/slide" Target="slides/slide96.xml"/><Relationship Id="rId108" Type="http://schemas.openxmlformats.org/officeDocument/2006/relationships/slide" Target="slides/slide95.xml"/><Relationship Id="rId107" Type="http://schemas.openxmlformats.org/officeDocument/2006/relationships/slide" Target="slides/slide94.xml"/><Relationship Id="rId106" Type="http://schemas.openxmlformats.org/officeDocument/2006/relationships/slide" Target="slides/slide93.xml"/><Relationship Id="rId105" Type="http://schemas.openxmlformats.org/officeDocument/2006/relationships/slide" Target="slides/slide92.xml"/><Relationship Id="rId104" Type="http://schemas.openxmlformats.org/officeDocument/2006/relationships/slide" Target="slides/slide91.xml"/><Relationship Id="rId103" Type="http://schemas.openxmlformats.org/officeDocument/2006/relationships/slide" Target="slides/slide90.xml"/><Relationship Id="rId102" Type="http://schemas.openxmlformats.org/officeDocument/2006/relationships/slide" Target="slides/slide89.xml"/><Relationship Id="rId101" Type="http://schemas.openxmlformats.org/officeDocument/2006/relationships/slide" Target="slides/slide88.xml"/><Relationship Id="rId100" Type="http://schemas.openxmlformats.org/officeDocument/2006/relationships/slide" Target="slides/slide87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7"/>
          <p:cNvGrpSpPr/>
          <p:nvPr/>
        </p:nvGrpSpPr>
        <p:grpSpPr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13321" name="Picture 8" descr="Expbanna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2" name="Picture 9" descr="EXPHORSA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8" y="3600"/>
              <a:ext cx="1800" cy="6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3315" name="Picture 10" descr="EXPHORS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657600"/>
            <a:ext cx="5715000" cy="95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690" name="Group 7"/>
          <p:cNvGrpSpPr/>
          <p:nvPr/>
        </p:nvGrpSpPr>
        <p:grpSpPr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114697" name="Picture 8" descr="Expbanna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4698" name="Picture 9" descr="EXPHORSA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8" y="3600"/>
              <a:ext cx="1800" cy="6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14691" name="Picture 10" descr="EXPHORS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657600"/>
            <a:ext cx="5715000" cy="95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reeform 2"/>
          <p:cNvSpPr/>
          <p:nvPr/>
        </p:nvSpPr>
        <p:spPr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4579" name="Group 8"/>
          <p:cNvGrpSpPr/>
          <p:nvPr/>
        </p:nvGrpSpPr>
        <p:grpSpPr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24597" name="Freeform 9"/>
            <p:cNvSpPr/>
            <p:nvPr userDrawn="1"/>
          </p:nvSpPr>
          <p:spPr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51200" y="14380"/>
                </a:cxn>
                <a:cxn ang="0">
                  <a:pos x="45788" y="11580"/>
                </a:cxn>
                <a:cxn ang="0">
                  <a:pos x="35864" y="7652"/>
                </a:cxn>
                <a:cxn ang="0">
                  <a:pos x="4577" y="0"/>
                </a:cxn>
                <a:cxn ang="0">
                  <a:pos x="1476" y="725"/>
                </a:cxn>
                <a:cxn ang="0">
                  <a:pos x="0" y="3024"/>
                </a:cxn>
                <a:cxn ang="0">
                  <a:pos x="1799" y="5648"/>
                </a:cxn>
                <a:cxn ang="0">
                  <a:pos x="36754" y="14899"/>
                </a:cxn>
                <a:cxn ang="0">
                  <a:pos x="44413" y="14307"/>
                </a:cxn>
                <a:cxn ang="0">
                  <a:pos x="50605" y="15073"/>
                </a:cxn>
                <a:cxn ang="0">
                  <a:pos x="51200" y="14380"/>
                </a:cxn>
                <a:cxn ang="0">
                  <a:pos x="51200" y="14380"/>
                </a:cxn>
              </a:cxnLst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598" name="Freeform 10"/>
            <p:cNvSpPr/>
            <p:nvPr userDrawn="1"/>
          </p:nvSpPr>
          <p:spPr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549" y="0"/>
                </a:cxn>
                <a:cxn ang="0">
                  <a:pos x="5333" y="1175"/>
                </a:cxn>
                <a:cxn ang="0">
                  <a:pos x="5722" y="1444"/>
                </a:cxn>
                <a:cxn ang="0">
                  <a:pos x="6356" y="1792"/>
                </a:cxn>
                <a:cxn ang="0">
                  <a:pos x="6272" y="1858"/>
                </a:cxn>
                <a:cxn ang="0">
                  <a:pos x="5409" y="1781"/>
                </a:cxn>
                <a:cxn ang="0">
                  <a:pos x="4588" y="1835"/>
                </a:cxn>
                <a:cxn ang="0">
                  <a:pos x="166" y="676"/>
                </a:cxn>
                <a:cxn ang="0">
                  <a:pos x="0" y="340"/>
                </a:cxn>
                <a:cxn ang="0">
                  <a:pos x="184" y="72"/>
                </a:cxn>
                <a:cxn ang="0">
                  <a:pos x="549" y="0"/>
                </a:cxn>
                <a:cxn ang="0">
                  <a:pos x="549" y="0"/>
                </a:cxn>
              </a:cxnLst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599" name="Freeform 11"/>
            <p:cNvSpPr/>
            <p:nvPr userDrawn="1"/>
          </p:nvSpPr>
          <p:spPr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744"/>
                </a:cxn>
                <a:cxn ang="0">
                  <a:pos x="3732" y="1711"/>
                </a:cxn>
                <a:cxn ang="0">
                  <a:pos x="3802" y="1223"/>
                </a:cxn>
                <a:cxn ang="0">
                  <a:pos x="4247" y="967"/>
                </a:cxn>
                <a:cxn ang="0">
                  <a:pos x="316" y="0"/>
                </a:cxn>
                <a:cxn ang="0">
                  <a:pos x="0" y="290"/>
                </a:cxn>
                <a:cxn ang="0">
                  <a:pos x="0" y="744"/>
                </a:cxn>
                <a:cxn ang="0">
                  <a:pos x="0" y="744"/>
                </a:cxn>
              </a:cxnLst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4600" name="Group 12"/>
            <p:cNvGrpSpPr/>
            <p:nvPr userDrawn="1"/>
          </p:nvGrpSpPr>
          <p:grpSpPr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24601" name="Freeform 13"/>
              <p:cNvSpPr/>
              <p:nvPr userDrawn="1"/>
            </p:nvSpPr>
            <p:spPr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438" y="0"/>
                  </a:cxn>
                  <a:cxn ang="0">
                    <a:pos x="161" y="155"/>
                  </a:cxn>
                  <a:cxn ang="0">
                    <a:pos x="0" y="406"/>
                  </a:cxn>
                  <a:cxn ang="0">
                    <a:pos x="319" y="375"/>
                  </a:cxn>
                  <a:cxn ang="0">
                    <a:pos x="411" y="198"/>
                  </a:cxn>
                  <a:cxn ang="0">
                    <a:pos x="599" y="63"/>
                  </a:cxn>
                  <a:cxn ang="0">
                    <a:pos x="438" y="0"/>
                  </a:cxn>
                  <a:cxn ang="0">
                    <a:pos x="438" y="0"/>
                  </a:cxn>
                </a:cxnLst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02" name="Freeform 14"/>
              <p:cNvSpPr/>
              <p:nvPr userDrawn="1"/>
            </p:nvSpPr>
            <p:spPr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628" y="0"/>
                  </a:cxn>
                  <a:cxn ang="0">
                    <a:pos x="254" y="119"/>
                  </a:cxn>
                  <a:cxn ang="0">
                    <a:pos x="0" y="474"/>
                  </a:cxn>
                  <a:cxn ang="0">
                    <a:pos x="271" y="817"/>
                  </a:cxn>
                  <a:cxn ang="0">
                    <a:pos x="4763" y="1974"/>
                  </a:cxn>
                  <a:cxn ang="0">
                    <a:pos x="5731" y="1902"/>
                  </a:cxn>
                  <a:cxn ang="0">
                    <a:pos x="6515" y="2004"/>
                  </a:cxn>
                  <a:cxn ang="0">
                    <a:pos x="6787" y="1841"/>
                  </a:cxn>
                  <a:cxn ang="0">
                    <a:pos x="6053" y="1512"/>
                  </a:cxn>
                  <a:cxn ang="0">
                    <a:pos x="5754" y="1167"/>
                  </a:cxn>
                  <a:cxn ang="0">
                    <a:pos x="5519" y="1200"/>
                  </a:cxn>
                  <a:cxn ang="0">
                    <a:pos x="5799" y="1512"/>
                  </a:cxn>
                  <a:cxn ang="0">
                    <a:pos x="6360" y="1844"/>
                  </a:cxn>
                  <a:cxn ang="0">
                    <a:pos x="5696" y="1792"/>
                  </a:cxn>
                  <a:cxn ang="0">
                    <a:pos x="4912" y="1852"/>
                  </a:cxn>
                  <a:cxn ang="0">
                    <a:pos x="5057" y="1479"/>
                  </a:cxn>
                  <a:cxn ang="0">
                    <a:pos x="5393" y="1225"/>
                  </a:cxn>
                  <a:cxn ang="0">
                    <a:pos x="5000" y="1257"/>
                  </a:cxn>
                  <a:cxn ang="0">
                    <a:pos x="4695" y="1499"/>
                  </a:cxn>
                  <a:cxn ang="0">
                    <a:pos x="4591" y="1802"/>
                  </a:cxn>
                  <a:cxn ang="0">
                    <a:pos x="432" y="706"/>
                  </a:cxn>
                  <a:cxn ang="0">
                    <a:pos x="322" y="489"/>
                  </a:cxn>
                  <a:cxn ang="0">
                    <a:pos x="415" y="217"/>
                  </a:cxn>
                  <a:cxn ang="0">
                    <a:pos x="873" y="0"/>
                  </a:cxn>
                  <a:cxn ang="0">
                    <a:pos x="628" y="0"/>
                  </a:cxn>
                  <a:cxn ang="0">
                    <a:pos x="628" y="0"/>
                  </a:cxn>
                </a:cxnLst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03" name="Freeform 15"/>
              <p:cNvSpPr/>
              <p:nvPr userDrawn="1"/>
            </p:nvSpPr>
            <p:spPr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4796" y="1114"/>
                  </a:cxn>
                  <a:cxn ang="0">
                    <a:pos x="4334" y="1137"/>
                  </a:cxn>
                  <a:cxn ang="0">
                    <a:pos x="0" y="61"/>
                  </a:cxn>
                  <a:cxn ang="0">
                    <a:pos x="404" y="0"/>
                  </a:cxn>
                  <a:cxn ang="0">
                    <a:pos x="404" y="0"/>
                  </a:cxn>
                </a:cxnLst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04" name="Freeform 16"/>
              <p:cNvSpPr/>
              <p:nvPr userDrawn="1"/>
            </p:nvSpPr>
            <p:spPr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471" y="0"/>
                  </a:cxn>
                  <a:cxn ang="0">
                    <a:pos x="77" y="239"/>
                  </a:cxn>
                  <a:cxn ang="0">
                    <a:pos x="0" y="515"/>
                  </a:cxn>
                  <a:cxn ang="0">
                    <a:pos x="135" y="704"/>
                  </a:cxn>
                  <a:cxn ang="0">
                    <a:pos x="380" y="751"/>
                  </a:cxn>
                  <a:cxn ang="0">
                    <a:pos x="308" y="344"/>
                  </a:cxn>
                  <a:cxn ang="0">
                    <a:pos x="648" y="39"/>
                  </a:cxn>
                  <a:cxn ang="0">
                    <a:pos x="471" y="0"/>
                  </a:cxn>
                  <a:cxn ang="0">
                    <a:pos x="471" y="0"/>
                  </a:cxn>
                </a:cxnLst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05" name="Freeform 17"/>
              <p:cNvSpPr/>
              <p:nvPr userDrawn="1"/>
            </p:nvSpPr>
            <p:spPr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57" y="79"/>
                  </a:cxn>
                  <a:cxn ang="0">
                    <a:pos x="637" y="151"/>
                  </a:cxn>
                  <a:cxn ang="0">
                    <a:pos x="1292" y="314"/>
                  </a:cxn>
                  <a:cxn ang="0">
                    <a:pos x="1755" y="557"/>
                  </a:cxn>
                  <a:cxn ang="0">
                    <a:pos x="1300" y="526"/>
                  </a:cxn>
                  <a:cxn ang="0">
                    <a:pos x="553" y="334"/>
                  </a:cxn>
                  <a:cxn ang="0">
                    <a:pos x="199" y="183"/>
                  </a:cxn>
                  <a:cxn ang="0">
                    <a:pos x="425" y="373"/>
                  </a:cxn>
                  <a:cxn ang="0">
                    <a:pos x="1084" y="617"/>
                  </a:cxn>
                  <a:cxn ang="0">
                    <a:pos x="1857" y="678"/>
                  </a:cxn>
                  <a:cxn ang="0">
                    <a:pos x="1949" y="512"/>
                  </a:cxn>
                  <a:cxn ang="0">
                    <a:pos x="1571" y="275"/>
                  </a:cxn>
                  <a:cxn ang="0">
                    <a:pos x="677" y="39"/>
                  </a:cxn>
                  <a:cxn ang="0">
                    <a:pos x="0" y="0"/>
                  </a:cxn>
                  <a:cxn ang="0">
                    <a:pos x="57" y="79"/>
                  </a:cxn>
                  <a:cxn ang="0">
                    <a:pos x="57" y="79"/>
                  </a:cxn>
                </a:cxnLst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24580" name="Group 18"/>
          <p:cNvGrpSpPr/>
          <p:nvPr/>
        </p:nvGrpSpPr>
        <p:grpSpPr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24588" name="Freeform 19"/>
            <p:cNvSpPr/>
            <p:nvPr userDrawn="1"/>
          </p:nvSpPr>
          <p:spPr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313" y="99"/>
                </a:cxn>
                <a:cxn ang="0">
                  <a:pos x="280" y="80"/>
                </a:cxn>
                <a:cxn ang="0">
                  <a:pos x="219" y="52"/>
                </a:cxn>
                <a:cxn ang="0">
                  <a:pos x="28" y="0"/>
                </a:cxn>
                <a:cxn ang="0">
                  <a:pos x="9" y="5"/>
                </a:cxn>
                <a:cxn ang="0">
                  <a:pos x="0" y="21"/>
                </a:cxn>
                <a:cxn ang="0">
                  <a:pos x="10" y="39"/>
                </a:cxn>
                <a:cxn ang="0">
                  <a:pos x="225" y="103"/>
                </a:cxn>
                <a:cxn ang="0">
                  <a:pos x="272" y="98"/>
                </a:cxn>
                <a:cxn ang="0">
                  <a:pos x="310" y="104"/>
                </a:cxn>
                <a:cxn ang="0">
                  <a:pos x="313" y="99"/>
                </a:cxn>
                <a:cxn ang="0">
                  <a:pos x="313" y="99"/>
                </a:cxn>
              </a:cxnLst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589" name="Freeform 20"/>
            <p:cNvSpPr/>
            <p:nvPr userDrawn="1"/>
          </p:nvSpPr>
          <p:spPr>
            <a:xfrm rot="7320404">
              <a:off x="4893" y="2922"/>
              <a:ext cx="627" cy="29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2" y="8"/>
                </a:cxn>
                <a:cxn ang="0">
                  <a:pos x="35" y="10"/>
                </a:cxn>
                <a:cxn ang="0">
                  <a:pos x="39" y="12"/>
                </a:cxn>
                <a:cxn ang="0">
                  <a:pos x="38" y="13"/>
                </a:cxn>
                <a:cxn ang="0">
                  <a:pos x="33" y="12"/>
                </a:cxn>
                <a:cxn ang="0">
                  <a:pos x="28" y="13"/>
                </a:cxn>
                <a:cxn ang="0">
                  <a:pos x="1" y="5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3" y="0"/>
                </a:cxn>
              </a:cxnLst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590" name="Freeform 21"/>
            <p:cNvSpPr/>
            <p:nvPr userDrawn="1"/>
          </p:nvSpPr>
          <p:spPr>
            <a:xfrm rot="7320404">
              <a:off x="4999" y="2912"/>
              <a:ext cx="416" cy="26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3" y="12"/>
                </a:cxn>
                <a:cxn ang="0">
                  <a:pos x="23" y="9"/>
                </a:cxn>
                <a:cxn ang="0">
                  <a:pos x="26" y="7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4591" name="Group 22"/>
            <p:cNvGrpSpPr/>
            <p:nvPr userDrawn="1"/>
          </p:nvGrpSpPr>
          <p:grpSpPr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4592" name="Freeform 23"/>
              <p:cNvSpPr/>
              <p:nvPr userDrawn="1"/>
            </p:nvSpPr>
            <p:spPr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2" y="2"/>
                  </a:cxn>
                  <a:cxn ang="0">
                    <a:pos x="2" y="1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593" name="Freeform 24"/>
              <p:cNvSpPr/>
              <p:nvPr userDrawn="1"/>
            </p:nvSpPr>
            <p:spPr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" y="1"/>
                  </a:cxn>
                  <a:cxn ang="0">
                    <a:pos x="0" y="3"/>
                  </a:cxn>
                  <a:cxn ang="0">
                    <a:pos x="2" y="6"/>
                  </a:cxn>
                  <a:cxn ang="0">
                    <a:pos x="29" y="13"/>
                  </a:cxn>
                  <a:cxn ang="0">
                    <a:pos x="35" y="13"/>
                  </a:cxn>
                  <a:cxn ang="0">
                    <a:pos x="40" y="14"/>
                  </a:cxn>
                  <a:cxn ang="0">
                    <a:pos x="42" y="13"/>
                  </a:cxn>
                  <a:cxn ang="0">
                    <a:pos x="37" y="10"/>
                  </a:cxn>
                  <a:cxn ang="0">
                    <a:pos x="35" y="8"/>
                  </a:cxn>
                  <a:cxn ang="0">
                    <a:pos x="34" y="8"/>
                  </a:cxn>
                  <a:cxn ang="0">
                    <a:pos x="36" y="10"/>
                  </a:cxn>
                  <a:cxn ang="0">
                    <a:pos x="39" y="13"/>
                  </a:cxn>
                  <a:cxn ang="0">
                    <a:pos x="35" y="12"/>
                  </a:cxn>
                  <a:cxn ang="0">
                    <a:pos x="30" y="13"/>
                  </a:cxn>
                  <a:cxn ang="0">
                    <a:pos x="31" y="10"/>
                  </a:cxn>
                  <a:cxn ang="0">
                    <a:pos x="33" y="8"/>
                  </a:cxn>
                  <a:cxn ang="0">
                    <a:pos x="30" y="8"/>
                  </a:cxn>
                  <a:cxn ang="0">
                    <a:pos x="29" y="10"/>
                  </a:cxn>
                  <a:cxn ang="0">
                    <a:pos x="28" y="12"/>
                  </a:cxn>
                  <a:cxn ang="0">
                    <a:pos x="3" y="5"/>
                  </a:cxn>
                  <a:cxn ang="0">
                    <a:pos x="2" y="4"/>
                  </a:cxn>
                  <a:cxn ang="0">
                    <a:pos x="2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594" name="Freeform 25"/>
              <p:cNvSpPr/>
              <p:nvPr userDrawn="1"/>
            </p:nvSpPr>
            <p:spPr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9" y="7"/>
                  </a:cxn>
                  <a:cxn ang="0">
                    <a:pos x="27" y="8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595" name="Freeform 26"/>
              <p:cNvSpPr/>
              <p:nvPr userDrawn="1"/>
            </p:nvSpPr>
            <p:spPr>
              <a:xfrm rot="7320404">
                <a:off x="5363" y="2873"/>
                <a:ext cx="63" cy="11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1" y="5"/>
                  </a:cxn>
                  <a:cxn ang="0">
                    <a:pos x="2" y="5"/>
                  </a:cxn>
                  <a:cxn ang="0">
                    <a:pos x="2" y="2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596" name="Freeform 27"/>
              <p:cNvSpPr/>
              <p:nvPr userDrawn="1"/>
            </p:nvSpPr>
            <p:spPr>
              <a:xfrm rot="7320404">
                <a:off x="5136" y="2999"/>
                <a:ext cx="193" cy="1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8" y="2"/>
                  </a:cxn>
                  <a:cxn ang="0">
                    <a:pos x="11" y="4"/>
                  </a:cxn>
                  <a:cxn ang="0">
                    <a:pos x="8" y="4"/>
                  </a:cxn>
                  <a:cxn ang="0">
                    <a:pos x="4" y="2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7" y="4"/>
                  </a:cxn>
                  <a:cxn ang="0">
                    <a:pos x="11" y="5"/>
                  </a:cxn>
                  <a:cxn ang="0">
                    <a:pos x="12" y="4"/>
                  </a:cxn>
                  <a:cxn ang="0">
                    <a:pos x="9" y="2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24581" name="Freeform 28"/>
          <p:cNvSpPr/>
          <p:nvPr/>
        </p:nvSpPr>
        <p:spPr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4582" name="Freeform 29"/>
          <p:cNvSpPr/>
          <p:nvPr/>
        </p:nvSpPr>
        <p:spPr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ap="flat" cmpd="sng">
            <a:solidFill>
              <a:schemeClr val="tx2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6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Comic Sans MS" panose="030F0702030302020204" pitchFamily="66" charset="0"/>
              </a:rPr>
            </a:fld>
            <a:endParaRPr lang="en-US" altLang="zh-CN" sz="1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954" name="Group 7"/>
          <p:cNvGrpSpPr/>
          <p:nvPr/>
        </p:nvGrpSpPr>
        <p:grpSpPr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125961" name="Picture 8" descr="Expbanna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5962" name="Picture 9" descr="EXPHORSA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8" y="3600"/>
              <a:ext cx="1800" cy="6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25955" name="Picture 10" descr="EXPHORS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657600"/>
            <a:ext cx="5715000" cy="95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3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Comic Sans MS" panose="030F0702030302020204" pitchFamily="66" charset="0"/>
              </a:rPr>
            </a:fld>
            <a:endParaRPr lang="en-US" altLang="zh-CN" sz="1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3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Comic Sans MS" panose="030F0702030302020204" pitchFamily="66" charset="0"/>
              </a:rPr>
            </a:fld>
            <a:endParaRPr lang="en-US" altLang="zh-CN" sz="1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3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Comic Sans MS" panose="030F0702030302020204" pitchFamily="66" charset="0"/>
              </a:rPr>
            </a:fld>
            <a:endParaRPr lang="en-US" altLang="zh-CN" sz="1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3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Comic Sans MS" panose="030F0702030302020204" pitchFamily="66" charset="0"/>
              </a:rPr>
            </a:fld>
            <a:endParaRPr lang="en-US" altLang="zh-CN" sz="1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3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Comic Sans MS" panose="030F0702030302020204" pitchFamily="66" charset="0"/>
              </a:rPr>
            </a:fld>
            <a:endParaRPr lang="en-US" altLang="zh-CN" sz="1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Comic Sans MS" panose="030F0702030302020204" pitchFamily="66" charset="0"/>
              </a:rPr>
            </a:fld>
            <a:endParaRPr lang="en-US" altLang="zh-CN" sz="1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3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Comic Sans MS" panose="030F0702030302020204" pitchFamily="66" charset="0"/>
              </a:rPr>
            </a:fld>
            <a:endParaRPr lang="en-US" altLang="zh-CN" sz="1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3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Comic Sans MS" panose="030F0702030302020204" pitchFamily="66" charset="0"/>
              </a:rPr>
            </a:fld>
            <a:endParaRPr lang="en-US" altLang="zh-CN" sz="1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3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Comic Sans MS" panose="030F0702030302020204" pitchFamily="66" charset="0"/>
              </a:rPr>
            </a:fld>
            <a:endParaRPr lang="en-US" altLang="zh-CN" sz="1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3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Comic Sans MS" panose="030F0702030302020204" pitchFamily="66" charset="0"/>
              </a:rPr>
            </a:fld>
            <a:endParaRPr lang="en-US" altLang="zh-CN" sz="1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reeform 7"/>
          <p:cNvSpPr/>
          <p:nvPr/>
        </p:nvSpPr>
        <p:spPr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</a:cxnLst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843" name="Line 8"/>
          <p:cNvSpPr/>
          <p:nvPr/>
        </p:nvSpPr>
        <p:spPr>
          <a:xfrm>
            <a:off x="1981200" y="3962400"/>
            <a:ext cx="6511925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90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dirty="0">
                <a:latin typeface="Garamond" panose="02020404030301010803" pitchFamily="18" charset="0"/>
              </a:rPr>
            </a:fld>
            <a:endParaRPr lang="en-US" altLang="zh-CN" sz="12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dirty="0">
                <a:latin typeface="Garamond" panose="02020404030301010803" pitchFamily="18" charset="0"/>
              </a:rPr>
            </a:fld>
            <a:endParaRPr lang="en-US" altLang="zh-CN" sz="12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dirty="0">
                <a:latin typeface="Garamond" panose="02020404030301010803" pitchFamily="18" charset="0"/>
              </a:rPr>
            </a:fld>
            <a:endParaRPr lang="en-US" altLang="zh-CN" sz="12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dirty="0">
                <a:latin typeface="Garamond" panose="02020404030301010803" pitchFamily="18" charset="0"/>
              </a:rPr>
            </a:fld>
            <a:endParaRPr lang="en-US" altLang="zh-CN" sz="12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dirty="0">
                <a:latin typeface="Garamond" panose="02020404030301010803" pitchFamily="18" charset="0"/>
              </a:rPr>
            </a:fld>
            <a:endParaRPr lang="en-US" altLang="zh-CN" sz="12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dirty="0">
                <a:latin typeface="Garamond" panose="02020404030301010803" pitchFamily="18" charset="0"/>
              </a:rPr>
            </a:fld>
            <a:endParaRPr lang="en-US" altLang="zh-CN" sz="12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dirty="0">
                <a:latin typeface="Garamond" panose="02020404030301010803" pitchFamily="18" charset="0"/>
              </a:rPr>
            </a:fld>
            <a:endParaRPr lang="en-US" altLang="zh-CN" sz="12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dirty="0">
                <a:latin typeface="Garamond" panose="02020404030301010803" pitchFamily="18" charset="0"/>
              </a:rPr>
            </a:fld>
            <a:endParaRPr lang="en-US" altLang="zh-CN" sz="12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dirty="0">
                <a:latin typeface="Garamond" panose="02020404030301010803" pitchFamily="18" charset="0"/>
              </a:rPr>
            </a:fld>
            <a:endParaRPr lang="en-US" altLang="zh-CN" sz="12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dirty="0">
                <a:latin typeface="Garamond" panose="02020404030301010803" pitchFamily="18" charset="0"/>
              </a:rPr>
            </a:fld>
            <a:endParaRPr lang="en-US" altLang="zh-CN" sz="12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solidFill>
                <a:schemeClr val="tx1"/>
              </a:solidFill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dirty="0">
                <a:latin typeface="Garamond" panose="02020404030301010803" pitchFamily="18" charset="0"/>
              </a:rPr>
            </a:fld>
            <a:endParaRPr lang="en-US" altLang="zh-CN" sz="12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20000"/>
              </a:spcBef>
              <a:defRPr kumimoji="1"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5.png"/><Relationship Id="rId14" Type="http://schemas.openxmlformats.org/officeDocument/2006/relationships/image" Target="../media/image4.png"/><Relationship Id="rId13" Type="http://schemas.openxmlformats.org/officeDocument/2006/relationships/image" Target="../media/image3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2" Type="http://schemas.openxmlformats.org/officeDocument/2006/relationships/theme" Target="../theme/theme10.xml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6" Type="http://schemas.openxmlformats.org/officeDocument/2006/relationships/theme" Target="../theme/theme11.xml"/><Relationship Id="rId15" Type="http://schemas.openxmlformats.org/officeDocument/2006/relationships/image" Target="../media/image5.png"/><Relationship Id="rId14" Type="http://schemas.openxmlformats.org/officeDocument/2006/relationships/image" Target="../media/image4.png"/><Relationship Id="rId13" Type="http://schemas.openxmlformats.org/officeDocument/2006/relationships/image" Target="../media/image3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1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0.xml"/><Relationship Id="rId8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23.xml"/><Relationship Id="rId16" Type="http://schemas.openxmlformats.org/officeDocument/2006/relationships/theme" Target="../theme/theme12.xml"/><Relationship Id="rId15" Type="http://schemas.openxmlformats.org/officeDocument/2006/relationships/image" Target="../media/image5.png"/><Relationship Id="rId14" Type="http://schemas.openxmlformats.org/officeDocument/2006/relationships/image" Target="../media/image4.png"/><Relationship Id="rId13" Type="http://schemas.openxmlformats.org/officeDocument/2006/relationships/image" Target="../media/image3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22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2" Type="http://schemas.openxmlformats.org/officeDocument/2006/relationships/theme" Target="../theme/theme7.xml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2" Type="http://schemas.openxmlformats.org/officeDocument/2006/relationships/theme" Target="../theme/theme8.xml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2" Type="http://schemas.openxmlformats.org/officeDocument/2006/relationships/theme" Target="../theme/theme9.xml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2" descr="Expbanna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spcBef>
                <a:spcPct val="0"/>
              </a:spcBef>
              <a:defRPr kumimoji="0" sz="14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 algn="ctr">
              <a:spcBef>
                <a:spcPct val="0"/>
              </a:spcBef>
              <a:defRPr kumimoji="0" sz="14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pic>
        <p:nvPicPr>
          <p:cNvPr id="1031" name="Picture 7" descr="EXPHORSA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6800" y="1574800"/>
            <a:ext cx="7772400" cy="130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2" name="Rectangle 8"/>
          <p:cNvSpPr>
            <a:spLocks noGrp="1"/>
          </p:cNvSpPr>
          <p:nvPr>
            <p:ph type="body" idx="1"/>
          </p:nvPr>
        </p:nvSpPr>
        <p:spPr>
          <a:xfrm>
            <a:off x="1062038" y="1766888"/>
            <a:ext cx="7769225" cy="4113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5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defRPr kumimoji="0"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defRPr kumimoji="0"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1266" name="Picture 2" descr="Expbanna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Rectangle 3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spcBef>
                <a:spcPct val="0"/>
              </a:spcBef>
              <a:defRPr kumimoji="0" sz="1400">
                <a:solidFill>
                  <a:srgbClr val="4824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482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 algn="ctr">
              <a:spcBef>
                <a:spcPct val="0"/>
              </a:spcBef>
              <a:defRPr kumimoji="0" sz="1400">
                <a:solidFill>
                  <a:srgbClr val="4824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482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  <p:pic>
        <p:nvPicPr>
          <p:cNvPr id="11271" name="Picture 7" descr="EXPHORSA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6800" y="1574800"/>
            <a:ext cx="7772400" cy="130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2" name="Rectangle 8"/>
          <p:cNvSpPr>
            <a:spLocks noGrp="1"/>
          </p:cNvSpPr>
          <p:nvPr>
            <p:ph type="body" idx="1"/>
          </p:nvPr>
        </p:nvSpPr>
        <p:spPr>
          <a:xfrm>
            <a:off x="1062038" y="1766888"/>
            <a:ext cx="7769225" cy="4113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5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2290" name="Picture 2" descr="Expbanna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Rectangle 3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>
              <a:spcBef>
                <a:spcPct val="0"/>
              </a:spcBef>
              <a:defRPr kumimoji="0" sz="1400">
                <a:solidFill>
                  <a:srgbClr val="4824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482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 algn="ctr">
              <a:spcBef>
                <a:spcPct val="0"/>
              </a:spcBef>
              <a:defRPr kumimoji="0" sz="1400">
                <a:solidFill>
                  <a:srgbClr val="4824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482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4824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482400"/>
              </a:solidFill>
              <a:latin typeface="Arial" panose="020B0604020202020204" pitchFamily="34" charset="0"/>
            </a:endParaRPr>
          </a:p>
        </p:txBody>
      </p:sp>
      <p:pic>
        <p:nvPicPr>
          <p:cNvPr id="12295" name="Picture 7" descr="EXPHORSA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6800" y="1574800"/>
            <a:ext cx="7772400" cy="130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6" name="Rectangle 8"/>
          <p:cNvSpPr>
            <a:spLocks noGrp="1"/>
          </p:cNvSpPr>
          <p:nvPr>
            <p:ph type="body" idx="1"/>
          </p:nvPr>
        </p:nvSpPr>
        <p:spPr>
          <a:xfrm>
            <a:off x="1062038" y="1766888"/>
            <a:ext cx="7769225" cy="4113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5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Freeform 2"/>
          <p:cNvSpPr/>
          <p:nvPr/>
        </p:nvSpPr>
        <p:spPr>
          <a:xfrm rot="-3172564">
            <a:off x="7777163" y="-14287"/>
            <a:ext cx="1162050" cy="20843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1" name="Rectangle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defRPr kumimoji="0" sz="1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defRPr kumimoji="0" sz="14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Comic Sans MS" panose="030F0702030302020204" pitchFamily="66" charset="0"/>
              </a:rPr>
            </a:fld>
            <a:endParaRPr lang="en-US" altLang="zh-CN" sz="1400" dirty="0">
              <a:latin typeface="Comic Sans MS" panose="030F0702030302020204" pitchFamily="66" charset="0"/>
            </a:endParaRPr>
          </a:p>
        </p:txBody>
      </p:sp>
      <p:sp>
        <p:nvSpPr>
          <p:cNvPr id="2056" name="Freeform 8"/>
          <p:cNvSpPr/>
          <p:nvPr/>
        </p:nvSpPr>
        <p:spPr>
          <a:xfrm rot="-3172564">
            <a:off x="7864475" y="23813"/>
            <a:ext cx="1165225" cy="209708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7" name="Freeform 9"/>
          <p:cNvSpPr/>
          <p:nvPr/>
        </p:nvSpPr>
        <p:spPr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</a:cxnLst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58" name="Group 10"/>
          <p:cNvGrpSpPr/>
          <p:nvPr/>
        </p:nvGrpSpPr>
        <p:grpSpPr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075" name="Freeform 11"/>
            <p:cNvSpPr/>
            <p:nvPr userDrawn="1"/>
          </p:nvSpPr>
          <p:spPr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00" y="79"/>
                </a:cxn>
                <a:cxn ang="0">
                  <a:pos x="89" y="70"/>
                </a:cxn>
                <a:cxn ang="0">
                  <a:pos x="84" y="30"/>
                </a:cxn>
                <a:cxn ang="0">
                  <a:pos x="134" y="21"/>
                </a:cxn>
                <a:cxn ang="0">
                  <a:pos x="137" y="13"/>
                </a:cxn>
                <a:cxn ang="0">
                  <a:pos x="132" y="7"/>
                </a:cxn>
                <a:cxn ang="0">
                  <a:pos x="80" y="14"/>
                </a:cxn>
                <a:cxn ang="0">
                  <a:pos x="77" y="2"/>
                </a:cxn>
                <a:cxn ang="0">
                  <a:pos x="68" y="0"/>
                </a:cxn>
                <a:cxn ang="0">
                  <a:pos x="60" y="2"/>
                </a:cxn>
                <a:cxn ang="0">
                  <a:pos x="56" y="7"/>
                </a:cxn>
                <a:cxn ang="0">
                  <a:pos x="59" y="18"/>
                </a:cxn>
                <a:cxn ang="0">
                  <a:pos x="42" y="28"/>
                </a:cxn>
                <a:cxn ang="0">
                  <a:pos x="62" y="30"/>
                </a:cxn>
                <a:cxn ang="0">
                  <a:pos x="70" y="56"/>
                </a:cxn>
                <a:cxn ang="0">
                  <a:pos x="9" y="30"/>
                </a:cxn>
                <a:cxn ang="0">
                  <a:pos x="3" y="32"/>
                </a:cxn>
                <a:cxn ang="0">
                  <a:pos x="0" y="40"/>
                </a:cxn>
                <a:cxn ang="0">
                  <a:pos x="4" y="49"/>
                </a:cxn>
                <a:cxn ang="0">
                  <a:pos x="72" y="81"/>
                </a:cxn>
                <a:cxn ang="0">
                  <a:pos x="87" y="79"/>
                </a:cxn>
                <a:cxn ang="0">
                  <a:pos x="99" y="82"/>
                </a:cxn>
                <a:cxn ang="0">
                  <a:pos x="100" y="79"/>
                </a:cxn>
                <a:cxn ang="0">
                  <a:pos x="100" y="79"/>
                </a:cxn>
              </a:cxnLst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6" name="Freeform 12"/>
            <p:cNvSpPr/>
            <p:nvPr userDrawn="1"/>
          </p:nvSpPr>
          <p:spPr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7" y="0"/>
                </a:cxn>
                <a:cxn ang="0">
                  <a:pos x="8" y="15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0" y="1"/>
                </a:cxn>
              </a:cxnLst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7" name="Freeform 13"/>
            <p:cNvSpPr/>
            <p:nvPr userDrawn="1"/>
          </p:nvSpPr>
          <p:spPr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3" y="32"/>
                </a:cxn>
                <a:cxn ang="0">
                  <a:pos x="89" y="39"/>
                </a:cxn>
                <a:cxn ang="0">
                  <a:pos x="99" y="49"/>
                </a:cxn>
                <a:cxn ang="0">
                  <a:pos x="97" y="51"/>
                </a:cxn>
                <a:cxn ang="0">
                  <a:pos x="84" y="49"/>
                </a:cxn>
                <a:cxn ang="0">
                  <a:pos x="71" y="50"/>
                </a:cxn>
                <a:cxn ang="0">
                  <a:pos x="2" y="18"/>
                </a:cxn>
                <a:cxn ang="0">
                  <a:pos x="0" y="9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8" y="0"/>
                </a:cxn>
              </a:cxnLst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8" name="Freeform 14"/>
            <p:cNvSpPr/>
            <p:nvPr userDrawn="1"/>
          </p:nvSpPr>
          <p:spPr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8" y="47"/>
                </a:cxn>
                <a:cxn ang="0">
                  <a:pos x="59" y="34"/>
                </a:cxn>
                <a:cxn ang="0">
                  <a:pos x="66" y="27"/>
                </a:cxn>
                <a:cxn ang="0">
                  <a:pos x="5" y="0"/>
                </a:cxn>
                <a:cxn ang="0">
                  <a:pos x="0" y="8"/>
                </a:cxn>
                <a:cxn ang="0">
                  <a:pos x="0" y="21"/>
                </a:cxn>
                <a:cxn ang="0">
                  <a:pos x="0" y="21"/>
                </a:cxn>
              </a:cxnLst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9" name="Freeform 15"/>
            <p:cNvSpPr/>
            <p:nvPr userDrawn="1"/>
          </p:nvSpPr>
          <p:spPr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9" y="0"/>
                </a:cxn>
                <a:cxn ang="0">
                  <a:pos x="15" y="3"/>
                </a:cxn>
                <a:cxn ang="0">
                  <a:pos x="16" y="9"/>
                </a:cxn>
                <a:cxn ang="0">
                  <a:pos x="10" y="10"/>
                </a:cxn>
                <a:cxn ang="0">
                  <a:pos x="2" y="16"/>
                </a:cxn>
                <a:cxn ang="0">
                  <a:pos x="0" y="2"/>
                </a:cxn>
                <a:cxn ang="0">
                  <a:pos x="0" y="2"/>
                </a:cxn>
              </a:cxnLst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0" name="Freeform 16"/>
            <p:cNvSpPr/>
            <p:nvPr userDrawn="1"/>
          </p:nvSpPr>
          <p:spPr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10" y="14"/>
                </a:cxn>
                <a:cxn ang="0">
                  <a:pos x="0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0" y="1"/>
                </a:cxn>
              </a:cxnLst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1" name="Freeform 17"/>
            <p:cNvSpPr/>
            <p:nvPr userDrawn="1"/>
          </p:nvSpPr>
          <p:spPr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" y="0"/>
                </a:cxn>
                <a:cxn ang="0">
                  <a:pos x="15" y="1"/>
                </a:cxn>
                <a:cxn ang="0">
                  <a:pos x="25" y="48"/>
                </a:cxn>
                <a:cxn ang="0">
                  <a:pos x="18" y="46"/>
                </a:cxn>
                <a:cxn ang="0">
                  <a:pos x="10" y="43"/>
                </a:cxn>
                <a:cxn ang="0">
                  <a:pos x="0" y="5"/>
                </a:cxn>
                <a:cxn ang="0">
                  <a:pos x="0" y="5"/>
                </a:cxn>
              </a:cxnLst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2" name="Freeform 18"/>
            <p:cNvSpPr/>
            <p:nvPr userDrawn="1"/>
          </p:nvSpPr>
          <p:spPr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0" y="7"/>
                </a:cxn>
                <a:cxn ang="0">
                  <a:pos x="2" y="22"/>
                </a:cxn>
                <a:cxn ang="0">
                  <a:pos x="45" y="15"/>
                </a:cxn>
                <a:cxn ang="0">
                  <a:pos x="46" y="3"/>
                </a:cxn>
                <a:cxn ang="0">
                  <a:pos x="44" y="0"/>
                </a:cxn>
                <a:cxn ang="0">
                  <a:pos x="44" y="0"/>
                </a:cxn>
              </a:cxnLst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3" name="Freeform 19"/>
            <p:cNvSpPr/>
            <p:nvPr userDrawn="1"/>
          </p:nvSpPr>
          <p:spPr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4"/>
                </a:cxn>
                <a:cxn ang="0">
                  <a:pos x="20" y="8"/>
                </a:cxn>
                <a:cxn ang="0">
                  <a:pos x="17" y="0"/>
                </a:cxn>
                <a:cxn ang="0">
                  <a:pos x="17" y="0"/>
                </a:cxn>
              </a:cxnLst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084" name="Group 20"/>
            <p:cNvGrpSpPr/>
            <p:nvPr userDrawn="1"/>
          </p:nvGrpSpPr>
          <p:grpSpPr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/>
              <p:nvPr userDrawn="1"/>
            </p:nvGrpSpPr>
            <p:grpSpPr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098" name="Freeform 22"/>
                <p:cNvSpPr/>
                <p:nvPr userDrawn="1"/>
              </p:nvSpPr>
              <p:spPr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8" y="0"/>
                    </a:cxn>
                    <a:cxn ang="0">
                      <a:pos x="14" y="0"/>
                    </a:cxn>
                    <a:cxn ang="0">
                      <a:pos x="19" y="1"/>
                    </a:cxn>
                    <a:cxn ang="0">
                      <a:pos x="20" y="5"/>
                    </a:cxn>
                    <a:cxn ang="0">
                      <a:pos x="11" y="4"/>
                    </a:cxn>
                    <a:cxn ang="0">
                      <a:pos x="5" y="6"/>
                    </a:cxn>
                    <a:cxn ang="0">
                      <a:pos x="1" y="10"/>
                    </a:cxn>
                    <a:cxn ang="0">
                      <a:pos x="0" y="6"/>
                    </a:cxn>
                    <a:cxn ang="0">
                      <a:pos x="0" y="6"/>
                    </a:cxn>
                  </a:cxnLst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9" name="Freeform 23"/>
                <p:cNvSpPr/>
                <p:nvPr userDrawn="1"/>
              </p:nvSpPr>
              <p:spPr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10" y="17"/>
                    </a:cxn>
                    <a:cxn ang="0">
                      <a:pos x="15" y="16"/>
                    </a:cxn>
                    <a:cxn ang="0">
                      <a:pos x="14" y="2"/>
                    </a:cxn>
                    <a:cxn ang="0">
                      <a:pos x="11" y="0"/>
                    </a:cxn>
                    <a:cxn ang="0">
                      <a:pos x="12" y="13"/>
                    </a:cxn>
                    <a:cxn ang="0">
                      <a:pos x="5" y="1"/>
                    </a:cxn>
                    <a:cxn ang="0">
                      <a:pos x="0" y="3"/>
                    </a:cxn>
                    <a:cxn ang="0">
                      <a:pos x="0" y="3"/>
                    </a:cxn>
                  </a:cxnLst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100" name="Freeform 24"/>
                <p:cNvSpPr/>
                <p:nvPr userDrawn="1"/>
              </p:nvSpPr>
              <p:spPr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2" y="6"/>
                    </a:cxn>
                    <a:cxn ang="0">
                      <a:pos x="2" y="10"/>
                    </a:cxn>
                    <a:cxn ang="0">
                      <a:pos x="1" y="15"/>
                    </a:cxn>
                    <a:cxn ang="0">
                      <a:pos x="5" y="14"/>
                    </a:cxn>
                    <a:cxn ang="0">
                      <a:pos x="5" y="8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2"/>
                    </a:cxn>
                  </a:cxnLst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2086" name="Freeform 25"/>
              <p:cNvSpPr/>
              <p:nvPr userDrawn="1"/>
            </p:nvSpPr>
            <p:spPr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5" y="31"/>
                  </a:cxn>
                  <a:cxn ang="0">
                    <a:pos x="68" y="32"/>
                  </a:cxn>
                  <a:cxn ang="0">
                    <a:pos x="0" y="2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87" name="Freeform 26"/>
              <p:cNvSpPr/>
              <p:nvPr userDrawn="1"/>
            </p:nvSpPr>
            <p:spPr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0" y="5"/>
                  </a:cxn>
                  <a:cxn ang="0">
                    <a:pos x="20" y="9"/>
                  </a:cxn>
                  <a:cxn ang="0">
                    <a:pos x="27" y="16"/>
                  </a:cxn>
                  <a:cxn ang="0">
                    <a:pos x="20" y="15"/>
                  </a:cxn>
                  <a:cxn ang="0">
                    <a:pos x="8" y="10"/>
                  </a:cxn>
                  <a:cxn ang="0">
                    <a:pos x="3" y="5"/>
                  </a:cxn>
                  <a:cxn ang="0">
                    <a:pos x="6" y="11"/>
                  </a:cxn>
                  <a:cxn ang="0">
                    <a:pos x="17" y="17"/>
                  </a:cxn>
                  <a:cxn ang="0">
                    <a:pos x="29" y="19"/>
                  </a:cxn>
                  <a:cxn ang="0">
                    <a:pos x="30" y="14"/>
                  </a:cxn>
                  <a:cxn ang="0">
                    <a:pos x="24" y="8"/>
                  </a:cxn>
                  <a:cxn ang="0">
                    <a:pos x="10" y="2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</a:cxnLst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88" name="Freeform 27"/>
              <p:cNvSpPr/>
              <p:nvPr userDrawn="1"/>
            </p:nvSpPr>
            <p:spPr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1"/>
                  </a:cxn>
                  <a:cxn ang="0">
                    <a:pos x="5" y="12"/>
                  </a:cxn>
                  <a:cxn ang="0">
                    <a:pos x="7" y="20"/>
                  </a:cxn>
                  <a:cxn ang="0">
                    <a:pos x="14" y="28"/>
                  </a:cxn>
                  <a:cxn ang="0">
                    <a:pos x="7" y="29"/>
                  </a:cxn>
                  <a:cxn ang="0">
                    <a:pos x="2" y="21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2089" name="Group 28"/>
              <p:cNvGrpSpPr/>
              <p:nvPr userDrawn="1"/>
            </p:nvGrpSpPr>
            <p:grpSpPr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090" name="Freeform 29"/>
                <p:cNvSpPr/>
                <p:nvPr userDrawn="1"/>
              </p:nvSpPr>
              <p:spPr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3" y="5"/>
                    </a:cxn>
                    <a:cxn ang="0">
                      <a:pos x="0" y="11"/>
                    </a:cxn>
                    <a:cxn ang="0">
                      <a:pos x="5" y="10"/>
                    </a:cxn>
                    <a:cxn ang="0">
                      <a:pos x="7" y="6"/>
                    </a:cxn>
                    <a:cxn ang="0">
                      <a:pos x="10" y="2"/>
                    </a:cxn>
                    <a:cxn ang="0">
                      <a:pos x="7" y="0"/>
                    </a:cxn>
                    <a:cxn ang="0">
                      <a:pos x="7" y="0"/>
                    </a:cxn>
                  </a:cxnLst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1" name="Freeform 30"/>
                <p:cNvSpPr/>
                <p:nvPr userDrawn="1"/>
              </p:nvSpPr>
              <p:spPr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4" y="4"/>
                    </a:cxn>
                    <a:cxn ang="0">
                      <a:pos x="0" y="13"/>
                    </a:cxn>
                    <a:cxn ang="0">
                      <a:pos x="5" y="23"/>
                    </a:cxn>
                    <a:cxn ang="0">
                      <a:pos x="74" y="55"/>
                    </a:cxn>
                    <a:cxn ang="0">
                      <a:pos x="89" y="53"/>
                    </a:cxn>
                    <a:cxn ang="0">
                      <a:pos x="101" y="55"/>
                    </a:cxn>
                    <a:cxn ang="0">
                      <a:pos x="106" y="51"/>
                    </a:cxn>
                    <a:cxn ang="0">
                      <a:pos x="94" y="42"/>
                    </a:cxn>
                    <a:cxn ang="0">
                      <a:pos x="90" y="32"/>
                    </a:cxn>
                    <a:cxn ang="0">
                      <a:pos x="86" y="33"/>
                    </a:cxn>
                    <a:cxn ang="0">
                      <a:pos x="90" y="42"/>
                    </a:cxn>
                    <a:cxn ang="0">
                      <a:pos x="99" y="51"/>
                    </a:cxn>
                    <a:cxn ang="0">
                      <a:pos x="89" y="50"/>
                    </a:cxn>
                    <a:cxn ang="0">
                      <a:pos x="77" y="51"/>
                    </a:cxn>
                    <a:cxn ang="0">
                      <a:pos x="79" y="41"/>
                    </a:cxn>
                    <a:cxn ang="0">
                      <a:pos x="84" y="34"/>
                    </a:cxn>
                    <a:cxn ang="0">
                      <a:pos x="78" y="35"/>
                    </a:cxn>
                    <a:cxn ang="0">
                      <a:pos x="73" y="42"/>
                    </a:cxn>
                    <a:cxn ang="0">
                      <a:pos x="72" y="50"/>
                    </a:cxn>
                    <a:cxn ang="0">
                      <a:pos x="7" y="20"/>
                    </a:cxn>
                    <a:cxn ang="0">
                      <a:pos x="5" y="14"/>
                    </a:cxn>
                    <a:cxn ang="0">
                      <a:pos x="7" y="6"/>
                    </a:cxn>
                    <a:cxn ang="0">
                      <a:pos x="14" y="0"/>
                    </a:cxn>
                    <a:cxn ang="0">
                      <a:pos x="10" y="0"/>
                    </a:cxn>
                    <a:cxn ang="0">
                      <a:pos x="10" y="0"/>
                    </a:cxn>
                  </a:cxnLst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2" name="Freeform 31"/>
                <p:cNvSpPr/>
                <p:nvPr userDrawn="1"/>
              </p:nvSpPr>
              <p:spPr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2" y="6"/>
                    </a:cxn>
                    <a:cxn ang="0">
                      <a:pos x="0" y="14"/>
                    </a:cxn>
                    <a:cxn ang="0">
                      <a:pos x="3" y="19"/>
                    </a:cxn>
                    <a:cxn ang="0">
                      <a:pos x="6" y="20"/>
                    </a:cxn>
                    <a:cxn ang="0">
                      <a:pos x="5" y="9"/>
                    </a:cxn>
                    <a:cxn ang="0">
                      <a:pos x="10" y="1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3" name="Freeform 32"/>
                <p:cNvSpPr/>
                <p:nvPr userDrawn="1"/>
              </p:nvSpPr>
              <p:spPr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14" y="56"/>
                    </a:cxn>
                    <a:cxn ang="0">
                      <a:pos x="0" y="8"/>
                    </a:cxn>
                    <a:cxn ang="0">
                      <a:pos x="6" y="3"/>
                    </a:cxn>
                    <a:cxn ang="0">
                      <a:pos x="17" y="0"/>
                    </a:cxn>
                    <a:cxn ang="0">
                      <a:pos x="25" y="4"/>
                    </a:cxn>
                    <a:cxn ang="0">
                      <a:pos x="41" y="75"/>
                    </a:cxn>
                    <a:cxn ang="0">
                      <a:pos x="35" y="69"/>
                    </a:cxn>
                    <a:cxn ang="0">
                      <a:pos x="23" y="7"/>
                    </a:cxn>
                    <a:cxn ang="0">
                      <a:pos x="15" y="4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0" y="58"/>
                    </a:cxn>
                    <a:cxn ang="0">
                      <a:pos x="14" y="56"/>
                    </a:cxn>
                    <a:cxn ang="0">
                      <a:pos x="14" y="56"/>
                    </a:cxn>
                  </a:cxnLst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4" name="Freeform 33"/>
                <p:cNvSpPr/>
                <p:nvPr userDrawn="1"/>
              </p:nvSpPr>
              <p:spPr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5" y="13"/>
                    </a:cxn>
                    <a:cxn ang="0">
                      <a:pos x="8" y="20"/>
                    </a:cxn>
                    <a:cxn ang="0">
                      <a:pos x="8" y="32"/>
                    </a:cxn>
                    <a:cxn ang="0">
                      <a:pos x="12" y="32"/>
                    </a:cxn>
                    <a:cxn ang="0">
                      <a:pos x="12" y="23"/>
                    </a:cxn>
                    <a:cxn ang="0">
                      <a:pos x="11" y="13"/>
                    </a:cxn>
                    <a:cxn ang="0">
                      <a:pos x="7" y="4"/>
                    </a:cxn>
                    <a:cxn ang="0">
                      <a:pos x="4" y="0"/>
                    </a:cxn>
                    <a:cxn ang="0">
                      <a:pos x="0" y="2"/>
                    </a:cxn>
                    <a:cxn ang="0">
                      <a:pos x="0" y="2"/>
                    </a:cxn>
                  </a:cxnLst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5" name="Freeform 34"/>
                <p:cNvSpPr/>
                <p:nvPr userDrawn="1"/>
              </p:nvSpPr>
              <p:spPr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17" y="2"/>
                    </a:cxn>
                    <a:cxn ang="0">
                      <a:pos x="16" y="5"/>
                    </a:cxn>
                    <a:cxn ang="0">
                      <a:pos x="0" y="11"/>
                    </a:cxn>
                    <a:cxn ang="0">
                      <a:pos x="0" y="14"/>
                    </a:cxn>
                    <a:cxn ang="0">
                      <a:pos x="18" y="15"/>
                    </a:cxn>
                    <a:cxn ang="0">
                      <a:pos x="20" y="17"/>
                    </a:cxn>
                    <a:cxn ang="0">
                      <a:pos x="25" y="17"/>
                    </a:cxn>
                    <a:cxn ang="0">
                      <a:pos x="24" y="12"/>
                    </a:cxn>
                    <a:cxn ang="0">
                      <a:pos x="8" y="11"/>
                    </a:cxn>
                    <a:cxn ang="0">
                      <a:pos x="21" y="6"/>
                    </a:cxn>
                    <a:cxn ang="0">
                      <a:pos x="19" y="0"/>
                    </a:cxn>
                    <a:cxn ang="0">
                      <a:pos x="19" y="0"/>
                    </a:cxn>
                  </a:cxnLst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6" name="Freeform 35"/>
                <p:cNvSpPr/>
                <p:nvPr userDrawn="1"/>
              </p:nvSpPr>
              <p:spPr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54" y="0"/>
                    </a:cxn>
                    <a:cxn ang="0">
                      <a:pos x="58" y="5"/>
                    </a:cxn>
                    <a:cxn ang="0">
                      <a:pos x="59" y="12"/>
                    </a:cxn>
                    <a:cxn ang="0">
                      <a:pos x="57" y="18"/>
                    </a:cxn>
                    <a:cxn ang="0">
                      <a:pos x="4" y="27"/>
                    </a:cxn>
                    <a:cxn ang="0">
                      <a:pos x="4" y="24"/>
                    </a:cxn>
                    <a:cxn ang="0">
                      <a:pos x="54" y="16"/>
                    </a:cxn>
                    <a:cxn ang="0">
                      <a:pos x="56" y="10"/>
                    </a:cxn>
                    <a:cxn ang="0">
                      <a:pos x="53" y="4"/>
                    </a:cxn>
                    <a:cxn ang="0">
                      <a:pos x="0" y="12"/>
                    </a:cxn>
                    <a:cxn ang="0">
                      <a:pos x="0" y="9"/>
                    </a:cxn>
                    <a:cxn ang="0">
                      <a:pos x="0" y="9"/>
                    </a:cxn>
                  </a:cxnLst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7" name="Freeform 36"/>
                <p:cNvSpPr/>
                <p:nvPr userDrawn="1"/>
              </p:nvSpPr>
              <p:spPr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5" y="10"/>
                    </a:cxn>
                    <a:cxn ang="0">
                      <a:pos x="14" y="10"/>
                    </a:cxn>
                    <a:cxn ang="0">
                      <a:pos x="27" y="7"/>
                    </a:cxn>
                    <a:cxn ang="0">
                      <a:pos x="31" y="2"/>
                    </a:cxn>
                    <a:cxn ang="0">
                      <a:pos x="28" y="0"/>
                    </a:cxn>
                    <a:cxn ang="0">
                      <a:pos x="16" y="0"/>
                    </a:cxn>
                    <a:cxn ang="0">
                      <a:pos x="7" y="0"/>
                    </a:cxn>
                    <a:cxn ang="0">
                      <a:pos x="1" y="4"/>
                    </a:cxn>
                    <a:cxn ang="0">
                      <a:pos x="7" y="5"/>
                    </a:cxn>
                    <a:cxn ang="0">
                      <a:pos x="18" y="3"/>
                    </a:cxn>
                    <a:cxn ang="0">
                      <a:pos x="27" y="3"/>
                    </a:cxn>
                    <a:cxn ang="0">
                      <a:pos x="17" y="6"/>
                    </a:cxn>
                    <a:cxn ang="0">
                      <a:pos x="9" y="7"/>
                    </a:cxn>
                    <a:cxn ang="0">
                      <a:pos x="0" y="7"/>
                    </a:cxn>
                    <a:cxn ang="0">
                      <a:pos x="0" y="7"/>
                    </a:cxn>
                  </a:cxnLst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grpSp>
        <p:nvGrpSpPr>
          <p:cNvPr id="2059" name="Group 37"/>
          <p:cNvGrpSpPr/>
          <p:nvPr/>
        </p:nvGrpSpPr>
        <p:grpSpPr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073" name="Freeform 38"/>
            <p:cNvSpPr/>
            <p:nvPr userDrawn="1"/>
          </p:nvSpPr>
          <p:spPr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3" y="115"/>
                </a:cxn>
                <a:cxn ang="0">
                  <a:pos x="2" y="107"/>
                </a:cxn>
                <a:cxn ang="0">
                  <a:pos x="2" y="101"/>
                </a:cxn>
                <a:cxn ang="0">
                  <a:pos x="2" y="93"/>
                </a:cxn>
                <a:cxn ang="0">
                  <a:pos x="3" y="82"/>
                </a:cxn>
                <a:cxn ang="0">
                  <a:pos x="3" y="76"/>
                </a:cxn>
                <a:cxn ang="0">
                  <a:pos x="3" y="71"/>
                </a:cxn>
                <a:cxn ang="0">
                  <a:pos x="2" y="68"/>
                </a:cxn>
                <a:cxn ang="0">
                  <a:pos x="2" y="63"/>
                </a:cxn>
                <a:cxn ang="0">
                  <a:pos x="2" y="58"/>
                </a:cxn>
                <a:cxn ang="0">
                  <a:pos x="4" y="42"/>
                </a:cxn>
                <a:cxn ang="0">
                  <a:pos x="4" y="35"/>
                </a:cxn>
                <a:cxn ang="0">
                  <a:pos x="3" y="26"/>
                </a:cxn>
                <a:cxn ang="0">
                  <a:pos x="2" y="22"/>
                </a:cxn>
                <a:cxn ang="0">
                  <a:pos x="1" y="15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" y="22"/>
                </a:cxn>
                <a:cxn ang="0">
                  <a:pos x="2" y="28"/>
                </a:cxn>
                <a:cxn ang="0">
                  <a:pos x="3" y="30"/>
                </a:cxn>
                <a:cxn ang="0">
                  <a:pos x="3" y="38"/>
                </a:cxn>
                <a:cxn ang="0">
                  <a:pos x="2" y="46"/>
                </a:cxn>
                <a:cxn ang="0">
                  <a:pos x="1" y="60"/>
                </a:cxn>
                <a:cxn ang="0">
                  <a:pos x="1" y="69"/>
                </a:cxn>
                <a:cxn ang="0">
                  <a:pos x="2" y="75"/>
                </a:cxn>
                <a:cxn ang="0">
                  <a:pos x="2" y="80"/>
                </a:cxn>
                <a:cxn ang="0">
                  <a:pos x="1" y="89"/>
                </a:cxn>
                <a:cxn ang="0">
                  <a:pos x="1" y="99"/>
                </a:cxn>
                <a:cxn ang="0">
                  <a:pos x="1" y="109"/>
                </a:cxn>
                <a:cxn ang="0">
                  <a:pos x="2" y="114"/>
                </a:cxn>
                <a:cxn ang="0">
                  <a:pos x="3" y="119"/>
                </a:cxn>
                <a:cxn ang="0">
                  <a:pos x="3" y="115"/>
                </a:cxn>
                <a:cxn ang="0">
                  <a:pos x="3" y="115"/>
                </a:cxn>
              </a:cxnLst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4" name="Freeform 39"/>
            <p:cNvSpPr/>
            <p:nvPr userDrawn="1"/>
          </p:nvSpPr>
          <p:spPr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3" y="198"/>
                </a:cxn>
                <a:cxn ang="0">
                  <a:pos x="2" y="185"/>
                </a:cxn>
                <a:cxn ang="0">
                  <a:pos x="2" y="174"/>
                </a:cxn>
                <a:cxn ang="0">
                  <a:pos x="2" y="159"/>
                </a:cxn>
                <a:cxn ang="0">
                  <a:pos x="3" y="141"/>
                </a:cxn>
                <a:cxn ang="0">
                  <a:pos x="3" y="130"/>
                </a:cxn>
                <a:cxn ang="0">
                  <a:pos x="3" y="122"/>
                </a:cxn>
                <a:cxn ang="0">
                  <a:pos x="2" y="117"/>
                </a:cxn>
                <a:cxn ang="0">
                  <a:pos x="2" y="110"/>
                </a:cxn>
                <a:cxn ang="0">
                  <a:pos x="2" y="100"/>
                </a:cxn>
                <a:cxn ang="0">
                  <a:pos x="4" y="73"/>
                </a:cxn>
                <a:cxn ang="0">
                  <a:pos x="4" y="60"/>
                </a:cxn>
                <a:cxn ang="0">
                  <a:pos x="3" y="45"/>
                </a:cxn>
                <a:cxn ang="0">
                  <a:pos x="2" y="38"/>
                </a:cxn>
                <a:cxn ang="0">
                  <a:pos x="1" y="27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" y="39"/>
                </a:cxn>
                <a:cxn ang="0">
                  <a:pos x="2" y="48"/>
                </a:cxn>
                <a:cxn ang="0">
                  <a:pos x="3" y="53"/>
                </a:cxn>
                <a:cxn ang="0">
                  <a:pos x="3" y="66"/>
                </a:cxn>
                <a:cxn ang="0">
                  <a:pos x="2" y="80"/>
                </a:cxn>
                <a:cxn ang="0">
                  <a:pos x="1" y="104"/>
                </a:cxn>
                <a:cxn ang="0">
                  <a:pos x="1" y="120"/>
                </a:cxn>
                <a:cxn ang="0">
                  <a:pos x="2" y="129"/>
                </a:cxn>
                <a:cxn ang="0">
                  <a:pos x="2" y="137"/>
                </a:cxn>
                <a:cxn ang="0">
                  <a:pos x="1" y="154"/>
                </a:cxn>
                <a:cxn ang="0">
                  <a:pos x="1" y="170"/>
                </a:cxn>
                <a:cxn ang="0">
                  <a:pos x="1" y="188"/>
                </a:cxn>
                <a:cxn ang="0">
                  <a:pos x="2" y="197"/>
                </a:cxn>
                <a:cxn ang="0">
                  <a:pos x="3" y="205"/>
                </a:cxn>
                <a:cxn ang="0">
                  <a:pos x="3" y="198"/>
                </a:cxn>
                <a:cxn ang="0">
                  <a:pos x="3" y="198"/>
                </a:cxn>
              </a:cxnLst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060" name="Group 40"/>
          <p:cNvGrpSpPr/>
          <p:nvPr/>
        </p:nvGrpSpPr>
        <p:grpSpPr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/>
            <p:nvPr userDrawn="1"/>
          </p:nvGrpSpPr>
          <p:grpSpPr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063" name="Freeform 42"/>
              <p:cNvSpPr/>
              <p:nvPr userDrawn="1"/>
            </p:nvSpPr>
            <p:spPr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" y="6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2064" name="Group 43"/>
              <p:cNvGrpSpPr/>
              <p:nvPr userDrawn="1"/>
            </p:nvGrpSpPr>
            <p:grpSpPr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065" name="Freeform 44"/>
                <p:cNvSpPr/>
                <p:nvPr userDrawn="1"/>
              </p:nvSpPr>
              <p:spPr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3"/>
                    </a:cxn>
                    <a:cxn ang="0">
                      <a:pos x="2" y="6"/>
                    </a:cxn>
                    <a:cxn ang="0">
                      <a:pos x="3" y="2"/>
                    </a:cxn>
                    <a:cxn ang="0">
                      <a:pos x="2" y="0"/>
                    </a:cxn>
                    <a:cxn ang="0">
                      <a:pos x="2" y="3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66" name="Freeform 45"/>
                <p:cNvSpPr/>
                <p:nvPr userDrawn="1"/>
              </p:nvSpPr>
              <p:spPr>
                <a:xfrm rot="-3172564">
                  <a:off x="5048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3" y="2"/>
                    </a:cxn>
                    <a:cxn ang="0">
                      <a:pos x="2" y="6"/>
                    </a:cxn>
                    <a:cxn ang="0">
                      <a:pos x="1" y="12"/>
                    </a:cxn>
                    <a:cxn ang="0">
                      <a:pos x="0" y="18"/>
                    </a:cxn>
                    <a:cxn ang="0">
                      <a:pos x="0" y="20"/>
                    </a:cxn>
                    <a:cxn ang="0">
                      <a:pos x="1" y="19"/>
                    </a:cxn>
                    <a:cxn ang="0">
                      <a:pos x="2" y="15"/>
                    </a:cxn>
                    <a:cxn ang="0">
                      <a:pos x="4" y="9"/>
                    </a:cxn>
                    <a:cxn ang="0">
                      <a:pos x="4" y="4"/>
                    </a:cxn>
                    <a:cxn ang="0">
                      <a:pos x="4" y="1"/>
                    </a:cxn>
                    <a:cxn ang="0">
                      <a:pos x="4" y="0"/>
                    </a:cxn>
                    <a:cxn ang="0">
                      <a:pos x="3" y="1"/>
                    </a:cxn>
                    <a:cxn ang="0">
                      <a:pos x="4" y="2"/>
                    </a:cxn>
                    <a:cxn ang="0">
                      <a:pos x="4" y="6"/>
                    </a:cxn>
                    <a:cxn ang="0">
                      <a:pos x="3" y="11"/>
                    </a:cxn>
                    <a:cxn ang="0">
                      <a:pos x="2" y="16"/>
                    </a:cxn>
                    <a:cxn ang="0">
                      <a:pos x="1" y="18"/>
                    </a:cxn>
                    <a:cxn ang="0">
                      <a:pos x="1" y="15"/>
                    </a:cxn>
                    <a:cxn ang="0">
                      <a:pos x="2" y="8"/>
                    </a:cxn>
                    <a:cxn ang="0">
                      <a:pos x="3" y="2"/>
                    </a:cxn>
                    <a:cxn ang="0">
                      <a:pos x="3" y="2"/>
                    </a:cxn>
                    <a:cxn ang="0">
                      <a:pos x="3" y="2"/>
                    </a:cxn>
                  </a:cxnLst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67" name="Freeform 46"/>
                <p:cNvSpPr/>
                <p:nvPr userDrawn="1"/>
              </p:nvSpPr>
              <p:spPr>
                <a:xfrm rot="-3172564">
                  <a:off x="4858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41"/>
                    </a:cxn>
                    <a:cxn ang="0">
                      <a:pos x="1" y="40"/>
                    </a:cxn>
                    <a:cxn ang="0">
                      <a:pos x="8" y="1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68" name="Freeform 47"/>
                <p:cNvSpPr/>
                <p:nvPr userDrawn="1"/>
              </p:nvSpPr>
              <p:spPr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1" y="46"/>
                    </a:cxn>
                    <a:cxn ang="0">
                      <a:pos x="2" y="46"/>
                    </a:cxn>
                    <a:cxn ang="0">
                      <a:pos x="3" y="48"/>
                    </a:cxn>
                    <a:cxn ang="0">
                      <a:pos x="3" y="46"/>
                    </a:cxn>
                    <a:cxn ang="0">
                      <a:pos x="2" y="43"/>
                    </a:cxn>
                    <a:cxn ang="0">
                      <a:pos x="3" y="44"/>
                    </a:cxn>
                    <a:cxn ang="0">
                      <a:pos x="4" y="46"/>
                    </a:cxn>
                    <a:cxn ang="0">
                      <a:pos x="12" y="7"/>
                    </a:cxn>
                    <a:cxn ang="0">
                      <a:pos x="10" y="2"/>
                    </a:cxn>
                    <a:cxn ang="0">
                      <a:pos x="9" y="0"/>
                    </a:cxn>
                    <a:cxn ang="0">
                      <a:pos x="11" y="1"/>
                    </a:cxn>
                    <a:cxn ang="0">
                      <a:pos x="12" y="7"/>
                    </a:cxn>
                    <a:cxn ang="0">
                      <a:pos x="3" y="53"/>
                    </a:cxn>
                    <a:cxn ang="0">
                      <a:pos x="2" y="55"/>
                    </a:cxn>
                    <a:cxn ang="0">
                      <a:pos x="1" y="61"/>
                    </a:cxn>
                    <a:cxn ang="0">
                      <a:pos x="0" y="59"/>
                    </a:cxn>
                    <a:cxn ang="0">
                      <a:pos x="1" y="58"/>
                    </a:cxn>
                    <a:cxn ang="0">
                      <a:pos x="2" y="55"/>
                    </a:cxn>
                    <a:cxn ang="0">
                      <a:pos x="1" y="53"/>
                    </a:cxn>
                    <a:cxn ang="0">
                      <a:pos x="1" y="51"/>
                    </a:cxn>
                    <a:cxn ang="0">
                      <a:pos x="2" y="53"/>
                    </a:cxn>
                    <a:cxn ang="0">
                      <a:pos x="2" y="51"/>
                    </a:cxn>
                    <a:cxn ang="0">
                      <a:pos x="3" y="52"/>
                    </a:cxn>
                    <a:cxn ang="0">
                      <a:pos x="2" y="50"/>
                    </a:cxn>
                    <a:cxn ang="0">
                      <a:pos x="3" y="50"/>
                    </a:cxn>
                    <a:cxn ang="0">
                      <a:pos x="1" y="46"/>
                    </a:cxn>
                    <a:cxn ang="0">
                      <a:pos x="1" y="46"/>
                    </a:cxn>
                  </a:cxnLst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69" name="Freeform 48"/>
                <p:cNvSpPr/>
                <p:nvPr userDrawn="1"/>
              </p:nvSpPr>
              <p:spPr>
                <a:xfrm rot="-3172564">
                  <a:off x="5297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1" y="2"/>
                    </a:cxn>
                    <a:cxn ang="0">
                      <a:pos x="3" y="6"/>
                    </a:cxn>
                    <a:cxn ang="0">
                      <a:pos x="3" y="5"/>
                    </a:cxn>
                    <a:cxn ang="0">
                      <a:pos x="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1"/>
                    </a:cxn>
                  </a:cxnLst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70" name="Freeform 49"/>
                <p:cNvSpPr/>
                <p:nvPr userDrawn="1"/>
              </p:nvSpPr>
              <p:spPr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" y="3"/>
                    </a:cxn>
                    <a:cxn ang="0">
                      <a:pos x="3" y="6"/>
                    </a:cxn>
                    <a:cxn ang="0">
                      <a:pos x="3" y="5"/>
                    </a:cxn>
                    <a:cxn ang="0">
                      <a:pos x="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1"/>
                    </a:cxn>
                  </a:cxnLst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71" name="Freeform 50"/>
                <p:cNvSpPr/>
                <p:nvPr userDrawn="1"/>
              </p:nvSpPr>
              <p:spPr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1" y="2"/>
                    </a:cxn>
                    <a:cxn ang="0">
                      <a:pos x="3" y="7"/>
                    </a:cxn>
                    <a:cxn ang="0">
                      <a:pos x="3" y="5"/>
                    </a:cxn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1"/>
                    </a:cxn>
                  </a:cxnLst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72" name="Freeform 51"/>
                <p:cNvSpPr/>
                <p:nvPr userDrawn="1"/>
              </p:nvSpPr>
              <p:spPr>
                <a:xfrm rot="-3172564">
                  <a:off x="4948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1" y="2"/>
                    </a:cxn>
                    <a:cxn ang="0">
                      <a:pos x="3" y="6"/>
                    </a:cxn>
                    <a:cxn ang="0">
                      <a:pos x="3" y="5"/>
                    </a:cxn>
                    <a:cxn ang="0">
                      <a:pos x="1" y="1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1"/>
                    </a:cxn>
                  </a:cxnLst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2062" name="Line 52"/>
            <p:cNvSpPr/>
            <p:nvPr userDrawn="1"/>
          </p:nvSpPr>
          <p:spPr>
            <a:xfrm>
              <a:off x="4870" y="84"/>
              <a:ext cx="42" cy="96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defRPr kumimoji="0" sz="1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defRPr kumimoji="0" sz="14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latin typeface="Arial" panose="020B0604020202020204" pitchFamily="34" charset="0"/>
              </a:rPr>
            </a:fld>
            <a:endParaRPr lang="en-US" altLang="zh-CN" sz="1400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defRPr kumimoji="0" sz="1200"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>
              <a:spcBef>
                <a:spcPct val="0"/>
              </a:spcBef>
              <a:defRPr kumimoji="0" sz="1200">
                <a:latin typeface="+mj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200" dirty="0">
                <a:latin typeface="Garamond" panose="02020404030301010803" pitchFamily="18" charset="0"/>
              </a:rPr>
            </a:fld>
            <a:endParaRPr lang="en-US" altLang="zh-CN" sz="1200" dirty="0">
              <a:latin typeface="Garamond" panose="02020404030301010803" pitchFamily="18" charset="0"/>
            </a:endParaRPr>
          </a:p>
        </p:txBody>
      </p:sp>
      <p:sp>
        <p:nvSpPr>
          <p:cNvPr id="4103" name="Freeform 7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</a:cxnLst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104" name="Line 8"/>
          <p:cNvSpPr/>
          <p:nvPr/>
        </p:nvSpPr>
        <p:spPr>
          <a:xfrm>
            <a:off x="457200" y="6172200"/>
            <a:ext cx="8229600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75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>
          <a:solidFill>
            <a:schemeClr val="tx1"/>
          </a:solidFill>
          <a:latin typeface="+mn-lt"/>
          <a:ea typeface="+mn-ea"/>
        </a:defRPr>
      </a:lvl2pPr>
      <a:lvl3pPr marL="1022350" indent="-35115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339850" indent="-31623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4pPr>
      <a:lvl5pPr marL="1681480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1386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958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0530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5102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defRPr kumimoji="0"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defRPr kumimoji="0"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defRPr kumimoji="0"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defRPr kumimoji="0"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defRPr kumimoji="0"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defRPr kumimoji="0"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defRPr kumimoji="0"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defRPr kumimoji="0"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defRPr kumimoji="0"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defRPr kumimoji="0"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" Target="slide24.xml"/><Relationship Id="rId8" Type="http://schemas.openxmlformats.org/officeDocument/2006/relationships/slide" Target="slide23.xml"/><Relationship Id="rId7" Type="http://schemas.openxmlformats.org/officeDocument/2006/relationships/slide" Target="slide22.xml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slide" Target="slide19.xml"/><Relationship Id="rId3" Type="http://schemas.openxmlformats.org/officeDocument/2006/relationships/slide" Target="slide18.xml"/><Relationship Id="rId2" Type="http://schemas.openxmlformats.org/officeDocument/2006/relationships/slide" Target="slide17.xml"/><Relationship Id="rId10" Type="http://schemas.openxmlformats.org/officeDocument/2006/relationships/slideLayout" Target="../slideLayouts/slideLayout2.xml"/><Relationship Id="rId1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GIF"/><Relationship Id="rId1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GIF"/><Relationship Id="rId1" Type="http://schemas.openxmlformats.org/officeDocument/2006/relationships/slide" Target="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slide" Target="sl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GIF"/><Relationship Id="rId1" Type="http://schemas.openxmlformats.org/officeDocument/2006/relationships/slide" Target="slide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6.xml"/><Relationship Id="rId1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GIF"/><Relationship Id="rId1" Type="http://schemas.openxmlformats.org/officeDocument/2006/relationships/slide" Target="sl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GIF"/><Relationship Id="rId1" Type="http://schemas.openxmlformats.org/officeDocument/2006/relationships/slide" Target="slid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slide" Target="slid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slide" Target="slide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GIF"/><Relationship Id="rId1" Type="http://schemas.openxmlformats.org/officeDocument/2006/relationships/slide" Target="slide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slide" Target="slide37.xml"/><Relationship Id="rId8" Type="http://schemas.openxmlformats.org/officeDocument/2006/relationships/slide" Target="slide36.xml"/><Relationship Id="rId7" Type="http://schemas.openxmlformats.org/officeDocument/2006/relationships/slide" Target="slide35.xml"/><Relationship Id="rId6" Type="http://schemas.openxmlformats.org/officeDocument/2006/relationships/slide" Target="slide34.xml"/><Relationship Id="rId5" Type="http://schemas.openxmlformats.org/officeDocument/2006/relationships/slide" Target="slide33.xml"/><Relationship Id="rId4" Type="http://schemas.openxmlformats.org/officeDocument/2006/relationships/slide" Target="slide32.xml"/><Relationship Id="rId3" Type="http://schemas.openxmlformats.org/officeDocument/2006/relationships/slide" Target="slide31.xml"/><Relationship Id="rId2" Type="http://schemas.openxmlformats.org/officeDocument/2006/relationships/slide" Target="slide30.xml"/><Relationship Id="rId19" Type="http://schemas.openxmlformats.org/officeDocument/2006/relationships/slideLayout" Target="../slideLayouts/slideLayout2.xml"/><Relationship Id="rId18" Type="http://schemas.openxmlformats.org/officeDocument/2006/relationships/slide" Target="slide46.xml"/><Relationship Id="rId17" Type="http://schemas.openxmlformats.org/officeDocument/2006/relationships/slide" Target="slide45.xml"/><Relationship Id="rId16" Type="http://schemas.openxmlformats.org/officeDocument/2006/relationships/slide" Target="slide44.xml"/><Relationship Id="rId15" Type="http://schemas.openxmlformats.org/officeDocument/2006/relationships/slide" Target="slide43.xml"/><Relationship Id="rId14" Type="http://schemas.openxmlformats.org/officeDocument/2006/relationships/slide" Target="slide42.xml"/><Relationship Id="rId13" Type="http://schemas.openxmlformats.org/officeDocument/2006/relationships/slide" Target="slide41.xml"/><Relationship Id="rId12" Type="http://schemas.openxmlformats.org/officeDocument/2006/relationships/slide" Target="slide40.xml"/><Relationship Id="rId11" Type="http://schemas.openxmlformats.org/officeDocument/2006/relationships/slide" Target="slide39.xml"/><Relationship Id="rId10" Type="http://schemas.openxmlformats.org/officeDocument/2006/relationships/slide" Target="slide38.xml"/><Relationship Id="rId1" Type="http://schemas.openxmlformats.org/officeDocument/2006/relationships/slide" Target="slide29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9.GIF"/><Relationship Id="rId2" Type="http://schemas.openxmlformats.org/officeDocument/2006/relationships/slide" Target="slide28.xml"/><Relationship Id="rId1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5.xml"/><Relationship Id="rId1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png"/><Relationship Id="rId2" Type="http://schemas.openxmlformats.org/officeDocument/2006/relationships/slide" Target="slide28.xml"/><Relationship Id="rId1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png"/><Relationship Id="rId2" Type="http://schemas.openxmlformats.org/officeDocument/2006/relationships/slide" Target="slide28.xml"/><Relationship Id="rId1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4.GIF"/><Relationship Id="rId2" Type="http://schemas.openxmlformats.org/officeDocument/2006/relationships/slide" Target="slide28.xml"/><Relationship Id="rId1" Type="http://schemas.openxmlformats.org/officeDocument/2006/relationships/image" Target="../media/image33.jpe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6.GIF"/><Relationship Id="rId2" Type="http://schemas.openxmlformats.org/officeDocument/2006/relationships/slide" Target="slide28.xml"/><Relationship Id="rId1" Type="http://schemas.openxmlformats.org/officeDocument/2006/relationships/image" Target="../media/image3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GIF"/><Relationship Id="rId1" Type="http://schemas.openxmlformats.org/officeDocument/2006/relationships/slide" Target="slide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8.GIF"/><Relationship Id="rId1" Type="http://schemas.openxmlformats.org/officeDocument/2006/relationships/slide" Target="slide2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8.GIF"/><Relationship Id="rId1" Type="http://schemas.openxmlformats.org/officeDocument/2006/relationships/slide" Target="slide2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9.GIF"/><Relationship Id="rId1" Type="http://schemas.openxmlformats.org/officeDocument/2006/relationships/slide" Target="slide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0.GIF"/><Relationship Id="rId1" Type="http://schemas.openxmlformats.org/officeDocument/2006/relationships/slide" Target="slide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png"/><Relationship Id="rId2" Type="http://schemas.openxmlformats.org/officeDocument/2006/relationships/slide" Target="slide28.xml"/><Relationship Id="rId1" Type="http://schemas.openxmlformats.org/officeDocument/2006/relationships/image" Target="../media/image15.jpe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1.GIF"/><Relationship Id="rId2" Type="http://schemas.openxmlformats.org/officeDocument/2006/relationships/slide" Target="slide28.xml"/><Relationship Id="rId1" Type="http://schemas.openxmlformats.org/officeDocument/2006/relationships/image" Target="../media/image2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4.GIF"/><Relationship Id="rId1" Type="http://schemas.openxmlformats.org/officeDocument/2006/relationships/slide" Target="slide28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3.png"/><Relationship Id="rId2" Type="http://schemas.openxmlformats.org/officeDocument/2006/relationships/slide" Target="slide28.xml"/><Relationship Id="rId1" Type="http://schemas.openxmlformats.org/officeDocument/2006/relationships/image" Target="../media/image4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1" Type="http://schemas.openxmlformats.org/officeDocument/2006/relationships/slide" Target="slide2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1" Type="http://schemas.openxmlformats.org/officeDocument/2006/relationships/slide" Target="slide2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5.jpeg"/><Relationship Id="rId1" Type="http://schemas.openxmlformats.org/officeDocument/2006/relationships/slide" Target="slide2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1.xml.rels><?xml version="1.0" encoding="UTF-8" standalone="yes"?>
<Relationships xmlns="http://schemas.openxmlformats.org/package/2006/relationships"><Relationship Id="rId9" Type="http://schemas.openxmlformats.org/officeDocument/2006/relationships/slide" Target="slide60.xml"/><Relationship Id="rId8" Type="http://schemas.openxmlformats.org/officeDocument/2006/relationships/slide" Target="slide59.xml"/><Relationship Id="rId7" Type="http://schemas.openxmlformats.org/officeDocument/2006/relationships/slide" Target="slide58.xml"/><Relationship Id="rId6" Type="http://schemas.openxmlformats.org/officeDocument/2006/relationships/slide" Target="slide57.xml"/><Relationship Id="rId5" Type="http://schemas.openxmlformats.org/officeDocument/2006/relationships/slide" Target="slide56.xml"/><Relationship Id="rId4" Type="http://schemas.openxmlformats.org/officeDocument/2006/relationships/slide" Target="slide55.xml"/><Relationship Id="rId3" Type="http://schemas.openxmlformats.org/officeDocument/2006/relationships/slide" Target="slide54.xml"/><Relationship Id="rId2" Type="http://schemas.openxmlformats.org/officeDocument/2006/relationships/slide" Target="slide53.xml"/><Relationship Id="rId12" Type="http://schemas.openxmlformats.org/officeDocument/2006/relationships/slideLayout" Target="../slideLayouts/slideLayout2.xml"/><Relationship Id="rId11" Type="http://schemas.openxmlformats.org/officeDocument/2006/relationships/slide" Target="slide62.xml"/><Relationship Id="rId10" Type="http://schemas.openxmlformats.org/officeDocument/2006/relationships/slide" Target="slide61.xml"/><Relationship Id="rId1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5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5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5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5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5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5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5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slide" Target="slide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5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5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5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9.xml"/><Relationship Id="rId1" Type="http://schemas.openxmlformats.org/officeDocument/2006/relationships/slide" Target="slide5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slide" Target="slide73.xml"/><Relationship Id="rId6" Type="http://schemas.openxmlformats.org/officeDocument/2006/relationships/slide" Target="slide72.xml"/><Relationship Id="rId5" Type="http://schemas.openxmlformats.org/officeDocument/2006/relationships/slide" Target="slide71.xml"/><Relationship Id="rId4" Type="http://schemas.openxmlformats.org/officeDocument/2006/relationships/slide" Target="slide70.xml"/><Relationship Id="rId3" Type="http://schemas.openxmlformats.org/officeDocument/2006/relationships/slide" Target="slide69.xml"/><Relationship Id="rId2" Type="http://schemas.openxmlformats.org/officeDocument/2006/relationships/slide" Target="slide68.xml"/><Relationship Id="rId1" Type="http://schemas.openxmlformats.org/officeDocument/2006/relationships/slide" Target="slide67.xml"/></Relationships>
</file>

<file path=ppt/slides/_rels/slide6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jpeg"/><Relationship Id="rId2" Type="http://schemas.openxmlformats.org/officeDocument/2006/relationships/slide" Target="slide66.xml"/><Relationship Id="rId1" Type="http://schemas.openxmlformats.org/officeDocument/2006/relationships/image" Target="../media/image46.jpeg"/></Relationships>
</file>

<file path=ppt/slides/_rels/slide6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jpeg"/><Relationship Id="rId2" Type="http://schemas.openxmlformats.org/officeDocument/2006/relationships/slide" Target="slide66.xml"/><Relationship Id="rId1" Type="http://schemas.openxmlformats.org/officeDocument/2006/relationships/image" Target="../media/image46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6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jpeg"/><Relationship Id="rId2" Type="http://schemas.openxmlformats.org/officeDocument/2006/relationships/slide" Target="slide66.xml"/><Relationship Id="rId1" Type="http://schemas.openxmlformats.org/officeDocument/2006/relationships/image" Target="../media/image46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66.xml"/></Relationships>
</file>

<file path=ppt/slides/_rels/slide7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jpeg"/><Relationship Id="rId2" Type="http://schemas.openxmlformats.org/officeDocument/2006/relationships/slide" Target="slide66.xml"/><Relationship Id="rId1" Type="http://schemas.openxmlformats.org/officeDocument/2006/relationships/image" Target="../media/image46.jpeg"/></Relationships>
</file>

<file path=ppt/slides/_rels/slide7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jpeg"/><Relationship Id="rId2" Type="http://schemas.openxmlformats.org/officeDocument/2006/relationships/slide" Target="slide66.xml"/><Relationship Id="rId1" Type="http://schemas.openxmlformats.org/officeDocument/2006/relationships/image" Target="../media/image46.jpe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78.xml"/><Relationship Id="rId1" Type="http://schemas.openxmlformats.org/officeDocument/2006/relationships/slide" Target="slide77.xml"/></Relationships>
</file>

<file path=ppt/slides/_rels/slide7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jpeg"/><Relationship Id="rId2" Type="http://schemas.openxmlformats.org/officeDocument/2006/relationships/slide" Target="slide76.xml"/><Relationship Id="rId1" Type="http://schemas.openxmlformats.org/officeDocument/2006/relationships/image" Target="../media/image46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slide" Target="slide7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1.xml"/><Relationship Id="rId1" Type="http://schemas.openxmlformats.org/officeDocument/2006/relationships/image" Target="../media/image4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slide" Target="slide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7.jpe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1.pn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image" Target="../media/image4.png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37218" name="Picture 2" descr="BJ_0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7219" name="Rectangle 5"/>
          <p:cNvSpPr/>
          <p:nvPr/>
        </p:nvSpPr>
        <p:spPr>
          <a:xfrm>
            <a:off x="704850" y="774700"/>
            <a:ext cx="4572000" cy="1447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lnSpc>
                <a:spcPct val="90000"/>
              </a:lnSpc>
            </a:pPr>
            <a:r>
              <a:rPr lang="en-US" altLang="zh-CN" sz="9600" dirty="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9600" dirty="0">
                <a:latin typeface="华文新魏" pitchFamily="2" charset="-122"/>
                <a:ea typeface="华文新魏" pitchFamily="2" charset="-122"/>
              </a:rPr>
              <a:t>六国论</a:t>
            </a:r>
            <a:endParaRPr lang="zh-CN" altLang="en-US" sz="96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7220" name="Text Box 6"/>
          <p:cNvSpPr txBox="1"/>
          <p:nvPr/>
        </p:nvSpPr>
        <p:spPr>
          <a:xfrm>
            <a:off x="2339975" y="2205038"/>
            <a:ext cx="13017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4400" dirty="0">
                <a:latin typeface="Times New Roman" panose="02020603050405020304" pitchFamily="18" charset="0"/>
                <a:ea typeface="隶书" pitchFamily="49" charset="-122"/>
              </a:rPr>
              <a:t>苏洵</a:t>
            </a:r>
            <a:endParaRPr lang="zh-CN" altLang="en-US" sz="4400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37221" name="TextBox 1"/>
          <p:cNvSpPr txBox="1"/>
          <p:nvPr/>
        </p:nvSpPr>
        <p:spPr>
          <a:xfrm>
            <a:off x="1731963" y="6165850"/>
            <a:ext cx="46037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行楷" pitchFamily="2" charset="-122"/>
              </a:rPr>
              <a:t>天下大势，分久必合， 合久必分。</a:t>
            </a:r>
            <a:endParaRPr lang="zh-CN" altLang="en-US" dirty="0">
              <a:solidFill>
                <a:srgbClr val="CC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6434" name="Rectangle 2"/>
          <p:cNvSpPr/>
          <p:nvPr/>
        </p:nvSpPr>
        <p:spPr>
          <a:xfrm>
            <a:off x="3203575" y="115888"/>
            <a:ext cx="2895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4400" b="1" dirty="0">
                <a:solidFill>
                  <a:srgbClr val="FF0066"/>
                </a:solidFill>
                <a:latin typeface="Times New Roman" panose="02020603050405020304" pitchFamily="18" charset="0"/>
                <a:ea typeface="华文新魏" pitchFamily="2" charset="-122"/>
              </a:rPr>
              <a:t>时代背景</a:t>
            </a:r>
            <a:endParaRPr lang="zh-CN" altLang="en-US" sz="4400" b="1" dirty="0">
              <a:solidFill>
                <a:srgbClr val="FF0066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64515" name="Rectangle 3"/>
          <p:cNvSpPr/>
          <p:nvPr/>
        </p:nvSpPr>
        <p:spPr>
          <a:xfrm>
            <a:off x="395288" y="981075"/>
            <a:ext cx="8154987" cy="5508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       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北宋建国后，鉴于唐末藩镇割据和五代军人乱政，实行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中央专制集权制度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，将军权完全收归中央，造成了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军事上的衰势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。北宋建国往后一百年间，与契丹、西夏作战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60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余次，败多胜少，到苏洵所处的时代，北宋每年要向契丹纳银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20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万两，绢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30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万匹；向西夏纳银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10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万两，绢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10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万匹，茶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3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万斤。这样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“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陪邻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”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的结果，助长了契丹、西夏的气焰，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加重了人民负担，极大地损伤了国力，带来了无穷的祸患。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苏洵正是针对这样的现实撰写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六国论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的。</a:t>
            </a:r>
            <a:r>
              <a:rPr lang="zh-CN" altLang="en-US" sz="32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10" name="Rectangle 2"/>
          <p:cNvSpPr/>
          <p:nvPr/>
        </p:nvSpPr>
        <p:spPr>
          <a:xfrm>
            <a:off x="395288" y="0"/>
            <a:ext cx="1676400" cy="838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p>
            <a:pPr lvl="0" algn="ctr" eaLnBrk="1" hangingPunct="1"/>
            <a:r>
              <a:rPr lang="zh-CN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华文中宋" pitchFamily="2" charset="-122"/>
              </a:rPr>
              <a:t>秦国</a:t>
            </a:r>
            <a:endParaRPr lang="zh-CN" altLang="en-US" sz="3600" b="1" dirty="0">
              <a:solidFill>
                <a:srgbClr val="002060"/>
              </a:solidFill>
              <a:latin typeface="Times New Roman" panose="02020603050405020304" pitchFamily="18" charset="0"/>
              <a:ea typeface="华文中宋" pitchFamily="2" charset="-122"/>
            </a:endParaRPr>
          </a:p>
        </p:txBody>
      </p:sp>
      <p:sp>
        <p:nvSpPr>
          <p:cNvPr id="17411" name="Rectangle 3"/>
          <p:cNvSpPr/>
          <p:nvPr/>
        </p:nvSpPr>
        <p:spPr>
          <a:xfrm>
            <a:off x="250825" y="765175"/>
            <a:ext cx="198120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p>
            <a:pPr lvl="0" algn="ctr" eaLnBrk="1" hangingPunct="1"/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itchFamily="2" charset="-122"/>
              </a:rPr>
              <a:t>韩、魏、楚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华文中宋" pitchFamily="2" charset="-122"/>
            </a:endParaRPr>
          </a:p>
        </p:txBody>
      </p:sp>
      <p:sp>
        <p:nvSpPr>
          <p:cNvPr id="17412" name="Rectangle 4"/>
          <p:cNvSpPr/>
          <p:nvPr/>
        </p:nvSpPr>
        <p:spPr>
          <a:xfrm>
            <a:off x="250825" y="1628775"/>
            <a:ext cx="1981200" cy="68580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p>
            <a:pPr lvl="0" algn="ctr" eaLnBrk="1" hangingPunct="1"/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itchFamily="2" charset="-122"/>
              </a:rPr>
              <a:t>齐、燕、赵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华文中宋" pitchFamily="2" charset="-122"/>
            </a:endParaRPr>
          </a:p>
        </p:txBody>
      </p:sp>
      <p:pic>
        <p:nvPicPr>
          <p:cNvPr id="147461" name="Picture 5" descr="china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1588" y="0"/>
            <a:ext cx="6602412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7462" name="Picture 6" descr="clip_image00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0938"/>
            <a:ext cx="2555875" cy="44370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48482" name="Picture 2" descr="wangjian0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Oval 3"/>
          <p:cNvSpPr/>
          <p:nvPr/>
        </p:nvSpPr>
        <p:spPr>
          <a:xfrm>
            <a:off x="468313" y="5446713"/>
            <a:ext cx="647700" cy="719137"/>
          </a:xfrm>
          <a:prstGeom prst="ellipse">
            <a:avLst/>
          </a:prstGeom>
          <a:solidFill>
            <a:srgbClr val="FFFFFF">
              <a:alpha val="0"/>
            </a:srgbClr>
          </a:solidFill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zh-CN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88" name="Oval 4"/>
          <p:cNvSpPr/>
          <p:nvPr/>
        </p:nvSpPr>
        <p:spPr>
          <a:xfrm>
            <a:off x="3203575" y="5229225"/>
            <a:ext cx="647700" cy="647700"/>
          </a:xfrm>
          <a:prstGeom prst="ellipse">
            <a:avLst/>
          </a:prstGeom>
          <a:solidFill>
            <a:srgbClr val="FFFFFF">
              <a:alpha val="0"/>
            </a:srgbClr>
          </a:solidFill>
          <a:ln w="28575" cap="flat" cmpd="sng">
            <a:solidFill>
              <a:srgbClr val="00CC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zh-CN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89" name="Oval 5"/>
          <p:cNvSpPr/>
          <p:nvPr/>
        </p:nvSpPr>
        <p:spPr>
          <a:xfrm>
            <a:off x="3995738" y="3716338"/>
            <a:ext cx="647700" cy="647700"/>
          </a:xfrm>
          <a:prstGeom prst="ellipse">
            <a:avLst/>
          </a:prstGeom>
          <a:solidFill>
            <a:srgbClr val="FFFFFF">
              <a:alpha val="0"/>
            </a:srgbClr>
          </a:solidFill>
          <a:ln w="28575" cap="flat" cmpd="sng">
            <a:solidFill>
              <a:srgbClr val="00CC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zh-CN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0" name="Oval 6"/>
          <p:cNvSpPr/>
          <p:nvPr/>
        </p:nvSpPr>
        <p:spPr>
          <a:xfrm>
            <a:off x="4284663" y="4510088"/>
            <a:ext cx="647700" cy="647700"/>
          </a:xfrm>
          <a:prstGeom prst="ellipse">
            <a:avLst/>
          </a:prstGeom>
          <a:solidFill>
            <a:srgbClr val="FFFFFF">
              <a:alpha val="0"/>
            </a:srgbClr>
          </a:solidFill>
          <a:ln w="28575" cap="flat" cmpd="sng">
            <a:solidFill>
              <a:srgbClr val="00CC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zh-CN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1" name="Oval 7"/>
          <p:cNvSpPr/>
          <p:nvPr/>
        </p:nvSpPr>
        <p:spPr>
          <a:xfrm>
            <a:off x="5580063" y="5805488"/>
            <a:ext cx="647700" cy="647700"/>
          </a:xfrm>
          <a:prstGeom prst="ellipse">
            <a:avLst/>
          </a:prstGeom>
          <a:solidFill>
            <a:srgbClr val="FFFFFF">
              <a:alpha val="0"/>
            </a:srgbClr>
          </a:solidFill>
          <a:ln w="28575" cap="flat" cmpd="sng">
            <a:solidFill>
              <a:srgbClr val="00CC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zh-CN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2" name="Oval 8"/>
          <p:cNvSpPr/>
          <p:nvPr/>
        </p:nvSpPr>
        <p:spPr>
          <a:xfrm>
            <a:off x="4643438" y="620713"/>
            <a:ext cx="647700" cy="647700"/>
          </a:xfrm>
          <a:prstGeom prst="ellipse">
            <a:avLst/>
          </a:prstGeom>
          <a:solidFill>
            <a:srgbClr val="FFFFFF">
              <a:alpha val="0"/>
            </a:srgbClr>
          </a:solidFill>
          <a:ln w="28575" cap="flat" cmpd="sng">
            <a:solidFill>
              <a:srgbClr val="00CC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zh-CN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3" name="Oval 9"/>
          <p:cNvSpPr/>
          <p:nvPr/>
        </p:nvSpPr>
        <p:spPr>
          <a:xfrm>
            <a:off x="6588125" y="3573463"/>
            <a:ext cx="647700" cy="647700"/>
          </a:xfrm>
          <a:prstGeom prst="ellipse">
            <a:avLst/>
          </a:prstGeom>
          <a:solidFill>
            <a:srgbClr val="FFFFFF">
              <a:alpha val="0"/>
            </a:srgbClr>
          </a:solidFill>
          <a:ln w="28575" cap="flat" cmpd="sng">
            <a:solidFill>
              <a:srgbClr val="00CC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zh-CN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8" grpId="0" animBg="1"/>
      <p:bldP spid="16389" grpId="0" animBg="1"/>
      <p:bldP spid="16390" grpId="0" animBg="1"/>
      <p:bldP spid="16391" grpId="0" animBg="1"/>
      <p:bldP spid="16392" grpId="0" animBg="1"/>
      <p:bldP spid="1639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9506" name="Rectangle 2"/>
          <p:cNvSpPr/>
          <p:nvPr/>
        </p:nvSpPr>
        <p:spPr>
          <a:xfrm>
            <a:off x="2555875" y="188913"/>
            <a:ext cx="4227513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新魏" pitchFamily="2" charset="-122"/>
              </a:rPr>
              <a:t>六国与秦的有关史实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59395" name="Rectangle 3"/>
          <p:cNvSpPr/>
          <p:nvPr/>
        </p:nvSpPr>
        <p:spPr>
          <a:xfrm>
            <a:off x="250825" y="188913"/>
            <a:ext cx="8686800" cy="6440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㈠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韩魏楚以地赂秦大事年表</a:t>
            </a:r>
            <a:endParaRPr lang="zh-CN" altLang="en-US" sz="2800" b="1" dirty="0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290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年韩割武遂予秦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280 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年楚割汉北及上庸予秦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275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年魏割温予秦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273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年魏割南阳予秦。</a:t>
            </a:r>
            <a:endParaRPr lang="zh-CN" altLang="en-US" sz="2800" b="1" dirty="0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㈡秦灭六国时间表</a:t>
            </a:r>
            <a:endParaRPr lang="zh-CN" altLang="en-US" sz="2800" b="1" dirty="0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230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年灭韩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225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年灭魏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223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年灭楚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222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年灭赵和燕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221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年灭齐，统一全国。</a:t>
            </a:r>
            <a:endParaRPr lang="zh-CN" altLang="en-US" sz="2800" b="1" dirty="0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㈢六国抗秦大事年表</a:t>
            </a:r>
            <a:endParaRPr lang="zh-CN" altLang="en-US" sz="2800" b="1" dirty="0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269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年赵将赵奢击秦，大破之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257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年魏信陵君救赵，秦兵解去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247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年信陵君率五国兵败秦军河外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233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年秦攻赤丽和宜安，被赵将李牧击退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前</a:t>
            </a:r>
            <a:r>
              <a:rPr lang="en-US" altLang="zh-CN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232</a:t>
            </a:r>
            <a:r>
              <a:rPr lang="zh-CN" alt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年秦攻番吾，又被李牧击退。</a:t>
            </a:r>
            <a:endParaRPr lang="zh-CN" altLang="en-US" sz="2800" b="1" dirty="0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50530" name="Picture 2" descr="背景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0531" name="Picture 3" descr="123"/>
          <p:cNvPicPr>
            <a:picLocks noChangeAspect="1"/>
          </p:cNvPicPr>
          <p:nvPr/>
        </p:nvPicPr>
        <p:blipFill>
          <a:blip r:embed="rId2">
            <a:lum bright="16000" contrast="-70000"/>
          </a:blip>
          <a:stretch>
            <a:fillRect/>
          </a:stretch>
        </p:blipFill>
        <p:spPr>
          <a:xfrm>
            <a:off x="107950" y="4005263"/>
            <a:ext cx="3886200" cy="2681287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50532" name="Rectangle 4"/>
          <p:cNvSpPr>
            <a:spLocks noRot="1"/>
          </p:cNvSpPr>
          <p:nvPr>
            <p:ph idx="1"/>
          </p:nvPr>
        </p:nvSpPr>
        <p:spPr>
          <a:xfrm>
            <a:off x="77788" y="620713"/>
            <a:ext cx="4133850" cy="1371600"/>
          </a:xfrm>
          <a:solidFill>
            <a:schemeClr val="bg1">
              <a:alpha val="100000"/>
            </a:schemeClr>
          </a:solidFill>
          <a:ln>
            <a:solidFill>
              <a:srgbClr val="FF0000">
                <a:alpha val="100000"/>
              </a:srgbClr>
            </a:solidFill>
            <a:miter lim="800000"/>
          </a:ln>
        </p:spPr>
        <p:txBody>
          <a:bodyPr vert="horz" wrap="square" lIns="91440" tIns="45720" rIns="91440" bIns="45720" anchor="t"/>
          <a:p>
            <a:pPr eaLnBrk="1" hangingPunct="1">
              <a:spcBef>
                <a:spcPct val="0"/>
              </a:spcBef>
              <a:buNone/>
            </a:pPr>
            <a:r>
              <a:rPr lang="zh-CN" altLang="en-GB" sz="4000" b="1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zh-CN" altLang="en-US" sz="4000" b="1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听听苏洵</a:t>
            </a:r>
            <a:endParaRPr lang="en-US" altLang="zh-CN" sz="4000" b="1" dirty="0">
              <a:solidFill>
                <a:srgbClr val="000000"/>
              </a:solidFill>
              <a:latin typeface="隶书" pitchFamily="49" charset="-122"/>
              <a:ea typeface="隶书" pitchFamily="49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      </a:t>
            </a:r>
            <a:r>
              <a:rPr lang="zh-CN" altLang="en-US" sz="4000" b="1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怎么说？</a:t>
            </a:r>
            <a:endParaRPr lang="zh-CN" altLang="en-US" sz="6000" b="1" dirty="0">
              <a:solidFill>
                <a:srgbClr val="000000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150533" name="Picture 2" descr="00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377950"/>
            <a:ext cx="4479925" cy="5330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blind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51554" name="Text Box 5"/>
          <p:cNvSpPr txBox="1"/>
          <p:nvPr/>
        </p:nvSpPr>
        <p:spPr>
          <a:xfrm>
            <a:off x="611188" y="1196975"/>
            <a:ext cx="8153400" cy="4483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4800" dirty="0">
                <a:latin typeface="Times New Roman" panose="02020603050405020304" pitchFamily="18" charset="0"/>
                <a:ea typeface="隶书" pitchFamily="49" charset="-122"/>
              </a:rPr>
              <a:t>       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</a:rPr>
              <a:t>六国破灭，非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  <a:hlinkClick r:id="rId1" action="ppaction://hlinksldjump"/>
              </a:rPr>
              <a:t>兵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</a:rPr>
              <a:t>不利，战不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  <a:hlinkClick r:id="rId2" action="ppaction://hlinksldjump"/>
              </a:rPr>
              <a:t>善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</a:rPr>
              <a:t>，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  <a:hlinkClick r:id="rId3" action="ppaction://hlinksldjump"/>
              </a:rPr>
              <a:t>弊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</a:rPr>
              <a:t>在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  <a:hlinkClick r:id="rId4" action="ppaction://hlinksldjump"/>
              </a:rPr>
              <a:t>赂秦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</a:rPr>
              <a:t>。赂秦而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  <a:hlinkClick r:id="rId5" action="ppaction://hlinksldjump"/>
              </a:rPr>
              <a:t>力亏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</a:rPr>
              <a:t>，破灭之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  <a:hlinkClick r:id="rId6" action="ppaction://hlinksldjump"/>
              </a:rPr>
              <a:t>道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</a:rPr>
              <a:t>也。或曰：六国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  <a:hlinkClick r:id="rId7" action="ppaction://hlinksldjump"/>
              </a:rPr>
              <a:t>互丧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</a:rPr>
              <a:t>，率赂秦耶？曰：不赂者以赂者丧。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  <a:hlinkClick r:id="rId8" action="ppaction://hlinksldjump"/>
              </a:rPr>
              <a:t>盖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</a:rPr>
              <a:t>失强援，不能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  <a:hlinkClick r:id="rId9" action="ppaction://hlinksldjump"/>
              </a:rPr>
              <a:t>独完</a:t>
            </a:r>
            <a:r>
              <a:rPr lang="zh-CN" altLang="en-US" sz="4800" dirty="0">
                <a:latin typeface="Times New Roman" panose="02020603050405020304" pitchFamily="18" charset="0"/>
                <a:ea typeface="隶书" pitchFamily="49" charset="-122"/>
              </a:rPr>
              <a:t>。故曰弊在赂秦也。</a:t>
            </a:r>
            <a:endParaRPr lang="zh-CN" altLang="en-US" sz="4800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51555" name="TextBox 1"/>
          <p:cNvSpPr txBox="1"/>
          <p:nvPr/>
        </p:nvSpPr>
        <p:spPr>
          <a:xfrm>
            <a:off x="615950" y="333375"/>
            <a:ext cx="180022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第一段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52578" name="Rectangle 3"/>
          <p:cNvSpPr>
            <a:spLocks noGrp="1"/>
          </p:cNvSpPr>
          <p:nvPr>
            <p:ph idx="1"/>
          </p:nvPr>
        </p:nvSpPr>
        <p:spPr>
          <a:xfrm>
            <a:off x="1905000" y="1981200"/>
            <a:ext cx="6554788" cy="1752600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9600" dirty="0">
                <a:solidFill>
                  <a:srgbClr val="FF0000"/>
                </a:solidFill>
                <a:ea typeface="隶书" pitchFamily="49" charset="-122"/>
              </a:rPr>
              <a:t>兵：兵器。</a:t>
            </a:r>
            <a:endParaRPr lang="zh-CN" altLang="en-US" sz="9600" dirty="0">
              <a:solidFill>
                <a:srgbClr val="FF0000"/>
              </a:solidFill>
              <a:ea typeface="隶书" pitchFamily="49" charset="-122"/>
            </a:endParaRPr>
          </a:p>
        </p:txBody>
      </p:sp>
      <p:pic>
        <p:nvPicPr>
          <p:cNvPr id="152579" name="Picture 10" descr="back1[1]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381000"/>
            <a:ext cx="1143000" cy="914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checke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53602" name="Rectangle 3"/>
          <p:cNvSpPr>
            <a:spLocks noGrp="1"/>
          </p:cNvSpPr>
          <p:nvPr>
            <p:ph idx="1"/>
          </p:nvPr>
        </p:nvSpPr>
        <p:spPr>
          <a:xfrm>
            <a:off x="1595438" y="1995488"/>
            <a:ext cx="7224712" cy="1674812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9600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 </a:t>
            </a:r>
            <a:r>
              <a:rPr lang="zh-CN" altLang="en-US" sz="9600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善：擅长。</a:t>
            </a:r>
            <a:endParaRPr lang="zh-CN" altLang="en-US" sz="9600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153603" name="Picture 9" descr="书和墨水瓶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381000"/>
            <a:ext cx="1279525" cy="1200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trips dir="l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54626" name="Rectangle 3"/>
          <p:cNvSpPr>
            <a:spLocks noGrp="1"/>
          </p:cNvSpPr>
          <p:nvPr>
            <p:ph idx="1"/>
          </p:nvPr>
        </p:nvSpPr>
        <p:spPr>
          <a:xfrm>
            <a:off x="609600" y="1981200"/>
            <a:ext cx="8229600" cy="1600200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8800" dirty="0">
                <a:ea typeface="隶书" pitchFamily="49" charset="-122"/>
              </a:rPr>
              <a:t>弊：毛病，</a:t>
            </a:r>
            <a:endParaRPr lang="zh-CN" altLang="en-US" sz="8800" dirty="0">
              <a:ea typeface="隶书" pitchFamily="49" charset="-122"/>
            </a:endParaRPr>
          </a:p>
          <a:p>
            <a:pPr eaLnBrk="1" hangingPunct="1">
              <a:buNone/>
            </a:pPr>
            <a:r>
              <a:rPr lang="zh-CN" altLang="en-US" sz="8800" dirty="0">
                <a:ea typeface="隶书" pitchFamily="49" charset="-122"/>
              </a:rPr>
              <a:t>        病根。</a:t>
            </a:r>
            <a:endParaRPr lang="zh-CN" altLang="en-US" sz="8800" dirty="0">
              <a:ea typeface="隶书" pitchFamily="49" charset="-122"/>
            </a:endParaRPr>
          </a:p>
        </p:txBody>
      </p:sp>
      <p:pic>
        <p:nvPicPr>
          <p:cNvPr id="154627" name="Picture 7" descr="退出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00" y="457200"/>
            <a:ext cx="769938" cy="747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55650" name="Rectangle 2"/>
          <p:cNvSpPr>
            <a:spLocks noGrp="1"/>
          </p:cNvSpPr>
          <p:nvPr>
            <p:ph idx="1"/>
          </p:nvPr>
        </p:nvSpPr>
        <p:spPr>
          <a:xfrm>
            <a:off x="914400" y="1295400"/>
            <a:ext cx="7772400" cy="3886200"/>
          </a:xfrm>
          <a:solidFill>
            <a:schemeClr val="accent1">
              <a:alpha val="100000"/>
            </a:schemeClr>
          </a:solidFill>
          <a:ln>
            <a:solidFill>
              <a:srgbClr val="FF0000">
                <a:alpha val="100000"/>
              </a:srgbClr>
            </a:solidFill>
            <a:miter lim="800000"/>
          </a:ln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7200" dirty="0">
                <a:ea typeface="华文行楷" pitchFamily="2" charset="-122"/>
              </a:rPr>
              <a:t>赂秦：赂本指送给别人物品，此处专指割地。</a:t>
            </a:r>
            <a:endParaRPr lang="zh-CN" altLang="en-US" sz="7200" dirty="0">
              <a:ea typeface="华文行楷" pitchFamily="2" charset="-122"/>
            </a:endParaRPr>
          </a:p>
        </p:txBody>
      </p:sp>
      <p:pic>
        <p:nvPicPr>
          <p:cNvPr id="155651" name="Picture 6" descr="home[1]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0"/>
            <a:ext cx="1447800" cy="1130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38242" name="Rectangle 2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b="1" dirty="0">
                <a:solidFill>
                  <a:srgbClr val="006600"/>
                </a:solidFill>
              </a:rPr>
              <a:t>文史是一家</a:t>
            </a:r>
            <a:endParaRPr lang="zh-CN" altLang="en-US" b="1" dirty="0">
              <a:solidFill>
                <a:srgbClr val="006600"/>
              </a:solidFill>
            </a:endParaRPr>
          </a:p>
        </p:txBody>
      </p:sp>
      <p:sp>
        <p:nvSpPr>
          <p:cNvPr id="138243" name="Rectangle 3"/>
          <p:cNvSpPr>
            <a:spLocks noGrp="1"/>
          </p:cNvSpPr>
          <p:nvPr>
            <p:ph idx="1"/>
          </p:nvPr>
        </p:nvSpPr>
        <p:spPr>
          <a:xfrm>
            <a:off x="611188" y="1844675"/>
            <a:ext cx="8208962" cy="4094163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90000"/>
              </a:lnSpc>
              <a:buNone/>
            </a:pPr>
            <a:r>
              <a:rPr lang="zh-CN" altLang="en-US" b="1" dirty="0">
                <a:solidFill>
                  <a:srgbClr val="000066"/>
                </a:solidFill>
              </a:rPr>
              <a:t>          在中国文学史上，许多好文章都与（评）历史有关。如：</a:t>
            </a:r>
            <a:endParaRPr lang="en-US" altLang="zh-CN" b="1" dirty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b="1" dirty="0">
                <a:solidFill>
                  <a:srgbClr val="000066"/>
                </a:solidFill>
              </a:rPr>
              <a:t> </a:t>
            </a:r>
            <a:endParaRPr lang="zh-CN" altLang="en-US" b="1" dirty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b="1" dirty="0">
                <a:solidFill>
                  <a:srgbClr val="CC0000"/>
                </a:solidFill>
              </a:rPr>
              <a:t>  </a:t>
            </a:r>
            <a:r>
              <a:rPr lang="en-US" altLang="zh-CN" b="1" dirty="0">
                <a:solidFill>
                  <a:srgbClr val="CC0000"/>
                </a:solidFill>
              </a:rPr>
              <a:t>《</a:t>
            </a:r>
            <a:r>
              <a:rPr lang="zh-CN" altLang="en-US" b="1" dirty="0">
                <a:solidFill>
                  <a:srgbClr val="CC0000"/>
                </a:solidFill>
              </a:rPr>
              <a:t>荆轲刺秦王</a:t>
            </a:r>
            <a:r>
              <a:rPr lang="en-US" altLang="zh-CN" b="1" dirty="0">
                <a:solidFill>
                  <a:srgbClr val="CC0000"/>
                </a:solidFill>
              </a:rPr>
              <a:t>》</a:t>
            </a:r>
            <a:r>
              <a:rPr lang="zh-CN" altLang="en-US" b="1" dirty="0">
                <a:solidFill>
                  <a:srgbClr val="CC0000"/>
                </a:solidFill>
              </a:rPr>
              <a:t>、</a:t>
            </a:r>
            <a:r>
              <a:rPr lang="en-US" altLang="zh-CN" b="1" dirty="0">
                <a:solidFill>
                  <a:srgbClr val="CC0000"/>
                </a:solidFill>
              </a:rPr>
              <a:t> 《</a:t>
            </a:r>
            <a:r>
              <a:rPr lang="zh-CN" altLang="en-US" b="1" dirty="0">
                <a:solidFill>
                  <a:srgbClr val="CC0000"/>
                </a:solidFill>
              </a:rPr>
              <a:t>廉颇蔺相如列传</a:t>
            </a:r>
            <a:r>
              <a:rPr lang="en-US" altLang="zh-CN" b="1" dirty="0">
                <a:solidFill>
                  <a:srgbClr val="CC0000"/>
                </a:solidFill>
              </a:rPr>
              <a:t>》</a:t>
            </a:r>
            <a:endParaRPr lang="en-US" altLang="zh-CN" b="1" dirty="0">
              <a:solidFill>
                <a:srgbClr val="CC000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 b="1" dirty="0">
                <a:solidFill>
                  <a:srgbClr val="CC0000"/>
                </a:solidFill>
              </a:rPr>
              <a:t> 《</a:t>
            </a:r>
            <a:r>
              <a:rPr lang="zh-CN" altLang="en-US" b="1" dirty="0">
                <a:solidFill>
                  <a:srgbClr val="CC0000"/>
                </a:solidFill>
              </a:rPr>
              <a:t>过秦论</a:t>
            </a:r>
            <a:r>
              <a:rPr lang="en-US" altLang="zh-CN" b="1" dirty="0">
                <a:solidFill>
                  <a:srgbClr val="CC0000"/>
                </a:solidFill>
              </a:rPr>
              <a:t>》</a:t>
            </a:r>
            <a:r>
              <a:rPr lang="zh-CN" altLang="en-US" b="1" dirty="0">
                <a:solidFill>
                  <a:srgbClr val="CC0000"/>
                </a:solidFill>
              </a:rPr>
              <a:t>、</a:t>
            </a:r>
            <a:r>
              <a:rPr lang="en-US" altLang="zh-CN" b="1" dirty="0">
                <a:solidFill>
                  <a:srgbClr val="CC0000"/>
                </a:solidFill>
              </a:rPr>
              <a:t>《</a:t>
            </a:r>
            <a:r>
              <a:rPr lang="zh-CN" altLang="en-US" b="1" dirty="0">
                <a:solidFill>
                  <a:srgbClr val="CC0000"/>
                </a:solidFill>
              </a:rPr>
              <a:t>阿房宫赋</a:t>
            </a:r>
            <a:r>
              <a:rPr lang="en-US" altLang="zh-CN" b="1" dirty="0">
                <a:solidFill>
                  <a:srgbClr val="CC0000"/>
                </a:solidFill>
              </a:rPr>
              <a:t>》</a:t>
            </a:r>
            <a:r>
              <a:rPr lang="zh-CN" altLang="en-US" b="1" dirty="0">
                <a:solidFill>
                  <a:srgbClr val="CC0000"/>
                </a:solidFill>
              </a:rPr>
              <a:t>、</a:t>
            </a:r>
            <a:r>
              <a:rPr lang="en-US" altLang="zh-CN" b="1" dirty="0">
                <a:solidFill>
                  <a:srgbClr val="CC0000"/>
                </a:solidFill>
              </a:rPr>
              <a:t>《</a:t>
            </a:r>
            <a:r>
              <a:rPr lang="zh-CN" altLang="en-US" b="1" dirty="0">
                <a:solidFill>
                  <a:srgbClr val="CC0000"/>
                </a:solidFill>
              </a:rPr>
              <a:t>项羽之死</a:t>
            </a:r>
            <a:r>
              <a:rPr lang="en-US" altLang="zh-CN" b="1" dirty="0">
                <a:solidFill>
                  <a:srgbClr val="CC0000"/>
                </a:solidFill>
              </a:rPr>
              <a:t>》</a:t>
            </a:r>
            <a:endParaRPr lang="en-US" altLang="zh-CN" b="1" dirty="0">
              <a:solidFill>
                <a:srgbClr val="CC0000"/>
              </a:solidFill>
            </a:endParaRPr>
          </a:p>
          <a:p>
            <a:pPr algn="ctr" eaLnBrk="1" hangingPunct="1">
              <a:lnSpc>
                <a:spcPct val="90000"/>
              </a:lnSpc>
              <a:buNone/>
            </a:pPr>
            <a:endParaRPr lang="en-US" altLang="zh-CN" b="1" dirty="0">
              <a:solidFill>
                <a:srgbClr val="CC000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b="1" dirty="0">
                <a:solidFill>
                  <a:srgbClr val="000066"/>
                </a:solidFill>
              </a:rPr>
              <a:t>今天我们又来学习这样的好文章。</a:t>
            </a:r>
            <a:endParaRPr lang="zh-CN" altLang="en-US" b="1" dirty="0">
              <a:solidFill>
                <a:srgbClr val="000066"/>
              </a:solidFill>
            </a:endParaRPr>
          </a:p>
        </p:txBody>
      </p:sp>
      <p:pic>
        <p:nvPicPr>
          <p:cNvPr id="138244" name="Picture 4" descr="2854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72225" y="0"/>
            <a:ext cx="1485900" cy="1733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newsflash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56674" name="Rectangle 3"/>
          <p:cNvSpPr>
            <a:spLocks noGrp="1"/>
          </p:cNvSpPr>
          <p:nvPr>
            <p:ph idx="1"/>
          </p:nvPr>
        </p:nvSpPr>
        <p:spPr>
          <a:xfrm>
            <a:off x="611188" y="1700213"/>
            <a:ext cx="8210550" cy="2819400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80000"/>
              </a:lnSpc>
              <a:buNone/>
            </a:pPr>
            <a:r>
              <a:rPr lang="zh-CN" altLang="en-US" sz="6600" dirty="0">
                <a:ea typeface="华文新魏" pitchFamily="2" charset="-122"/>
              </a:rPr>
              <a:t>力亏：</a:t>
            </a:r>
            <a:endParaRPr lang="zh-CN" altLang="en-US" sz="6600" dirty="0">
              <a:ea typeface="华文新魏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6600" dirty="0">
                <a:ea typeface="华文新魏" pitchFamily="2" charset="-122"/>
              </a:rPr>
              <a:t>        指削弱了自己的力量。</a:t>
            </a:r>
            <a:endParaRPr lang="zh-CN" altLang="en-US" sz="6600" dirty="0">
              <a:ea typeface="华文新魏" pitchFamily="2" charset="-122"/>
            </a:endParaRPr>
          </a:p>
        </p:txBody>
      </p:sp>
      <p:pic>
        <p:nvPicPr>
          <p:cNvPr id="156675" name="Picture 7" descr="花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457200"/>
            <a:ext cx="762000" cy="68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hecke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57698" name="Rectangle 3"/>
          <p:cNvSpPr>
            <a:spLocks noGrp="1"/>
          </p:cNvSpPr>
          <p:nvPr>
            <p:ph idx="1"/>
          </p:nvPr>
        </p:nvSpPr>
        <p:spPr>
          <a:xfrm>
            <a:off x="685800" y="1905000"/>
            <a:ext cx="8458200" cy="1524000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8000" dirty="0">
                <a:solidFill>
                  <a:srgbClr val="FF0000"/>
                </a:solidFill>
                <a:ea typeface="黑体" panose="02010609060101010101" pitchFamily="49" charset="-122"/>
              </a:rPr>
              <a:t>道：原因，理由。</a:t>
            </a:r>
            <a:endParaRPr lang="zh-CN" altLang="en-US" sz="80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pic>
        <p:nvPicPr>
          <p:cNvPr id="157699" name="Picture 9" descr="anniu13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762000"/>
            <a:ext cx="571500" cy="571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58722" name="Rectangle 3"/>
          <p:cNvSpPr>
            <a:spLocks noGrp="1"/>
          </p:cNvSpPr>
          <p:nvPr>
            <p:ph idx="1"/>
          </p:nvPr>
        </p:nvSpPr>
        <p:spPr>
          <a:xfrm>
            <a:off x="685800" y="1600200"/>
            <a:ext cx="7918450" cy="2819400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5400" dirty="0">
                <a:ea typeface="方正姚体" pitchFamily="2" charset="-122"/>
              </a:rPr>
              <a:t>互丧：互</a:t>
            </a:r>
            <a:r>
              <a:rPr lang="en-US" altLang="zh-CN" sz="5400" dirty="0">
                <a:ea typeface="方正姚体" pitchFamily="2" charset="-122"/>
              </a:rPr>
              <a:t>,</a:t>
            </a:r>
            <a:r>
              <a:rPr lang="zh-CN" altLang="en-US" sz="5400" dirty="0">
                <a:ea typeface="方正姚体" pitchFamily="2" charset="-122"/>
              </a:rPr>
              <a:t>交互的意思， </a:t>
            </a:r>
            <a:br>
              <a:rPr lang="zh-CN" altLang="en-US" sz="5400" dirty="0">
                <a:ea typeface="方正姚体" pitchFamily="2" charset="-122"/>
              </a:rPr>
            </a:br>
            <a:r>
              <a:rPr lang="zh-CN" altLang="en-US" sz="5400" dirty="0">
                <a:ea typeface="方正姚体" pitchFamily="2" charset="-122"/>
              </a:rPr>
              <a:t>          也有相继的 意思。</a:t>
            </a:r>
            <a:br>
              <a:rPr lang="zh-CN" altLang="en-US" sz="5400" dirty="0">
                <a:ea typeface="方正姚体" pitchFamily="2" charset="-122"/>
              </a:rPr>
            </a:br>
            <a:r>
              <a:rPr lang="zh-CN" altLang="en-US" sz="5400" dirty="0">
                <a:ea typeface="方正姚体" pitchFamily="2" charset="-122"/>
              </a:rPr>
              <a:t>          丧，指灭亡。</a:t>
            </a:r>
            <a:endParaRPr lang="zh-CN" altLang="en-US" sz="5400" dirty="0">
              <a:ea typeface="方正姚体" pitchFamily="2" charset="-122"/>
            </a:endParaRPr>
          </a:p>
        </p:txBody>
      </p:sp>
      <p:pic>
        <p:nvPicPr>
          <p:cNvPr id="158723" name="Picture 7" descr="按钮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00" y="533400"/>
            <a:ext cx="685800" cy="663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zoom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59746" name="Rectangle 3"/>
          <p:cNvSpPr>
            <a:spLocks noGrp="1"/>
          </p:cNvSpPr>
          <p:nvPr>
            <p:ph idx="1"/>
          </p:nvPr>
        </p:nvSpPr>
        <p:spPr>
          <a:xfrm>
            <a:off x="533400" y="1981200"/>
            <a:ext cx="9078913" cy="1447800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8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8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盖：原来，大概。</a:t>
            </a:r>
            <a:endParaRPr lang="zh-CN" altLang="en-US" sz="8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9747" name="Picture 8" descr="按钮6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609600"/>
            <a:ext cx="457200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 dir="r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60770" name="Rectangle 3"/>
          <p:cNvSpPr>
            <a:spLocks noGrp="1"/>
          </p:cNvSpPr>
          <p:nvPr>
            <p:ph idx="1"/>
          </p:nvPr>
        </p:nvSpPr>
        <p:spPr>
          <a:xfrm>
            <a:off x="755650" y="1295400"/>
            <a:ext cx="7769225" cy="2195513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GB" sz="6600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   独完：独指单独，</a:t>
            </a:r>
            <a:br>
              <a:rPr lang="zh-CN" altLang="en-GB" sz="6600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</a:br>
            <a:r>
              <a:rPr lang="zh-CN" altLang="en-GB" sz="6600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              完指保全。</a:t>
            </a:r>
            <a:endParaRPr lang="zh-CN" altLang="en-US" sz="6600" dirty="0">
              <a:solidFill>
                <a:srgbClr val="0000FF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160771" name="Picture 7" descr="风车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00" y="533400"/>
            <a:ext cx="762000" cy="762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0772" name="Text Box 9"/>
          <p:cNvSpPr txBox="1"/>
          <p:nvPr/>
        </p:nvSpPr>
        <p:spPr>
          <a:xfrm>
            <a:off x="1331913" y="3860800"/>
            <a:ext cx="7288212" cy="1785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词类活用：</a:t>
            </a:r>
            <a:endParaRPr lang="en-US" altLang="zh-CN" sz="4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完，形容词用作动词：保全。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61794" name="Picture 2" descr="背景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1795" name="Text Box 6"/>
          <p:cNvSpPr txBox="1"/>
          <p:nvPr/>
        </p:nvSpPr>
        <p:spPr>
          <a:xfrm>
            <a:off x="822325" y="490538"/>
            <a:ext cx="2622550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特殊句式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58375" name="Text Box 7"/>
          <p:cNvSpPr txBox="1"/>
          <p:nvPr/>
        </p:nvSpPr>
        <p:spPr>
          <a:xfrm>
            <a:off x="2819400" y="1447800"/>
            <a:ext cx="4756150" cy="13001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dirty="0">
                <a:latin typeface="Times New Roman" panose="02020603050405020304" pitchFamily="18" charset="0"/>
                <a:ea typeface="隶书" pitchFamily="49" charset="-122"/>
              </a:rPr>
              <a:t>六国破灭，非兵不利，</a:t>
            </a:r>
            <a:endParaRPr lang="zh-CN" altLang="en-US" sz="3600" dirty="0">
              <a:latin typeface="Times New Roman" panose="02020603050405020304" pitchFamily="18" charset="0"/>
              <a:ea typeface="隶书" pitchFamily="49" charset="-122"/>
            </a:endParaRPr>
          </a:p>
          <a:p>
            <a:pPr lvl="0" eaLnBrk="1" hangingPunct="1"/>
            <a:r>
              <a:rPr lang="zh-CN" altLang="en-US" sz="3600" dirty="0">
                <a:latin typeface="Times New Roman" panose="02020603050405020304" pitchFamily="18" charset="0"/>
                <a:ea typeface="隶书" pitchFamily="49" charset="-122"/>
              </a:rPr>
              <a:t>战不善，弊在赂秦</a:t>
            </a:r>
            <a:endParaRPr lang="zh-CN" altLang="en-US" sz="3600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58376" name="Text Box 8"/>
          <p:cNvSpPr txBox="1"/>
          <p:nvPr/>
        </p:nvSpPr>
        <p:spPr>
          <a:xfrm>
            <a:off x="2895600" y="3200400"/>
            <a:ext cx="56705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dirty="0">
                <a:latin typeface="Times New Roman" panose="02020603050405020304" pitchFamily="18" charset="0"/>
                <a:ea typeface="隶书" pitchFamily="49" charset="-122"/>
              </a:rPr>
              <a:t>赂秦而力亏，破灭之道也。</a:t>
            </a:r>
            <a:endParaRPr lang="zh-CN" altLang="en-US" sz="3600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58377" name="AutoShape 9"/>
          <p:cNvSpPr/>
          <p:nvPr/>
        </p:nvSpPr>
        <p:spPr>
          <a:xfrm>
            <a:off x="2286000" y="1828800"/>
            <a:ext cx="304800" cy="1905000"/>
          </a:xfrm>
          <a:prstGeom prst="leftBrace">
            <a:avLst>
              <a:gd name="adj1" fmla="val 52083"/>
              <a:gd name="adj2" fmla="val 50000"/>
            </a:avLst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zh-CN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8378" name="Text Box 10"/>
          <p:cNvSpPr txBox="1"/>
          <p:nvPr/>
        </p:nvSpPr>
        <p:spPr>
          <a:xfrm>
            <a:off x="381000" y="2444750"/>
            <a:ext cx="1708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判断句</a:t>
            </a:r>
            <a:endParaRPr lang="zh-CN" altLang="en-US" sz="4000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5" grpId="0"/>
      <p:bldP spid="58376" grpId="0"/>
      <p:bldP spid="58377" grpId="0" animBg="1"/>
      <p:bldP spid="5837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506" name="Text Box 2"/>
          <p:cNvSpPr txBox="1"/>
          <p:nvPr/>
        </p:nvSpPr>
        <p:spPr>
          <a:xfrm>
            <a:off x="4140200" y="169863"/>
            <a:ext cx="4932363" cy="5764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六国被灭，并不是（他们的）武器不锋利，仗打不好，弊病就在拿土地贿赂秦国。拿土地贿赂秦国使自己的力量亏损，（这）是被灭的原因。有人会问：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六国接连灭亡，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全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是因为贿赂秦国吗？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（回答）说：不贿赂秦国的国家因为（有）贿赂秦国的国家灭亡，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大概因为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不行贿赂的国家失掉了强有力的外援，不能单独地保全。所以说：弊病就在贿赂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秦国。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2819" name="Text Box 4"/>
          <p:cNvSpPr txBox="1"/>
          <p:nvPr/>
        </p:nvSpPr>
        <p:spPr>
          <a:xfrm>
            <a:off x="179388" y="765175"/>
            <a:ext cx="3779837" cy="4965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六国破灭，非兵不利，战不善，弊在赂</a:t>
            </a:r>
            <a:r>
              <a:rPr lang="en-US" altLang="zh-CN" sz="3200" b="1" dirty="0">
                <a:solidFill>
                  <a:srgbClr val="003366"/>
                </a:solidFill>
                <a:latin typeface="楷体_GB2312" pitchFamily="49" charset="-122"/>
                <a:ea typeface="楷体_GB2312" pitchFamily="49" charset="-122"/>
              </a:rPr>
              <a:t>l</a:t>
            </a:r>
            <a:r>
              <a:rPr lang="en-US" altLang="zh-CN" sz="3200" b="1" dirty="0">
                <a:solidFill>
                  <a:srgbClr val="003366"/>
                </a:solidFill>
                <a:latin typeface="Arial" panose="020B0604020202020204" pitchFamily="34" charset="0"/>
                <a:ea typeface="楷体_GB2312" pitchFamily="49" charset="-122"/>
              </a:rPr>
              <a:t>ù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秦。赂秦而力亏，破灭之道也。或曰：六国互丧，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率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赂秦耶？曰：不赂者以赂者丧，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盖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失强援，不能独</a:t>
            </a:r>
            <a:r>
              <a:rPr lang="zh-CN" altLang="en-US" sz="3200" b="1" dirty="0">
                <a:solidFill>
                  <a:srgbClr val="003366"/>
                </a:solidFill>
                <a:latin typeface="楷体_GB2312" pitchFamily="49" charset="-122"/>
                <a:ea typeface="楷体_GB2312" pitchFamily="49" charset="-122"/>
              </a:rPr>
              <a:t>完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。故曰：弊在赂秦也。</a:t>
            </a:r>
            <a:endParaRPr lang="zh-CN" altLang="en-US" sz="3200" b="1" dirty="0">
              <a:solidFill>
                <a:srgbClr val="0000CC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1378" name="Text Box 2"/>
          <p:cNvSpPr txBox="1"/>
          <p:nvPr/>
        </p:nvSpPr>
        <p:spPr>
          <a:xfrm>
            <a:off x="1187450" y="762000"/>
            <a:ext cx="64801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文章第一段四句的关系怎样？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1379" name="Text Box 3"/>
          <p:cNvSpPr txBox="1"/>
          <p:nvPr/>
        </p:nvSpPr>
        <p:spPr>
          <a:xfrm>
            <a:off x="914400" y="2743200"/>
            <a:ext cx="2649538" cy="1076325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六国破灭，</a:t>
            </a:r>
            <a:endParaRPr lang="zh-CN" altLang="en-US" sz="3200" b="1" dirty="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弊在赂秦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1380" name="AutoShape 4"/>
          <p:cNvSpPr/>
          <p:nvPr/>
        </p:nvSpPr>
        <p:spPr>
          <a:xfrm>
            <a:off x="3962400" y="2438400"/>
            <a:ext cx="304800" cy="1600200"/>
          </a:xfrm>
          <a:prstGeom prst="leftBrace">
            <a:avLst>
              <a:gd name="adj1" fmla="val 43750"/>
              <a:gd name="adj2" fmla="val 50000"/>
            </a:avLst>
          </a:prstGeom>
          <a:noFill/>
          <a:ln w="2222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1381" name="Text Box 5"/>
          <p:cNvSpPr txBox="1"/>
          <p:nvPr/>
        </p:nvSpPr>
        <p:spPr>
          <a:xfrm>
            <a:off x="4876800" y="2209800"/>
            <a:ext cx="3224213" cy="588963"/>
          </a:xfrm>
          <a:prstGeom prst="rect">
            <a:avLst/>
          </a:prstGeom>
          <a:noFill/>
          <a:ln w="9525" cap="flat" cmpd="sng">
            <a:solidFill>
              <a:srgbClr val="FF993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3200" b="1" dirty="0">
                <a:solidFill>
                  <a:srgbClr val="99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(1)</a:t>
            </a:r>
            <a:r>
              <a:rPr lang="zh-CN" altLang="en-US" sz="3200" b="1" dirty="0">
                <a:solidFill>
                  <a:srgbClr val="99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赂秦而力亏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1382" name="Text Box 6"/>
          <p:cNvSpPr txBox="1"/>
          <p:nvPr/>
        </p:nvSpPr>
        <p:spPr>
          <a:xfrm>
            <a:off x="4876800" y="3581400"/>
            <a:ext cx="3871913" cy="588963"/>
          </a:xfrm>
          <a:prstGeom prst="rect">
            <a:avLst/>
          </a:prstGeom>
          <a:noFill/>
          <a:ln w="9525" cap="flat" cmpd="sng">
            <a:solidFill>
              <a:srgbClr val="FF993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3200" b="1" dirty="0">
                <a:solidFill>
                  <a:srgbClr val="99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(2)</a:t>
            </a:r>
            <a:r>
              <a:rPr lang="zh-CN" altLang="en-US" sz="3200" b="1" dirty="0">
                <a:solidFill>
                  <a:srgbClr val="99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不赂者以赂者丧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1383" name="Text Box 7"/>
          <p:cNvSpPr txBox="1"/>
          <p:nvPr/>
        </p:nvSpPr>
        <p:spPr>
          <a:xfrm>
            <a:off x="1905000" y="5105400"/>
            <a:ext cx="706438" cy="711200"/>
          </a:xfrm>
          <a:prstGeom prst="rect">
            <a:avLst/>
          </a:prstGeom>
          <a:solidFill>
            <a:srgbClr val="FF9933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4000" b="1" dirty="0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总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1384" name="Text Box 8"/>
          <p:cNvSpPr txBox="1"/>
          <p:nvPr/>
        </p:nvSpPr>
        <p:spPr>
          <a:xfrm>
            <a:off x="6019800" y="5105400"/>
            <a:ext cx="706438" cy="711200"/>
          </a:xfrm>
          <a:prstGeom prst="rect">
            <a:avLst/>
          </a:prstGeom>
          <a:solidFill>
            <a:srgbClr val="FF9933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4000" b="1" dirty="0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分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1385" name="AutoShape 9"/>
          <p:cNvSpPr/>
          <p:nvPr/>
        </p:nvSpPr>
        <p:spPr>
          <a:xfrm>
            <a:off x="3733800" y="5334000"/>
            <a:ext cx="1066800" cy="381000"/>
          </a:xfrm>
          <a:custGeom>
            <a:avLst/>
            <a:gdLst>
              <a:gd name="txL" fmla="*/ 3375 w 21600"/>
              <a:gd name="txT" fmla="*/ 5400 h 21600"/>
              <a:gd name="txR" fmla="*/ 18900 w 21600"/>
              <a:gd name="txB" fmla="*/ 16200 h 21600"/>
            </a:gdLst>
            <a:ahLst/>
            <a:cxnLst>
              <a:cxn ang="17694720">
                <a:pos x="2147483647" y="0"/>
              </a:cxn>
              <a:cxn ang="11796480">
                <a:pos x="0" y="1045462871"/>
              </a:cxn>
              <a:cxn ang="5898240">
                <a:pos x="2147483647" y="2090926042"/>
              </a:cxn>
              <a:cxn ang="0">
                <a:pos x="2147483647" y="1045462871"/>
              </a:cxn>
            </a:cxnLst>
            <a:rect l="txL" t="txT" r="txR" b="tx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/>
      <p:bldP spid="101379" grpId="0" animBg="1"/>
      <p:bldP spid="101380" grpId="0" animBg="1"/>
      <p:bldP spid="101381" grpId="0" animBg="1"/>
      <p:bldP spid="101382" grpId="0" animBg="1"/>
      <p:bldP spid="101383" grpId="0" animBg="1"/>
      <p:bldP spid="10138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64866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dirty="0"/>
              <a:t> </a:t>
            </a:r>
            <a:endParaRPr lang="en-US" altLang="zh-CN" dirty="0"/>
          </a:p>
        </p:txBody>
      </p:sp>
      <p:sp>
        <p:nvSpPr>
          <p:cNvPr id="164867" name="Text Box 13"/>
          <p:cNvSpPr txBox="1"/>
          <p:nvPr/>
        </p:nvSpPr>
        <p:spPr>
          <a:xfrm>
            <a:off x="755650" y="476250"/>
            <a:ext cx="8458200" cy="6002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秦以攻取之外，小则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1" action="ppaction://hlinksldjump"/>
              </a:rPr>
              <a:t>获邑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，大则得城。较秦之所得，与战胜而得者，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2" action="ppaction://hlinksldjump"/>
              </a:rPr>
              <a:t>其实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百倍；诸侯之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3" action="ppaction://hlinksldjump"/>
              </a:rPr>
              <a:t>所亡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，与战败而亡者，其实亦百倍。则秦之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4" action="ppaction://hlinksldjump"/>
              </a:rPr>
              <a:t>所大欲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，诸侯之所大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5" action="ppaction://hlinksldjump"/>
              </a:rPr>
              <a:t>患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6" action="ppaction://hlinksldjump"/>
              </a:rPr>
              <a:t>固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不在战矣。思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7" action="ppaction://hlinksldjump"/>
              </a:rPr>
              <a:t>厥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先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8" action="ppaction://hlinksldjump"/>
              </a:rPr>
              <a:t>祖父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9" action="ppaction://hlinksldjump"/>
              </a:rPr>
              <a:t>暴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霜露，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10" action="ppaction://hlinksldjump"/>
              </a:rPr>
              <a:t>斩荆棘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，以有尺寸之地。子孙视之不甚惜，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11" action="ppaction://hlinksldjump"/>
              </a:rPr>
              <a:t>举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以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11" action="ppaction://hlinksldjump"/>
              </a:rPr>
              <a:t>予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人，如弃草芥。今日割五城，明日割十城，然后得一夕安寝。起视四境，而秦兵又至矣。然则诸侯之地有限，暴秦之欲无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12" action="ppaction://hlinksldjump"/>
              </a:rPr>
              <a:t>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13" action="ppaction://hlinksldjump"/>
              </a:rPr>
              <a:t>奉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13" action="ppaction://hlinksldjump"/>
              </a:rPr>
              <a:t>弥繁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，侵之愈急。故不战而强弱胜负已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14" action="ppaction://hlinksldjump"/>
              </a:rPr>
              <a:t>判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矣。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15" action="ppaction://hlinksldjump"/>
              </a:rPr>
              <a:t>至于颠覆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，理固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16" action="ppaction://hlinksldjump"/>
              </a:rPr>
              <a:t>宜然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。古人云：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以地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17" action="ppaction://hlinksldjump"/>
              </a:rPr>
              <a:t>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秦，犹抱薪救火，薪不尽，火不灭。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此言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hlinkClick r:id="rId18" action="ppaction://hlinksldjump"/>
              </a:rPr>
              <a:t>得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之。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4868" name="TextBox 1"/>
          <p:cNvSpPr txBox="1"/>
          <p:nvPr/>
        </p:nvSpPr>
        <p:spPr>
          <a:xfrm>
            <a:off x="179388" y="115888"/>
            <a:ext cx="16557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第二段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65890" name="Picture 2" descr="红黑角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5891" name="Text Box 3"/>
          <p:cNvSpPr txBox="1"/>
          <p:nvPr/>
        </p:nvSpPr>
        <p:spPr>
          <a:xfrm>
            <a:off x="914400" y="1911350"/>
            <a:ext cx="6280150" cy="2103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6000" dirty="0">
                <a:solidFill>
                  <a:srgbClr val="0000FF"/>
                </a:solidFill>
                <a:latin typeface="Times New Roman" panose="02020603050405020304" pitchFamily="18" charset="0"/>
                <a:ea typeface="华文新魏" pitchFamily="2" charset="-122"/>
              </a:rPr>
              <a:t>获：得到。</a:t>
            </a:r>
            <a:endParaRPr lang="zh-CN" altLang="en-US" sz="6000" dirty="0">
              <a:solidFill>
                <a:srgbClr val="0000FF"/>
              </a:solidFill>
              <a:latin typeface="Times New Roman" panose="02020603050405020304" pitchFamily="18" charset="0"/>
              <a:ea typeface="华文新魏" pitchFamily="2" charset="-122"/>
            </a:endParaRPr>
          </a:p>
          <a:p>
            <a:pPr lvl="0" eaLnBrk="1" hangingPunct="1"/>
            <a:r>
              <a:rPr lang="zh-CN" altLang="en-US" sz="6000" dirty="0">
                <a:solidFill>
                  <a:srgbClr val="0000FF"/>
                </a:solidFill>
                <a:latin typeface="Times New Roman" panose="02020603050405020304" pitchFamily="18" charset="0"/>
                <a:ea typeface="华文新魏" pitchFamily="2" charset="-122"/>
              </a:rPr>
              <a:t>邑：小城、市镇。</a:t>
            </a:r>
            <a:endParaRPr lang="zh-CN" altLang="en-US" sz="6000" dirty="0">
              <a:solidFill>
                <a:srgbClr val="0000FF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pic>
        <p:nvPicPr>
          <p:cNvPr id="165892" name="Picture 5" descr="GO  BACK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685800"/>
            <a:ext cx="1143000" cy="1143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9266" name="Picture 2" descr="11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" y="-10795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66914" name="Picture 3" descr="角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6915" name="Text Box 4"/>
          <p:cNvSpPr txBox="1"/>
          <p:nvPr/>
        </p:nvSpPr>
        <p:spPr>
          <a:xfrm>
            <a:off x="669925" y="1460500"/>
            <a:ext cx="8062913" cy="212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60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其实：</a:t>
            </a:r>
            <a:endParaRPr lang="en-US" altLang="zh-CN" sz="6000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  <a:p>
            <a:pPr lvl="0" eaLnBrk="1" hangingPunct="1"/>
            <a:r>
              <a:rPr lang="en-US" altLang="zh-CN" sz="60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   </a:t>
            </a:r>
            <a:r>
              <a:rPr lang="zh-CN" altLang="en-US" sz="6000" dirty="0">
                <a:solidFill>
                  <a:srgbClr val="00B050"/>
                </a:solidFill>
                <a:latin typeface="Times New Roman" panose="02020603050405020304" pitchFamily="18" charset="0"/>
                <a:ea typeface="华文行楷" pitchFamily="2" charset="-122"/>
              </a:rPr>
              <a:t>那实质，那实际情况</a:t>
            </a:r>
            <a:endParaRPr lang="zh-CN" altLang="en-US" sz="6000" dirty="0">
              <a:solidFill>
                <a:srgbClr val="00B05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pic>
        <p:nvPicPr>
          <p:cNvPr id="166916" name="Picture 6" descr="按钮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838200"/>
            <a:ext cx="674688" cy="674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49338" y="4221163"/>
            <a:ext cx="6769100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古义：那实际情况。</a:t>
            </a:r>
            <a:endParaRPr kumimoji="1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</a:t>
            </a:r>
            <a:r>
              <a:rPr kumimoji="1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今义：实际上</a:t>
            </a:r>
            <a:endParaRPr kumimoji="1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67938" name="Picture 3" descr="蓝色角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7939" name="Text Box 4"/>
          <p:cNvSpPr txBox="1"/>
          <p:nvPr/>
        </p:nvSpPr>
        <p:spPr>
          <a:xfrm>
            <a:off x="609600" y="2209800"/>
            <a:ext cx="7804150" cy="2103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6000" dirty="0">
                <a:latin typeface="Times New Roman" panose="02020603050405020304" pitchFamily="18" charset="0"/>
                <a:ea typeface="隶书" pitchFamily="49" charset="-122"/>
              </a:rPr>
              <a:t>亡：丢失，丧失。</a:t>
            </a:r>
            <a:endParaRPr lang="zh-CN" altLang="en-US" sz="6000" dirty="0">
              <a:latin typeface="Times New Roman" panose="02020603050405020304" pitchFamily="18" charset="0"/>
              <a:ea typeface="隶书" pitchFamily="49" charset="-122"/>
            </a:endParaRPr>
          </a:p>
          <a:p>
            <a:pPr lvl="0" eaLnBrk="1" hangingPunct="1"/>
            <a:r>
              <a:rPr lang="zh-CN" altLang="en-US" sz="6000" dirty="0">
                <a:latin typeface="Times New Roman" panose="02020603050405020304" pitchFamily="18" charset="0"/>
                <a:ea typeface="隶书" pitchFamily="49" charset="-122"/>
              </a:rPr>
              <a:t>所亡：指丢失的土地。</a:t>
            </a:r>
            <a:endParaRPr lang="zh-CN" altLang="en-US" sz="6000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pic>
        <p:nvPicPr>
          <p:cNvPr id="167940" name="Picture 6" descr="按钮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609600"/>
            <a:ext cx="609600" cy="609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hecker dir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68962" name="Picture 3" descr="探测器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8963" name="Text Box 4"/>
          <p:cNvSpPr txBox="1"/>
          <p:nvPr/>
        </p:nvSpPr>
        <p:spPr>
          <a:xfrm>
            <a:off x="1508125" y="18494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8964" name="Text Box 5"/>
          <p:cNvSpPr txBox="1"/>
          <p:nvPr/>
        </p:nvSpPr>
        <p:spPr>
          <a:xfrm>
            <a:off x="1295400" y="1905000"/>
            <a:ext cx="6248400" cy="3575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4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itchFamily="2" charset="-122"/>
              </a:rPr>
              <a:t>欲：动词，希望。</a:t>
            </a:r>
            <a:endParaRPr lang="zh-CN" altLang="en-US" sz="4400" dirty="0">
              <a:solidFill>
                <a:srgbClr val="0000FF"/>
              </a:solidFill>
              <a:latin typeface="Times New Roman" panose="02020603050405020304" pitchFamily="18" charset="0"/>
              <a:ea typeface="华文行楷" pitchFamily="2" charset="-122"/>
            </a:endParaRPr>
          </a:p>
          <a:p>
            <a:pPr lvl="0" eaLnBrk="1" hangingPunct="1"/>
            <a:r>
              <a:rPr lang="zh-CN" altLang="en-US" sz="44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itchFamily="2" charset="-122"/>
              </a:rPr>
              <a:t>所大欲：是一个名词词组，表示欲所涉及的事物，可译为“最希望的事”。</a:t>
            </a:r>
            <a:endParaRPr lang="zh-CN" altLang="en-US" sz="4400" dirty="0">
              <a:solidFill>
                <a:srgbClr val="0000FF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pic>
        <p:nvPicPr>
          <p:cNvPr id="168965" name="Picture 7" descr="箭头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1600200"/>
            <a:ext cx="708025" cy="69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zoom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69986" name="Picture 3" descr="半圆角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9987" name="Text Box 4"/>
          <p:cNvSpPr txBox="1"/>
          <p:nvPr/>
        </p:nvSpPr>
        <p:spPr>
          <a:xfrm>
            <a:off x="1143000" y="2743200"/>
            <a:ext cx="6280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6000" dirty="0">
                <a:solidFill>
                  <a:srgbClr val="F010DB"/>
                </a:solidFill>
                <a:latin typeface="Times New Roman" panose="02020603050405020304" pitchFamily="18" charset="0"/>
                <a:ea typeface="华文新魏" pitchFamily="2" charset="-122"/>
              </a:rPr>
              <a:t>患：担忧，害怕。</a:t>
            </a:r>
            <a:endParaRPr lang="zh-CN" altLang="en-US" sz="6000" dirty="0">
              <a:solidFill>
                <a:srgbClr val="F010DB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pic>
        <p:nvPicPr>
          <p:cNvPr id="169988" name="Picture 6" descr="移动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219200"/>
            <a:ext cx="1143000" cy="733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71010" name="Picture 5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1011" name="Text Box 6"/>
          <p:cNvSpPr txBox="1"/>
          <p:nvPr/>
        </p:nvSpPr>
        <p:spPr>
          <a:xfrm>
            <a:off x="1692275" y="2708275"/>
            <a:ext cx="46545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固：当然，本来。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72034" name="Text Box 4"/>
          <p:cNvSpPr txBox="1"/>
          <p:nvPr/>
        </p:nvSpPr>
        <p:spPr>
          <a:xfrm>
            <a:off x="1219200" y="2422525"/>
            <a:ext cx="6232525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4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itchFamily="2" charset="-122"/>
              </a:rPr>
              <a:t>厥：代词，表领属关系，相当于“他们的”。</a:t>
            </a:r>
            <a:endParaRPr lang="zh-CN" altLang="en-US" sz="4400" dirty="0">
              <a:solidFill>
                <a:srgbClr val="0000FF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pic>
        <p:nvPicPr>
          <p:cNvPr id="172035" name="Picture 6" descr="anniu13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457200"/>
            <a:ext cx="800100" cy="800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blinds dir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73058" name="Text Box 4"/>
          <p:cNvSpPr txBox="1"/>
          <p:nvPr/>
        </p:nvSpPr>
        <p:spPr>
          <a:xfrm>
            <a:off x="1042988" y="2060575"/>
            <a:ext cx="7850187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祖父：</a:t>
            </a:r>
            <a:r>
              <a:rPr lang="zh-CN" altLang="en-US" sz="4400" dirty="0">
                <a:solidFill>
                  <a:srgbClr val="00B050"/>
                </a:solidFill>
                <a:latin typeface="Times New Roman" panose="02020603050405020304" pitchFamily="18" charset="0"/>
                <a:ea typeface="华文新魏" pitchFamily="2" charset="-122"/>
              </a:rPr>
              <a:t>指祖辈和父辈的意思。</a:t>
            </a:r>
            <a:endParaRPr lang="zh-CN" altLang="en-US" sz="4400" dirty="0">
              <a:solidFill>
                <a:srgbClr val="00B050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pic>
        <p:nvPicPr>
          <p:cNvPr id="173059" name="Picture 6" descr="BACK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549275"/>
            <a:ext cx="1371600" cy="568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476375" y="3813175"/>
            <a:ext cx="5975350" cy="117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古义：祖辈父辈</a:t>
            </a:r>
            <a:endParaRPr kumimoji="1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今义：指父亲的父亲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cover dir="l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pic>
        <p:nvPicPr>
          <p:cNvPr id="174082" name="Picture 6" descr="BACK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549275"/>
            <a:ext cx="1371600" cy="568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083" name="Text Box 3"/>
          <p:cNvSpPr txBox="1"/>
          <p:nvPr/>
        </p:nvSpPr>
        <p:spPr>
          <a:xfrm>
            <a:off x="971550" y="2276475"/>
            <a:ext cx="7056438" cy="2062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通假字：</a:t>
            </a:r>
            <a:endParaRPr lang="en-US" altLang="zh-CN" sz="4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暴”通“曝”。读</a:t>
            </a:r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pù</a:t>
            </a: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，晒，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引申为“暴露”，意为“冒着”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 dir="l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75106" name="Text Box 4"/>
          <p:cNvSpPr txBox="1"/>
          <p:nvPr/>
        </p:nvSpPr>
        <p:spPr>
          <a:xfrm>
            <a:off x="2286000" y="2286000"/>
            <a:ext cx="567055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800" dirty="0">
                <a:solidFill>
                  <a:srgbClr val="CC3300"/>
                </a:solidFill>
                <a:latin typeface="Times New Roman" panose="02020603050405020304" pitchFamily="18" charset="0"/>
                <a:ea typeface="隶书" pitchFamily="49" charset="-122"/>
              </a:rPr>
              <a:t>斩荆棘：披荆斩棘，表示创业艰难。</a:t>
            </a:r>
            <a:endParaRPr lang="zh-CN" altLang="en-US" sz="4800" dirty="0">
              <a:solidFill>
                <a:srgbClr val="CC33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pic>
        <p:nvPicPr>
          <p:cNvPr id="175107" name="Picture 6" descr="back009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800" y="990600"/>
            <a:ext cx="1104900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76130" name="Text Box 4"/>
          <p:cNvSpPr txBox="1"/>
          <p:nvPr/>
        </p:nvSpPr>
        <p:spPr>
          <a:xfrm>
            <a:off x="2057400" y="2360613"/>
            <a:ext cx="4298950" cy="1901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5400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举：拿出去。</a:t>
            </a:r>
            <a:endParaRPr lang="zh-CN" altLang="en-US" sz="5400" dirty="0">
              <a:solidFill>
                <a:srgbClr val="0000FF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lvl="0" eaLnBrk="1" hangingPunct="1"/>
            <a:r>
              <a:rPr lang="zh-CN" altLang="en-US" sz="5400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予：给。</a:t>
            </a:r>
            <a:endParaRPr lang="zh-CN" altLang="en-US" sz="5400" dirty="0">
              <a:solidFill>
                <a:srgbClr val="0000FF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pic>
        <p:nvPicPr>
          <p:cNvPr id="176131" name="Picture 6" descr="xin[1]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914400"/>
            <a:ext cx="503238" cy="5032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0290" name="Rectangle 2"/>
          <p:cNvSpPr>
            <a:spLocks noGrp="1"/>
          </p:cNvSpPr>
          <p:nvPr>
            <p:ph type="title"/>
          </p:nvPr>
        </p:nvSpPr>
        <p:spPr>
          <a:xfrm>
            <a:off x="1066800" y="915988"/>
            <a:ext cx="7772400" cy="608012"/>
          </a:xfrm>
          <a:ln/>
        </p:spPr>
        <p:txBody>
          <a:bodyPr vert="horz" wrap="square" lIns="91440" tIns="45720" rIns="91440" bIns="45720" anchor="b"/>
          <a:p>
            <a:pPr eaLnBrk="1" hangingPunct="1"/>
            <a:endParaRPr lang="zh-CN" altLang="zh-CN" dirty="0"/>
          </a:p>
        </p:txBody>
      </p:sp>
      <p:pic>
        <p:nvPicPr>
          <p:cNvPr id="140291" name="Picture 4" descr="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0292" name="Text Box 5"/>
          <p:cNvSpPr txBox="1"/>
          <p:nvPr/>
        </p:nvSpPr>
        <p:spPr>
          <a:xfrm>
            <a:off x="2819400" y="914400"/>
            <a:ext cx="3697288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方正姚体" pitchFamily="2" charset="-122"/>
              </a:rPr>
              <a:t>学习目标：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140293" name="Text Box 7"/>
          <p:cNvSpPr/>
          <p:nvPr>
            <p:ph idx="1"/>
          </p:nvPr>
        </p:nvSpPr>
        <p:spPr>
          <a:xfrm>
            <a:off x="838200" y="2057400"/>
            <a:ext cx="7769225" cy="4113213"/>
          </a:xfrm>
          <a:ln/>
        </p:spPr>
        <p:txBody>
          <a:bodyPr vert="horz" wrap="square" lIns="91440" tIns="45720" rIns="91440" bIns="45720" anchor="t"/>
          <a:p>
            <a:pPr eaLnBrk="1" hangingPunct="1">
              <a:spcBef>
                <a:spcPct val="0"/>
              </a:spcBef>
              <a:buNone/>
            </a:pPr>
            <a:r>
              <a:rPr lang="en-US" altLang="zh-CN" sz="4400" dirty="0">
                <a:latin typeface="隶书" pitchFamily="49" charset="-122"/>
                <a:ea typeface="隶书" pitchFamily="49" charset="-122"/>
              </a:rPr>
              <a:t>1</a:t>
            </a:r>
            <a:r>
              <a:rPr lang="zh-CN" altLang="en-US" sz="4400" dirty="0">
                <a:latin typeface="隶书" pitchFamily="49" charset="-122"/>
                <a:ea typeface="隶书" pitchFamily="49" charset="-122"/>
              </a:rPr>
              <a:t>、疏通文字，整体把握课文。</a:t>
            </a:r>
            <a:endParaRPr lang="zh-CN" altLang="en-US" sz="4400" dirty="0">
              <a:latin typeface="隶书" pitchFamily="49" charset="-122"/>
              <a:ea typeface="隶书" pitchFamily="49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zh-CN" sz="4400" dirty="0"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en-US" sz="4400" dirty="0">
                <a:latin typeface="隶书" pitchFamily="49" charset="-122"/>
                <a:ea typeface="隶书" pitchFamily="49" charset="-122"/>
              </a:rPr>
              <a:t>、掌握重点实词、虚词的含义</a:t>
            </a:r>
            <a:br>
              <a:rPr lang="zh-CN" altLang="en-US" sz="4400" dirty="0">
                <a:latin typeface="隶书" pitchFamily="49" charset="-122"/>
                <a:ea typeface="隶书" pitchFamily="49" charset="-122"/>
              </a:rPr>
            </a:br>
            <a:r>
              <a:rPr lang="zh-CN" altLang="en-US" sz="4400" dirty="0">
                <a:latin typeface="隶书" pitchFamily="49" charset="-122"/>
                <a:ea typeface="隶书" pitchFamily="49" charset="-122"/>
              </a:rPr>
              <a:t>  和用法及特殊语法现象。</a:t>
            </a:r>
            <a:endParaRPr lang="zh-CN" altLang="en-US" sz="4400" dirty="0">
              <a:latin typeface="隶书" pitchFamily="49" charset="-122"/>
              <a:ea typeface="隶书" pitchFamily="49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zh-CN" sz="4400" dirty="0">
                <a:latin typeface="隶书" pitchFamily="49" charset="-122"/>
                <a:ea typeface="隶书" pitchFamily="49" charset="-122"/>
              </a:rPr>
              <a:t>3</a:t>
            </a:r>
            <a:r>
              <a:rPr lang="zh-CN" altLang="en-US" sz="4400" dirty="0">
                <a:latin typeface="隶书" pitchFamily="49" charset="-122"/>
                <a:ea typeface="隶书" pitchFamily="49" charset="-122"/>
              </a:rPr>
              <a:t>、能够正确翻译文章。</a:t>
            </a:r>
            <a:endParaRPr lang="zh-CN" altLang="en-US" sz="4400" dirty="0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 spd="slow">
    <p:blinds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77154" name="Picture 3" descr="背景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7155" name="Text Box 4"/>
          <p:cNvSpPr txBox="1"/>
          <p:nvPr/>
        </p:nvSpPr>
        <p:spPr>
          <a:xfrm>
            <a:off x="827088" y="2060575"/>
            <a:ext cx="7802562" cy="2327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66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通假字：</a:t>
            </a:r>
            <a:endParaRPr lang="en-US" altLang="zh-CN" sz="66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lvl="0" eaLnBrk="1" hangingPunct="1"/>
            <a:r>
              <a:rPr lang="zh-CN" altLang="en-US" sz="66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厌：</a:t>
            </a:r>
            <a:r>
              <a:rPr lang="zh-CN" altLang="en-US" sz="6600" dirty="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通“餍”</a:t>
            </a:r>
            <a:r>
              <a:rPr lang="zh-CN" altLang="en-US" sz="66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满足。</a:t>
            </a:r>
            <a:endParaRPr lang="zh-CN" altLang="en-US" sz="66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77156" name="Picture 6" descr="按钮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0" y="762000"/>
            <a:ext cx="674688" cy="6746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 dir="r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78178" name="Picture 3" descr="背景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8179" name="Text Box 4"/>
          <p:cNvSpPr txBox="1"/>
          <p:nvPr/>
        </p:nvSpPr>
        <p:spPr>
          <a:xfrm>
            <a:off x="1600200" y="1676400"/>
            <a:ext cx="5780088" cy="2897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dirty="0">
                <a:latin typeface="Times New Roman" panose="02020603050405020304" pitchFamily="18" charset="0"/>
                <a:ea typeface="华文行楷" pitchFamily="2" charset="-122"/>
              </a:rPr>
              <a:t>奉：送，给。此处指</a:t>
            </a:r>
            <a:endParaRPr lang="zh-CN" altLang="en-US" sz="4000" dirty="0">
              <a:latin typeface="Times New Roman" panose="02020603050405020304" pitchFamily="18" charset="0"/>
              <a:ea typeface="华文行楷" pitchFamily="2" charset="-122"/>
            </a:endParaRPr>
          </a:p>
          <a:p>
            <a:pPr lvl="0" eaLnBrk="1" hangingPunct="1"/>
            <a:r>
              <a:rPr lang="zh-CN" altLang="en-US" sz="4000" dirty="0">
                <a:latin typeface="Times New Roman" panose="02020603050405020304" pitchFamily="18" charset="0"/>
                <a:ea typeface="华文行楷" pitchFamily="2" charset="-122"/>
              </a:rPr>
              <a:t>        割地给秦国。</a:t>
            </a:r>
            <a:endParaRPr lang="zh-CN" altLang="en-US" sz="4000" dirty="0">
              <a:latin typeface="Times New Roman" panose="02020603050405020304" pitchFamily="18" charset="0"/>
              <a:ea typeface="华文行楷" pitchFamily="2" charset="-122"/>
            </a:endParaRPr>
          </a:p>
          <a:p>
            <a:pPr lvl="0" eaLnBrk="1" hangingPunct="1"/>
            <a:r>
              <a:rPr lang="zh-CN" altLang="en-US" sz="4000" dirty="0">
                <a:latin typeface="Times New Roman" panose="02020603050405020304" pitchFamily="18" charset="0"/>
                <a:ea typeface="华文行楷" pitchFamily="2" charset="-122"/>
              </a:rPr>
              <a:t>弥：更加。</a:t>
            </a:r>
            <a:endParaRPr lang="zh-CN" altLang="en-US" sz="4000" dirty="0">
              <a:latin typeface="Times New Roman" panose="02020603050405020304" pitchFamily="18" charset="0"/>
              <a:ea typeface="华文行楷" pitchFamily="2" charset="-122"/>
            </a:endParaRPr>
          </a:p>
          <a:p>
            <a:pPr lvl="0" eaLnBrk="1" hangingPunct="1"/>
            <a:r>
              <a:rPr lang="zh-CN" altLang="en-US" sz="4000" dirty="0">
                <a:latin typeface="Times New Roman" panose="02020603050405020304" pitchFamily="18" charset="0"/>
                <a:ea typeface="华文行楷" pitchFamily="2" charset="-122"/>
              </a:rPr>
              <a:t>繁：多。</a:t>
            </a:r>
            <a:endParaRPr lang="zh-CN" altLang="en-US" sz="4000" dirty="0">
              <a:latin typeface="Times New Roman" panose="02020603050405020304" pitchFamily="18" charset="0"/>
              <a:ea typeface="华文行楷" pitchFamily="2" charset="-122"/>
            </a:endParaRPr>
          </a:p>
        </p:txBody>
      </p:sp>
      <p:pic>
        <p:nvPicPr>
          <p:cNvPr id="178180" name="Picture 6" descr="箭头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533400"/>
            <a:ext cx="571500" cy="552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trips dir="r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79202" name="Text Box 4"/>
          <p:cNvSpPr txBox="1"/>
          <p:nvPr/>
        </p:nvSpPr>
        <p:spPr>
          <a:xfrm>
            <a:off x="1600200" y="1819275"/>
            <a:ext cx="4460875" cy="833438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800" dirty="0">
                <a:solidFill>
                  <a:srgbClr val="0000FF"/>
                </a:solidFill>
                <a:latin typeface="Times New Roman" panose="02020603050405020304" pitchFamily="18" charset="0"/>
                <a:ea typeface="华文新魏" pitchFamily="2" charset="-122"/>
              </a:rPr>
              <a:t>判：辨别清楚。</a:t>
            </a:r>
            <a:endParaRPr lang="zh-CN" altLang="en-US" sz="4800" dirty="0">
              <a:solidFill>
                <a:srgbClr val="0000FF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pic>
        <p:nvPicPr>
          <p:cNvPr id="179203" name="Picture 6" descr="箭头4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555625" cy="542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l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80226" name="Picture 3" descr="景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0227" name="Text Box 4"/>
          <p:cNvSpPr txBox="1"/>
          <p:nvPr/>
        </p:nvSpPr>
        <p:spPr>
          <a:xfrm>
            <a:off x="1204913" y="1489075"/>
            <a:ext cx="7100887" cy="1443038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至于：到</a:t>
            </a:r>
            <a:r>
              <a:rPr lang="en-US" altLang="zh-CN" sz="40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……</a:t>
            </a:r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的结果。</a:t>
            </a:r>
            <a:endParaRPr lang="zh-CN" altLang="en-US" sz="4000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  <a:p>
            <a:pPr lvl="0" eaLnBrk="1" hangingPunct="1"/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颠覆：被推翻，也就是灭亡。</a:t>
            </a:r>
            <a:endParaRPr lang="zh-CN" altLang="en-US" sz="4000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pic>
        <p:nvPicPr>
          <p:cNvPr id="180228" name="Picture 6" descr="按钮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533400"/>
            <a:ext cx="6858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428750" y="3451225"/>
            <a:ext cx="58674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古今义：</a:t>
            </a:r>
            <a:endParaRPr kumimoji="1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古义：灭亡</a:t>
            </a:r>
            <a:endParaRPr kumimoji="1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今义：采取阴谋手段，从内部推翻合法政府。</a:t>
            </a:r>
            <a:endParaRPr kumimoji="1" lang="zh-CN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>
    <p:wipe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81250" name="Text Box 4"/>
          <p:cNvSpPr txBox="1"/>
          <p:nvPr/>
        </p:nvSpPr>
        <p:spPr>
          <a:xfrm>
            <a:off x="1676400" y="2286000"/>
            <a:ext cx="5578475" cy="3165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宜：合适，应该。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  <a:p>
            <a:pPr lvl="0" eaLnBrk="1" hangingPunct="1"/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然：代词，这样，如此的意思。用来指上面所说的情况。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pic>
        <p:nvPicPr>
          <p:cNvPr id="181251" name="Picture 6" descr="条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304800"/>
            <a:ext cx="1104900" cy="571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pic>
        <p:nvPicPr>
          <p:cNvPr id="182274" name="Picture 6" descr="条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304800"/>
            <a:ext cx="1104900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2275" name="矩形 1"/>
          <p:cNvSpPr/>
          <p:nvPr/>
        </p:nvSpPr>
        <p:spPr>
          <a:xfrm>
            <a:off x="827088" y="1628775"/>
            <a:ext cx="7345362" cy="3732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词类活用：</a:t>
            </a:r>
            <a:endParaRPr lang="en-US" altLang="zh-CN" sz="4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名词“事” ，用作动词：侍奉</a:t>
            </a:r>
            <a:endParaRPr lang="en-US" altLang="zh-CN" sz="4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11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名词</a:t>
            </a:r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名词</a:t>
            </a:r>
            <a:endParaRPr lang="en-US" altLang="zh-CN" sz="40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名词活用为动词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183298" name="Text Box 5"/>
          <p:cNvSpPr txBox="1"/>
          <p:nvPr/>
        </p:nvSpPr>
        <p:spPr>
          <a:xfrm>
            <a:off x="1295400" y="1905000"/>
            <a:ext cx="4892675" cy="22875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得：用做动词，有得到、合乎的意思。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pic>
        <p:nvPicPr>
          <p:cNvPr id="183299" name="Picture 7" descr="按钮2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609600"/>
            <a:ext cx="914400" cy="731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2"/>
          <p:cNvSpPr txBox="1"/>
          <p:nvPr/>
        </p:nvSpPr>
        <p:spPr>
          <a:xfrm>
            <a:off x="3419475" y="44450"/>
            <a:ext cx="5834063" cy="6489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秦国凭借攻战获得土地以外（接受诸侯的贿赂），（不打仗）小的就获得邑镇，大的就获得城市。把秦国受贿赂得到的土地，与战胜得到的土地比较，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它实际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多到百倍。把六国诸侯（贿赂秦国）丧失的土地，与战败丧失的土地比较，它实际也要多到百倍。那么秦国欲望最大的，就是六国诸侯祸患最大的，（这样，）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本来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就不通过战争来决定（胜负）。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323" name="Text Box 3"/>
          <p:cNvSpPr txBox="1"/>
          <p:nvPr/>
        </p:nvSpPr>
        <p:spPr>
          <a:xfrm>
            <a:off x="0" y="476250"/>
            <a:ext cx="3059113" cy="5453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秦以攻取之外，小则获邑，大则得城。较秦之所得，与战胜而得者，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其实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百倍；诸侯之所亡，与战败而亡者，其实亦百倍。则秦之所大欲，诸侯之所大患，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固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不在战矣。 </a:t>
            </a:r>
            <a:endParaRPr lang="zh-CN" altLang="en-US" sz="3200" b="1" dirty="0">
              <a:solidFill>
                <a:srgbClr val="0000CC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2"/>
          <p:cNvSpPr txBox="1"/>
          <p:nvPr/>
        </p:nvSpPr>
        <p:spPr>
          <a:xfrm>
            <a:off x="3492500" y="333375"/>
            <a:ext cx="5651500" cy="6134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想想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他们的</a:t>
            </a:r>
            <a:r>
              <a:rPr lang="zh-CN" altLang="en-US" sz="36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（死去的）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祖辈父辈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冒着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寒霜雨露，披荆斩棘，才有了一点儿土地。子孙对土地却不很爱惜，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全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把它送给别人，好像抛弃（不值钱的）小草一样。今天割去五座城，明天割去十座城，这才能睡一夜安稳觉。（可是第二天）起来向四境一看，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秦国的军队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又来了。</a:t>
            </a:r>
            <a:endParaRPr lang="zh-CN" altLang="en-US" sz="36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5347" name="Text Box 3"/>
          <p:cNvSpPr txBox="1"/>
          <p:nvPr/>
        </p:nvSpPr>
        <p:spPr>
          <a:xfrm>
            <a:off x="144463" y="296863"/>
            <a:ext cx="2843212" cy="5940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思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厥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先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祖父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暴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霜露，斩荆棘，以有尺寸之地。子孙视之不甚惜，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举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以予人，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如弃草芥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。今日割五城，明日割十城，然后得一夕安寝。起视四境，而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秦兵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又至矣。</a:t>
            </a:r>
            <a:endParaRPr lang="zh-CN" altLang="en-US" sz="3200" b="1" dirty="0">
              <a:solidFill>
                <a:srgbClr val="0000CC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Text Box 2"/>
          <p:cNvSpPr txBox="1"/>
          <p:nvPr/>
        </p:nvSpPr>
        <p:spPr>
          <a:xfrm>
            <a:off x="4211638" y="174625"/>
            <a:ext cx="5041900" cy="6427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既然这样，那么诸侯的土地有限，强暴秦国的贪心永远没有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满足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。（诸侯）送给秦国的土地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越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多，秦国对诸侯的侵略也越急。所以用不着战争，谁强谁弱，谁胜谁负就已经分得清清楚楚了。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以至于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全部覆亡，是理所当然的事。古人说：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用土地侍奉秦国，就好像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抱柴救火，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柴不烧完，火就不会灭。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这话说对了。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6371" name="Text Box 3"/>
          <p:cNvSpPr txBox="1"/>
          <p:nvPr/>
        </p:nvSpPr>
        <p:spPr>
          <a:xfrm>
            <a:off x="250825" y="476250"/>
            <a:ext cx="3203575" cy="5940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然则诸侯之地有限，暴秦之欲无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厌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，奉之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弥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繁，侵之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愈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急。故不战而强弱胜负已判矣。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至于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颠覆，理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固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宜然。古人云：</a:t>
            </a: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以地事秦，犹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抱薪救火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，薪不尽，火不灭。</a:t>
            </a: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此言得之。 </a:t>
            </a:r>
            <a:endParaRPr lang="zh-CN" altLang="en-US" sz="3200" b="1" dirty="0">
              <a:solidFill>
                <a:srgbClr val="0000CC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80" name="AutoShape 4"/>
          <p:cNvSpPr/>
          <p:nvPr/>
        </p:nvSpPr>
        <p:spPr>
          <a:xfrm>
            <a:off x="684213" y="1773238"/>
            <a:ext cx="4248150" cy="1871662"/>
          </a:xfrm>
          <a:prstGeom prst="wedgeRoundRectCallout">
            <a:avLst>
              <a:gd name="adj1" fmla="val -8444"/>
              <a:gd name="adj2" fmla="val 105218"/>
              <a:gd name="adj3" fmla="val 16667"/>
            </a:avLst>
          </a:prstGeom>
          <a:solidFill>
            <a:srgbClr val="CCFFFF"/>
          </a:solidFill>
          <a:ln w="9525">
            <a:noFill/>
          </a:ln>
        </p:spPr>
        <p:txBody>
          <a:bodyPr/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薪：柴草。抱着柴草去救火。比喻用错误的方法去消除灾祸，结果使灾祸反而扩大。</a:t>
            </a:r>
            <a:endParaRPr lang="zh-CN" altLang="en-US" sz="28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41314" name="Picture 4" descr="庙和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8" y="0"/>
            <a:ext cx="9525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1315" name="Rectangle 5"/>
          <p:cNvSpPr/>
          <p:nvPr/>
        </p:nvSpPr>
        <p:spPr>
          <a:xfrm>
            <a:off x="533400" y="1981200"/>
            <a:ext cx="7772400" cy="4114800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marL="342900" lvl="0" indent="-342900" eaLnBrk="1" hangingPunct="1"/>
            <a:r>
              <a:rPr lang="en-US" altLang="zh-CN" sz="4400" b="1" dirty="0"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论：是散文的一种，以论证为主，其特点是善于说理。</a:t>
            </a:r>
            <a:r>
              <a:rPr lang="zh-CN" altLang="en-US" sz="4400" b="1" dirty="0"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六国论</a:t>
            </a:r>
            <a:r>
              <a:rPr lang="zh-CN" altLang="en-US" sz="4400" b="1" dirty="0"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在这里是一个省略式短语，实际应是</a:t>
            </a:r>
            <a:r>
              <a:rPr lang="zh-CN" altLang="en-US" sz="4400" b="1" dirty="0"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4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六国破灭之论</a:t>
            </a:r>
            <a:r>
              <a:rPr lang="zh-CN" altLang="en-US" sz="4400" b="1" dirty="0"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。文章旨在分析六国失败的原因，借古讽今。</a:t>
            </a:r>
            <a:endParaRPr lang="zh-CN" altLang="en-US" sz="4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1316" name="Rectangle 7"/>
          <p:cNvSpPr/>
          <p:nvPr/>
        </p:nvSpPr>
        <p:spPr>
          <a:xfrm>
            <a:off x="3352800" y="533400"/>
            <a:ext cx="1828800" cy="11430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 eaLnBrk="1" hangingPunct="1">
              <a:spcBef>
                <a:spcPct val="0"/>
              </a:spcBef>
            </a:pPr>
            <a:r>
              <a:rPr lang="zh-CN" altLang="en-US" sz="5400" dirty="0">
                <a:latin typeface="Times New Roman" panose="02020603050405020304" pitchFamily="18" charset="0"/>
                <a:ea typeface="隶书" pitchFamily="49" charset="-122"/>
              </a:rPr>
              <a:t>解题</a:t>
            </a:r>
            <a:endParaRPr lang="zh-CN" altLang="en-US" sz="5400" dirty="0"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02" name="Text Box 2"/>
          <p:cNvSpPr txBox="1"/>
          <p:nvPr/>
        </p:nvSpPr>
        <p:spPr>
          <a:xfrm>
            <a:off x="609600" y="228600"/>
            <a:ext cx="7864475" cy="94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  <a:ea typeface="楷体_GB2312" pitchFamily="49" charset="-122"/>
              </a:rPr>
              <a:t>第二段运用了什么论证方法？本段最好可</a:t>
            </a:r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                                   分几层？论证的是什么？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03" name="Text Box 3"/>
          <p:cNvSpPr txBox="1"/>
          <p:nvPr/>
        </p:nvSpPr>
        <p:spPr>
          <a:xfrm>
            <a:off x="228600" y="2667000"/>
            <a:ext cx="611188" cy="221615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对                比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04" name="AutoShape 4"/>
          <p:cNvSpPr/>
          <p:nvPr/>
        </p:nvSpPr>
        <p:spPr>
          <a:xfrm>
            <a:off x="762000" y="1600200"/>
            <a:ext cx="228600" cy="4191000"/>
          </a:xfrm>
          <a:prstGeom prst="leftBrace">
            <a:avLst>
              <a:gd name="adj1" fmla="val 152777"/>
              <a:gd name="adj2" fmla="val 50000"/>
            </a:avLst>
          </a:prstGeom>
          <a:noFill/>
          <a:ln w="50800" cap="flat" cmpd="sng">
            <a:solidFill>
              <a:srgbClr val="33996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05" name="Text Box 5"/>
          <p:cNvSpPr txBox="1"/>
          <p:nvPr/>
        </p:nvSpPr>
        <p:spPr>
          <a:xfrm>
            <a:off x="1203325" y="1263650"/>
            <a:ext cx="12080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小邑</a:t>
            </a:r>
            <a:endParaRPr lang="zh-CN" altLang="en-US" sz="28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06" name="Text Box 6"/>
          <p:cNvSpPr txBox="1"/>
          <p:nvPr/>
        </p:nvSpPr>
        <p:spPr>
          <a:xfrm>
            <a:off x="2987675" y="1268413"/>
            <a:ext cx="11144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FF99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大城</a:t>
            </a:r>
            <a:endParaRPr lang="zh-CN" altLang="en-US" sz="2800" b="1" dirty="0">
              <a:solidFill>
                <a:srgbClr val="FF99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07" name="Text Box 7"/>
          <p:cNvSpPr txBox="1"/>
          <p:nvPr/>
        </p:nvSpPr>
        <p:spPr>
          <a:xfrm>
            <a:off x="1219200" y="1828800"/>
            <a:ext cx="126047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得百倍</a:t>
            </a:r>
            <a:endParaRPr lang="zh-CN" altLang="en-US" sz="28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08" name="Text Box 8"/>
          <p:cNvSpPr txBox="1"/>
          <p:nvPr/>
        </p:nvSpPr>
        <p:spPr>
          <a:xfrm>
            <a:off x="2971800" y="1828800"/>
            <a:ext cx="126047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FF99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失百倍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09" name="Text Box 9"/>
          <p:cNvSpPr txBox="1"/>
          <p:nvPr/>
        </p:nvSpPr>
        <p:spPr>
          <a:xfrm>
            <a:off x="1219200" y="2514600"/>
            <a:ext cx="11207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大欲</a:t>
            </a:r>
            <a:endParaRPr lang="zh-CN" altLang="en-US" sz="28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0" name="Text Box 10"/>
          <p:cNvSpPr txBox="1"/>
          <p:nvPr/>
        </p:nvSpPr>
        <p:spPr>
          <a:xfrm>
            <a:off x="3048000" y="2514600"/>
            <a:ext cx="116363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FF99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大患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1" name="AutoShape 11"/>
          <p:cNvSpPr/>
          <p:nvPr/>
        </p:nvSpPr>
        <p:spPr>
          <a:xfrm>
            <a:off x="4191000" y="1524000"/>
            <a:ext cx="304800" cy="1371600"/>
          </a:xfrm>
          <a:prstGeom prst="rightBrace">
            <a:avLst>
              <a:gd name="adj1" fmla="val 37500"/>
              <a:gd name="adj2" fmla="val 50000"/>
            </a:avLst>
          </a:prstGeom>
          <a:noFill/>
          <a:ln w="28575" cap="flat" cmpd="sng">
            <a:solidFill>
              <a:srgbClr val="00336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2" name="Text Box 12"/>
          <p:cNvSpPr txBox="1"/>
          <p:nvPr/>
        </p:nvSpPr>
        <p:spPr>
          <a:xfrm>
            <a:off x="4800600" y="1952625"/>
            <a:ext cx="14128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数量上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3" name="Text Box 13"/>
          <p:cNvSpPr txBox="1"/>
          <p:nvPr/>
        </p:nvSpPr>
        <p:spPr>
          <a:xfrm>
            <a:off x="1219200" y="3200400"/>
            <a:ext cx="11207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得难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4" name="Text Box 14"/>
          <p:cNvSpPr txBox="1"/>
          <p:nvPr/>
        </p:nvSpPr>
        <p:spPr>
          <a:xfrm>
            <a:off x="2987675" y="3213100"/>
            <a:ext cx="9366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FF99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献易</a:t>
            </a:r>
            <a:endParaRPr lang="zh-CN" altLang="en-US" sz="2800" b="1" dirty="0">
              <a:solidFill>
                <a:srgbClr val="FF99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5" name="Text Box 15"/>
          <p:cNvSpPr txBox="1"/>
          <p:nvPr/>
        </p:nvSpPr>
        <p:spPr>
          <a:xfrm>
            <a:off x="1219200" y="3886200"/>
            <a:ext cx="11922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有限</a:t>
            </a:r>
            <a:endParaRPr lang="zh-CN" altLang="en-US" sz="28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6" name="Text Box 16"/>
          <p:cNvSpPr txBox="1"/>
          <p:nvPr/>
        </p:nvSpPr>
        <p:spPr>
          <a:xfrm>
            <a:off x="2971800" y="3789363"/>
            <a:ext cx="9017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FF99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无厌</a:t>
            </a:r>
            <a:endParaRPr lang="zh-CN" altLang="en-US" sz="2800" b="1" dirty="0">
              <a:solidFill>
                <a:srgbClr val="FF99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7" name="Text Box 17"/>
          <p:cNvSpPr txBox="1"/>
          <p:nvPr/>
        </p:nvSpPr>
        <p:spPr>
          <a:xfrm>
            <a:off x="1219200" y="4572000"/>
            <a:ext cx="11207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奉繁</a:t>
            </a:r>
            <a:endParaRPr lang="zh-CN" altLang="en-US" sz="28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8" name="Text Box 18"/>
          <p:cNvSpPr txBox="1"/>
          <p:nvPr/>
        </p:nvSpPr>
        <p:spPr>
          <a:xfrm>
            <a:off x="2971800" y="4581525"/>
            <a:ext cx="9017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FF99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侵急</a:t>
            </a:r>
            <a:endParaRPr lang="zh-CN" altLang="en-US" sz="2800" b="1" dirty="0">
              <a:solidFill>
                <a:srgbClr val="FF99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19" name="AutoShape 19"/>
          <p:cNvSpPr/>
          <p:nvPr/>
        </p:nvSpPr>
        <p:spPr>
          <a:xfrm>
            <a:off x="4114800" y="3429000"/>
            <a:ext cx="304800" cy="1524000"/>
          </a:xfrm>
          <a:prstGeom prst="rightBrace">
            <a:avLst>
              <a:gd name="adj1" fmla="val 41666"/>
              <a:gd name="adj2" fmla="val 50000"/>
            </a:avLst>
          </a:prstGeom>
          <a:noFill/>
          <a:ln w="28575" cap="flat" cmpd="sng">
            <a:solidFill>
              <a:srgbClr val="00336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20" name="Text Box 20"/>
          <p:cNvSpPr txBox="1"/>
          <p:nvPr/>
        </p:nvSpPr>
        <p:spPr>
          <a:xfrm>
            <a:off x="4800600" y="3857625"/>
            <a:ext cx="14128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程度上</a:t>
            </a:r>
            <a:endParaRPr lang="zh-CN" altLang="en-US" sz="3200" b="1" dirty="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21" name="Text Box 21"/>
          <p:cNvSpPr txBox="1"/>
          <p:nvPr/>
        </p:nvSpPr>
        <p:spPr>
          <a:xfrm>
            <a:off x="1295400" y="5486400"/>
            <a:ext cx="11160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不尽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22" name="Text Box 22"/>
          <p:cNvSpPr txBox="1"/>
          <p:nvPr/>
        </p:nvSpPr>
        <p:spPr>
          <a:xfrm>
            <a:off x="2908300" y="5516563"/>
            <a:ext cx="10953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FF99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不灭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23" name="Text Box 23"/>
          <p:cNvSpPr txBox="1"/>
          <p:nvPr/>
        </p:nvSpPr>
        <p:spPr>
          <a:xfrm>
            <a:off x="4648200" y="5486400"/>
            <a:ext cx="14128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道理上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24" name="AutoShape 24"/>
          <p:cNvSpPr/>
          <p:nvPr/>
        </p:nvSpPr>
        <p:spPr>
          <a:xfrm>
            <a:off x="6705600" y="2209800"/>
            <a:ext cx="304800" cy="3733800"/>
          </a:xfrm>
          <a:prstGeom prst="rightBrace">
            <a:avLst>
              <a:gd name="adj1" fmla="val 102083"/>
              <a:gd name="adj2" fmla="val 50000"/>
            </a:avLst>
          </a:prstGeom>
          <a:noFill/>
          <a:ln w="34925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25" name="Text Box 25"/>
          <p:cNvSpPr txBox="1"/>
          <p:nvPr/>
        </p:nvSpPr>
        <p:spPr>
          <a:xfrm>
            <a:off x="7543800" y="2209800"/>
            <a:ext cx="671513" cy="3763963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990000"/>
                </a:solidFill>
                <a:latin typeface="Times New Roman" panose="02020603050405020304" pitchFamily="18" charset="0"/>
                <a:ea typeface="文鼎CS行楷" pitchFamily="49" charset="-122"/>
              </a:rPr>
              <a:t>赂秦力亏，破灭之道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102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02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102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2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2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2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2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02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02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102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02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02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/>
      <p:bldP spid="102403" grpId="0"/>
      <p:bldP spid="102404" grpId="0" animBg="1"/>
      <p:bldP spid="102405" grpId="0"/>
      <p:bldP spid="102406" grpId="0"/>
      <p:bldP spid="102407" grpId="0"/>
      <p:bldP spid="102408" grpId="0"/>
      <p:bldP spid="102409" grpId="0"/>
      <p:bldP spid="102410" grpId="0"/>
      <p:bldP spid="102411" grpId="0" animBg="1"/>
      <p:bldP spid="102412" grpId="0"/>
      <p:bldP spid="102413" grpId="0"/>
      <p:bldP spid="102414" grpId="0"/>
      <p:bldP spid="102415" grpId="0"/>
      <p:bldP spid="102416" grpId="0"/>
      <p:bldP spid="102417" grpId="0"/>
      <p:bldP spid="102418" grpId="0"/>
      <p:bldP spid="102419" grpId="0" animBg="1"/>
      <p:bldP spid="102420" grpId="0"/>
      <p:bldP spid="102421" grpId="0"/>
      <p:bldP spid="102422" grpId="0"/>
      <p:bldP spid="102423" grpId="0"/>
      <p:bldP spid="102424" grpId="0" animBg="1"/>
      <p:bldP spid="10242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8418" name="Rectangle 3"/>
          <p:cNvSpPr>
            <a:spLocks noGrp="1"/>
          </p:cNvSpPr>
          <p:nvPr>
            <p:ph idx="1"/>
          </p:nvPr>
        </p:nvSpPr>
        <p:spPr>
          <a:xfrm>
            <a:off x="539750" y="836613"/>
            <a:ext cx="7920038" cy="5545137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90000"/>
              </a:lnSpc>
            </a:pPr>
            <a:r>
              <a:rPr lang="en-US" altLang="zh-CN" b="1" dirty="0"/>
              <a:t>     </a:t>
            </a:r>
            <a:r>
              <a:rPr lang="zh-CN" altLang="en-US" b="1" dirty="0"/>
              <a:t>齐人未</a:t>
            </a:r>
            <a:r>
              <a:rPr lang="zh-CN" altLang="en-US" b="1" dirty="0">
                <a:solidFill>
                  <a:srgbClr val="FF0000"/>
                </a:solidFill>
                <a:hlinkClick r:id="rId1" action="ppaction://hlinksldjump"/>
              </a:rPr>
              <a:t>尝</a:t>
            </a:r>
            <a:r>
              <a:rPr lang="zh-CN" altLang="en-US" b="1" dirty="0"/>
              <a:t>赂秦，终继五国迁灭，何哉？</a:t>
            </a:r>
            <a:r>
              <a:rPr lang="zh-CN" altLang="en-US" b="1" dirty="0">
                <a:solidFill>
                  <a:srgbClr val="FF0000"/>
                </a:solidFill>
                <a:hlinkClick r:id="rId2" action="ppaction://hlinksldjump"/>
              </a:rPr>
              <a:t>与</a:t>
            </a:r>
            <a:r>
              <a:rPr lang="zh-CN" altLang="en-US" b="1" dirty="0"/>
              <a:t>嬴而不助五国也。五国既丧，齐亦不免矣。燕赵之君，始有远略，能守其土，</a:t>
            </a:r>
            <a:r>
              <a:rPr lang="zh-CN" altLang="en-US" b="1" dirty="0">
                <a:hlinkClick r:id="rId3" action="ppaction://hlinksldjump"/>
              </a:rPr>
              <a:t>义</a:t>
            </a:r>
            <a:r>
              <a:rPr lang="zh-CN" altLang="en-US" b="1" dirty="0"/>
              <a:t>不赂秦。是故燕虽小国而后亡，斯用兵之</a:t>
            </a:r>
            <a:r>
              <a:rPr lang="zh-CN" altLang="en-US" b="1" dirty="0">
                <a:solidFill>
                  <a:srgbClr val="FF0000"/>
                </a:solidFill>
                <a:hlinkClick r:id="rId4" action="ppaction://hlinksldjump"/>
              </a:rPr>
              <a:t>效</a:t>
            </a:r>
            <a:r>
              <a:rPr lang="zh-CN" altLang="en-US" b="1" dirty="0"/>
              <a:t>也。至丹以荆卿为计，始</a:t>
            </a:r>
            <a:r>
              <a:rPr lang="zh-CN" altLang="en-US" b="1" dirty="0">
                <a:solidFill>
                  <a:srgbClr val="FF0000"/>
                </a:solidFill>
                <a:hlinkClick r:id="rId5" action="ppaction://hlinksldjump"/>
              </a:rPr>
              <a:t>速</a:t>
            </a:r>
            <a:r>
              <a:rPr lang="zh-CN" altLang="en-US" b="1" dirty="0"/>
              <a:t>祸焉。赵尝五战于秦，二败而三胜。后秦击赵者</a:t>
            </a:r>
            <a:r>
              <a:rPr lang="zh-CN" altLang="en-US" b="1" dirty="0">
                <a:solidFill>
                  <a:srgbClr val="FF0000"/>
                </a:solidFill>
                <a:hlinkClick r:id="rId6" action="ppaction://hlinksldjump"/>
              </a:rPr>
              <a:t>再</a:t>
            </a:r>
            <a:r>
              <a:rPr lang="zh-CN" altLang="en-US" b="1" dirty="0"/>
              <a:t>，李牧连</a:t>
            </a:r>
            <a:r>
              <a:rPr lang="zh-CN" altLang="en-US" b="1" dirty="0">
                <a:solidFill>
                  <a:srgbClr val="FF0000"/>
                </a:solidFill>
                <a:hlinkClick r:id="rId7" action="ppaction://hlinksldjump"/>
              </a:rPr>
              <a:t>却</a:t>
            </a:r>
            <a:r>
              <a:rPr lang="zh-CN" altLang="en-US" b="1" dirty="0"/>
              <a:t>之。</a:t>
            </a:r>
            <a:r>
              <a:rPr lang="zh-CN" altLang="en-US" b="1" dirty="0">
                <a:solidFill>
                  <a:srgbClr val="FF0000"/>
                </a:solidFill>
                <a:hlinkClick r:id="rId8" action="ppaction://hlinksldjump"/>
              </a:rPr>
              <a:t>洎</a:t>
            </a:r>
            <a:r>
              <a:rPr lang="zh-CN" altLang="en-US" b="1" dirty="0"/>
              <a:t>牧以谗诛，邯郸为郡，惜其用武而不终也。且燕赵处秦革灭殆尽之际可谓</a:t>
            </a:r>
            <a:r>
              <a:rPr lang="zh-CN" altLang="en-US" b="1" dirty="0">
                <a:solidFill>
                  <a:srgbClr val="FF0000"/>
                </a:solidFill>
                <a:hlinkClick r:id="rId9" action="ppaction://hlinksldjump"/>
              </a:rPr>
              <a:t>智力</a:t>
            </a:r>
            <a:r>
              <a:rPr lang="zh-CN" altLang="en-US" b="1" dirty="0"/>
              <a:t>孤危，战败而亡，诚不得已。向使三国各爱其地，齐人勿附于秦，刺客</a:t>
            </a:r>
            <a:r>
              <a:rPr lang="zh-CN" altLang="en-US" b="1" dirty="0">
                <a:solidFill>
                  <a:srgbClr val="FF0000"/>
                </a:solidFill>
                <a:hlinkClick r:id="rId10" action="ppaction://hlinksldjump"/>
              </a:rPr>
              <a:t>不行</a:t>
            </a:r>
            <a:r>
              <a:rPr lang="zh-CN" altLang="en-US" b="1" dirty="0"/>
              <a:t>，良将犹在，则胜负之数，存亡之理，当与秦相较，或未</a:t>
            </a:r>
            <a:r>
              <a:rPr lang="zh-CN" altLang="en-US" b="1" dirty="0">
                <a:solidFill>
                  <a:srgbClr val="FF0000"/>
                </a:solidFill>
                <a:hlinkClick r:id="rId11" action="ppaction://hlinksldjump"/>
              </a:rPr>
              <a:t>易量</a:t>
            </a:r>
            <a:r>
              <a:rPr lang="zh-CN" altLang="en-US" b="1" dirty="0"/>
              <a:t>。 </a:t>
            </a:r>
            <a:endParaRPr lang="zh-CN" altLang="en-US" b="1" dirty="0"/>
          </a:p>
        </p:txBody>
      </p:sp>
      <p:sp>
        <p:nvSpPr>
          <p:cNvPr id="188419" name="TextBox 1"/>
          <p:cNvSpPr txBox="1"/>
          <p:nvPr/>
        </p:nvSpPr>
        <p:spPr>
          <a:xfrm>
            <a:off x="250825" y="188913"/>
            <a:ext cx="158432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第三段</a:t>
            </a:r>
            <a:endParaRPr lang="zh-CN" altLang="en-US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89442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9443" name="Text Box 4"/>
          <p:cNvSpPr txBox="1"/>
          <p:nvPr/>
        </p:nvSpPr>
        <p:spPr>
          <a:xfrm>
            <a:off x="1295400" y="990600"/>
            <a:ext cx="1841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zh-CN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  <p:sp>
        <p:nvSpPr>
          <p:cNvPr id="189444" name="Text Box 5"/>
          <p:cNvSpPr txBox="1"/>
          <p:nvPr/>
        </p:nvSpPr>
        <p:spPr>
          <a:xfrm>
            <a:off x="3287713" y="2492375"/>
            <a:ext cx="24193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尝：曾经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90466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0467" name="Text Box 4"/>
          <p:cNvSpPr txBox="1"/>
          <p:nvPr/>
        </p:nvSpPr>
        <p:spPr>
          <a:xfrm>
            <a:off x="3203575" y="2420938"/>
            <a:ext cx="24193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与：结交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pic>
        <p:nvPicPr>
          <p:cNvPr id="191490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1491" name="Text Box 7"/>
          <p:cNvSpPr txBox="1"/>
          <p:nvPr/>
        </p:nvSpPr>
        <p:spPr>
          <a:xfrm>
            <a:off x="1258888" y="2459038"/>
            <a:ext cx="6121400" cy="2462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词类活用：</a:t>
            </a:r>
            <a:endParaRPr lang="en-US" altLang="zh-CN" sz="4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义，</a:t>
            </a: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名词用作动词，</a:t>
            </a: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坚持正义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92514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2515" name="Text Box 4"/>
          <p:cNvSpPr txBox="1"/>
          <p:nvPr/>
        </p:nvSpPr>
        <p:spPr>
          <a:xfrm>
            <a:off x="3419475" y="2781300"/>
            <a:ext cx="24193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效：效果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93538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3539" name="Text Box 4"/>
          <p:cNvSpPr txBox="1"/>
          <p:nvPr/>
        </p:nvSpPr>
        <p:spPr>
          <a:xfrm>
            <a:off x="1573213" y="1989138"/>
            <a:ext cx="46545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速：招致（动词）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  <p:sp>
        <p:nvSpPr>
          <p:cNvPr id="193540" name="Text Box 5"/>
          <p:cNvSpPr txBox="1"/>
          <p:nvPr/>
        </p:nvSpPr>
        <p:spPr>
          <a:xfrm>
            <a:off x="2555875" y="3500438"/>
            <a:ext cx="3529013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古今义</a:t>
            </a:r>
            <a:endParaRPr lang="en-US" altLang="zh-CN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古义：招致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今义：速度快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94562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63" name="Text Box 4"/>
          <p:cNvSpPr txBox="1"/>
          <p:nvPr/>
        </p:nvSpPr>
        <p:spPr>
          <a:xfrm>
            <a:off x="2700338" y="1747838"/>
            <a:ext cx="29781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再：第二次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  <p:sp>
        <p:nvSpPr>
          <p:cNvPr id="194564" name="Text Box 6"/>
          <p:cNvSpPr txBox="1"/>
          <p:nvPr/>
        </p:nvSpPr>
        <p:spPr>
          <a:xfrm>
            <a:off x="2555875" y="3149600"/>
            <a:ext cx="3851275" cy="2393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古今义</a:t>
            </a:r>
            <a:endParaRPr lang="en-US" altLang="zh-CN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古义：第二次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今义：又一次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95586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5587" name="Text Box 4"/>
          <p:cNvSpPr txBox="1"/>
          <p:nvPr/>
        </p:nvSpPr>
        <p:spPr>
          <a:xfrm>
            <a:off x="1258888" y="1916113"/>
            <a:ext cx="5275262" cy="23955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latin typeface="Times New Roman" panose="02020603050405020304" pitchFamily="18" charset="0"/>
                <a:ea typeface="华文细黑" pitchFamily="2" charset="-122"/>
              </a:rPr>
              <a:t>词类活用</a:t>
            </a:r>
            <a:endParaRPr lang="en-US" altLang="zh-CN" sz="4400" dirty="0">
              <a:latin typeface="Times New Roman" panose="02020603050405020304" pitchFamily="18" charset="0"/>
              <a:ea typeface="华文细黑" pitchFamily="2" charset="-122"/>
            </a:endParaRPr>
          </a:p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却：</a:t>
            </a:r>
            <a:r>
              <a:rPr lang="zh-CN" altLang="en-US" sz="4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动词使动用法，</a:t>
            </a:r>
            <a:endParaRPr lang="en-US" altLang="zh-CN" sz="44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4400" b="1" dirty="0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rPr>
              <a:t>使</a:t>
            </a:r>
            <a:r>
              <a:rPr lang="en-US" altLang="zh-CN" sz="4400" b="1" dirty="0">
                <a:solidFill>
                  <a:srgbClr val="00B050"/>
                </a:solidFill>
                <a:latin typeface="Times New Roman" panose="02020603050405020304" pitchFamily="18" charset="0"/>
                <a:ea typeface="楷体_GB2312" pitchFamily="49" charset="-122"/>
              </a:rPr>
              <a:t>……</a:t>
            </a:r>
            <a:r>
              <a:rPr lang="zh-CN" altLang="en-US" sz="4400" b="1" dirty="0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rPr>
              <a:t>退却；击退</a:t>
            </a:r>
            <a:endParaRPr lang="zh-CN" altLang="en-US" sz="4400" dirty="0">
              <a:solidFill>
                <a:srgbClr val="00B05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96610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6611" name="Text Box 4"/>
          <p:cNvSpPr txBox="1"/>
          <p:nvPr/>
        </p:nvSpPr>
        <p:spPr>
          <a:xfrm>
            <a:off x="2700338" y="2781300"/>
            <a:ext cx="24193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洎：等到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2338" name="Rectangle 2"/>
          <p:cNvSpPr/>
          <p:nvPr/>
        </p:nvSpPr>
        <p:spPr>
          <a:xfrm>
            <a:off x="3203575" y="346075"/>
            <a:ext cx="2895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4400" b="1" dirty="0">
                <a:solidFill>
                  <a:srgbClr val="FF0066"/>
                </a:solidFill>
                <a:latin typeface="Times New Roman" panose="02020603050405020304" pitchFamily="18" charset="0"/>
                <a:ea typeface="华文新魏" pitchFamily="2" charset="-122"/>
              </a:rPr>
              <a:t>简介作者</a:t>
            </a:r>
            <a:endParaRPr lang="zh-CN" altLang="en-US" sz="4400" b="1" dirty="0">
              <a:solidFill>
                <a:srgbClr val="FF0066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60419" name="Rectangle 3"/>
          <p:cNvSpPr/>
          <p:nvPr/>
        </p:nvSpPr>
        <p:spPr>
          <a:xfrm>
            <a:off x="468313" y="1341438"/>
            <a:ext cx="8229600" cy="5016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 eaLnBrk="1" hangingPunct="1">
              <a:spcBef>
                <a:spcPct val="0"/>
              </a:spcBef>
            </a:pP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   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苏洵，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字明允，号老泉，四川眉山人，北宋著名散文家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，据说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27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岁才发愤读书，经过十多年的闭门苦读，学业大进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  <a:hlinkClick r:id="rId1" action="ppaction://hlinksldjump"/>
              </a:rPr>
              <a:t>☆。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宋仁宗嘉右元年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(1056)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带领儿子苏轼、苏辙到京城，以所著文章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22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篇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:《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几策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》2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篇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,《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权书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》10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篇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,《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衡论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》10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篇，谒见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翰林学士欧阳修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。欧阳修很赏识这些文章，认为可以与贾谊、刘向相媲美，于是向朝廷推荐。一时公卿士大夫争相传诵，文名因而大振。</a:t>
            </a:r>
            <a:endParaRPr lang="zh-CN" altLang="en-US" sz="3200" b="1" dirty="0">
              <a:solidFill>
                <a:srgbClr val="993366"/>
              </a:solidFill>
              <a:latin typeface="隶书" pitchFamily="49" charset="-122"/>
              <a:ea typeface="隶书" pitchFamily="49" charset="-122"/>
            </a:endParaRPr>
          </a:p>
          <a:p>
            <a:pPr lvl="0" eaLnBrk="0" hangingPunct="0">
              <a:spcBef>
                <a:spcPct val="0"/>
              </a:spcBef>
            </a:pPr>
            <a:r>
              <a:rPr lang="zh-CN" altLang="en-US" sz="3200" dirty="0">
                <a:latin typeface="Times New Roman" panose="02020603050405020304" pitchFamily="18" charset="0"/>
                <a:ea typeface="楷体_GB2312" pitchFamily="49" charset="-122"/>
              </a:rPr>
              <a:t>     </a:t>
            </a:r>
            <a:endParaRPr lang="zh-CN" altLang="en-US" sz="3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97634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7635" name="Text Box 4"/>
          <p:cNvSpPr txBox="1"/>
          <p:nvPr/>
        </p:nvSpPr>
        <p:spPr>
          <a:xfrm>
            <a:off x="1619250" y="1443038"/>
            <a:ext cx="46545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智力：智慧和力量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547813" y="2708275"/>
            <a:ext cx="5761038" cy="286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古今义</a:t>
            </a:r>
            <a:endParaRPr kumimoji="1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古义：智慧和力量。</a:t>
            </a:r>
            <a:endParaRPr kumimoji="1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今义：指运用智慧解决问题的能力</a:t>
            </a:r>
            <a:endParaRPr kumimoji="1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98658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8659" name="Text Box 4"/>
          <p:cNvSpPr txBox="1"/>
          <p:nvPr/>
        </p:nvSpPr>
        <p:spPr>
          <a:xfrm>
            <a:off x="2679700" y="1268413"/>
            <a:ext cx="29781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不行：不走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  <p:sp>
        <p:nvSpPr>
          <p:cNvPr id="198660" name="Text Box 6"/>
          <p:cNvSpPr txBox="1"/>
          <p:nvPr/>
        </p:nvSpPr>
        <p:spPr>
          <a:xfrm>
            <a:off x="2484438" y="2565400"/>
            <a:ext cx="4394200" cy="3138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33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古今义</a:t>
            </a:r>
            <a:endParaRPr lang="en-US" altLang="zh-CN" sz="3600" b="1" dirty="0">
              <a:solidFill>
                <a:srgbClr val="33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33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古义：不走</a:t>
            </a:r>
            <a:endParaRPr lang="zh-CN" altLang="en-US" sz="3600" b="1" dirty="0">
              <a:solidFill>
                <a:srgbClr val="33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33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今义：不可以</a:t>
            </a:r>
            <a:endParaRPr lang="zh-CN" altLang="en-US" sz="3600" b="1" dirty="0">
              <a:solidFill>
                <a:srgbClr val="33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199682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9683" name="Text Box 4"/>
          <p:cNvSpPr txBox="1"/>
          <p:nvPr/>
        </p:nvSpPr>
        <p:spPr>
          <a:xfrm>
            <a:off x="2627313" y="2492375"/>
            <a:ext cx="29781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易量：改变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 Box 2"/>
          <p:cNvSpPr txBox="1"/>
          <p:nvPr/>
        </p:nvSpPr>
        <p:spPr>
          <a:xfrm>
            <a:off x="3708400" y="333375"/>
            <a:ext cx="5186363" cy="6070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齐国不曾贿赂秦国，终于也随着五国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灭亡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了，为什么呢？（是因为齐国）跟秦国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交好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而不帮助其他五国。五国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已经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灭亡了，齐国也就没法避免了。燕国和赵国的国君，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起初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有长远的打算，能够守住自己的国土，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坚持正义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，不贿赂秦国。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因为这个缘故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燕虽然是个小国，却最后被灭，这就是用兵抗秦的效果。等到后来燕太子丹用派荆轲刺杀秦王作对付秦国的计策，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才招致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了（灭亡的）祸患。赵国曾经对秦国五次作战。打了两次败仗，三次胜仗。</a:t>
            </a:r>
            <a:endParaRPr lang="zh-CN" altLang="en-US" sz="28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0707" name="Text Box 3"/>
          <p:cNvSpPr txBox="1"/>
          <p:nvPr/>
        </p:nvSpPr>
        <p:spPr>
          <a:xfrm>
            <a:off x="1588" y="169863"/>
            <a:ext cx="3346450" cy="6297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齐人未尝赂秦，终继五国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迁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灭，何哉？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与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嬴而不助五国也。五国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既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丧，齐亦不免矣。燕赵之君，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始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有远略，能守其土，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义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不赂秦。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是故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燕虽小国而后亡，斯用兵之效也。至丹以荆卿为计，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始速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祸焉。赵尝五战于秦，二败而三胜。</a:t>
            </a:r>
            <a:endParaRPr lang="zh-CN" altLang="en-US" sz="3200" b="1" dirty="0">
              <a:solidFill>
                <a:srgbClr val="0000CC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 Box 2"/>
          <p:cNvSpPr txBox="1"/>
          <p:nvPr/>
        </p:nvSpPr>
        <p:spPr>
          <a:xfrm>
            <a:off x="4014788" y="134938"/>
            <a:ext cx="4968875" cy="663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后来秦国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两次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攻打赵国。（赵国大将）李牧接连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打退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秦国进攻。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等到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李牧因受诬陷而被杀死的时候，（赵国都城）邯郸变成（秦国的）郡，可惜赵国用武力抗秦没能坚持到底。而且燕、赵两国正处在秦国把其他国家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快要消灭干净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的时候，可以说（他们的）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智谋和力量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都很单薄，战败了因而亡国，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确实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是不得已的事。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假使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韩、魏、楚三国都爱惜他们的国土，齐国不依附秦国，（燕国的）刺客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不去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（刺秦王），（赵国的）良将李牧还活着，那么胜败存亡的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命运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假若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与秦国相比，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也许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还不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容易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判断呢。 </a:t>
            </a:r>
            <a:endParaRPr lang="zh-CN" altLang="en-US" sz="28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1731" name="Text Box 3"/>
          <p:cNvSpPr txBox="1"/>
          <p:nvPr/>
        </p:nvSpPr>
        <p:spPr>
          <a:xfrm>
            <a:off x="0" y="476250"/>
            <a:ext cx="3563938" cy="5953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后秦击赵者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再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  <a:hlinkClick r:id="rId1" action="ppaction://hlinksldjump"/>
              </a:rPr>
              <a:t>李牧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连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却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之。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洎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牧以谗诛，邯郸为郡，惜其用武而不终也。且燕赵处秦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革灭殆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尽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之际，可谓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智力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孤危，战败而亡，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诚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不得已。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向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使三国各爱其地，齐人勿附于秦，刺客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不行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，良将犹在，则胜负之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，存亡之理，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当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与秦相较，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或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未</a:t>
            </a:r>
            <a:r>
              <a:rPr lang="zh-CN" altLang="en-US" sz="32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易</a:t>
            </a: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量。 </a:t>
            </a:r>
            <a:endParaRPr lang="zh-CN" altLang="en-US" sz="3200" b="1" dirty="0">
              <a:solidFill>
                <a:srgbClr val="0000CC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3426" name="Text Box 2"/>
          <p:cNvSpPr txBox="1"/>
          <p:nvPr/>
        </p:nvSpPr>
        <p:spPr>
          <a:xfrm>
            <a:off x="534988" y="892175"/>
            <a:ext cx="75565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F010DB"/>
                </a:solidFill>
                <a:latin typeface="Times New Roman" panose="02020603050405020304" pitchFamily="18" charset="0"/>
                <a:ea typeface="楷体_GB2312" pitchFamily="49" charset="-122"/>
              </a:rPr>
              <a:t>第三段：齐、燕、赵灭亡的原因是什么？</a:t>
            </a:r>
            <a:endParaRPr lang="zh-CN" altLang="en-US" dirty="0">
              <a:solidFill>
                <a:srgbClr val="F010DB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427" name="Text Box 3"/>
          <p:cNvSpPr txBox="1"/>
          <p:nvPr/>
        </p:nvSpPr>
        <p:spPr>
          <a:xfrm>
            <a:off x="323850" y="3495675"/>
            <a:ext cx="1743075" cy="588963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不赂者</a:t>
            </a:r>
            <a:endParaRPr lang="zh-CN" altLang="en-US" sz="3200" b="1" dirty="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428" name="AutoShape 4"/>
          <p:cNvSpPr/>
          <p:nvPr/>
        </p:nvSpPr>
        <p:spPr>
          <a:xfrm>
            <a:off x="2184400" y="2576513"/>
            <a:ext cx="152400" cy="2590800"/>
          </a:xfrm>
          <a:prstGeom prst="leftBrace">
            <a:avLst>
              <a:gd name="adj1" fmla="val 141666"/>
              <a:gd name="adj2" fmla="val 50000"/>
            </a:avLst>
          </a:prstGeom>
          <a:noFill/>
          <a:ln w="25400" cap="flat" cmpd="sng">
            <a:solidFill>
              <a:srgbClr val="00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429" name="Text Box 5"/>
          <p:cNvSpPr txBox="1"/>
          <p:nvPr/>
        </p:nvSpPr>
        <p:spPr>
          <a:xfrm>
            <a:off x="2438400" y="2362200"/>
            <a:ext cx="5937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齐</a:t>
            </a:r>
            <a:endParaRPr lang="zh-CN" altLang="en-US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430" name="Text Box 6"/>
          <p:cNvSpPr txBox="1"/>
          <p:nvPr/>
        </p:nvSpPr>
        <p:spPr>
          <a:xfrm>
            <a:off x="3200400" y="2362200"/>
            <a:ext cx="29559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与嬴不助五国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3431" name="Text Box 7"/>
          <p:cNvSpPr txBox="1"/>
          <p:nvPr/>
        </p:nvSpPr>
        <p:spPr>
          <a:xfrm>
            <a:off x="2438400" y="3505200"/>
            <a:ext cx="5937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燕</a:t>
            </a:r>
            <a:endParaRPr lang="zh-CN" altLang="en-US" sz="2800" b="1" dirty="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432" name="Text Box 8"/>
          <p:cNvSpPr txBox="1"/>
          <p:nvPr/>
        </p:nvSpPr>
        <p:spPr>
          <a:xfrm>
            <a:off x="3281363" y="3481388"/>
            <a:ext cx="24479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以荆卿为计</a:t>
            </a:r>
            <a:endParaRPr lang="zh-CN" altLang="en-US" sz="32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433" name="Text Box 9"/>
          <p:cNvSpPr txBox="1"/>
          <p:nvPr/>
        </p:nvSpPr>
        <p:spPr>
          <a:xfrm>
            <a:off x="2362200" y="4648200"/>
            <a:ext cx="5937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赵</a:t>
            </a:r>
            <a:endParaRPr lang="zh-CN" altLang="en-US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434" name="Text Box 10"/>
          <p:cNvSpPr txBox="1"/>
          <p:nvPr/>
        </p:nvSpPr>
        <p:spPr>
          <a:xfrm>
            <a:off x="3276600" y="4648200"/>
            <a:ext cx="24479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洎牧以谗诛</a:t>
            </a:r>
            <a:endParaRPr lang="zh-CN" altLang="en-US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435" name="AutoShape 11"/>
          <p:cNvSpPr/>
          <p:nvPr/>
        </p:nvSpPr>
        <p:spPr>
          <a:xfrm>
            <a:off x="6019800" y="2667000"/>
            <a:ext cx="304800" cy="2209800"/>
          </a:xfrm>
          <a:prstGeom prst="rightBrace">
            <a:avLst>
              <a:gd name="adj1" fmla="val 60416"/>
              <a:gd name="adj2" fmla="val 50000"/>
            </a:avLst>
          </a:prstGeom>
          <a:noFill/>
          <a:ln w="2857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436" name="Text Box 12"/>
          <p:cNvSpPr txBox="1"/>
          <p:nvPr/>
        </p:nvSpPr>
        <p:spPr>
          <a:xfrm>
            <a:off x="6477000" y="3581400"/>
            <a:ext cx="2127250" cy="588963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不能独完</a:t>
            </a:r>
            <a:endParaRPr lang="zh-CN" altLang="en-US" sz="3200" b="1" dirty="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3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/>
      <p:bldP spid="103427" grpId="0" animBg="1"/>
      <p:bldP spid="103428" grpId="0" animBg="1"/>
      <p:bldP spid="103429" grpId="0"/>
      <p:bldP spid="103430" grpId="0"/>
      <p:bldP spid="103431" grpId="0"/>
      <p:bldP spid="103432" grpId="0"/>
      <p:bldP spid="103433" grpId="0"/>
      <p:bldP spid="103434" grpId="0"/>
      <p:bldP spid="103435" grpId="0" animBg="1"/>
      <p:bldP spid="103436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3778" name="Rectangle 3"/>
          <p:cNvSpPr>
            <a:spLocks noGrp="1"/>
          </p:cNvSpPr>
          <p:nvPr>
            <p:ph idx="1"/>
          </p:nvPr>
        </p:nvSpPr>
        <p:spPr>
          <a:xfrm>
            <a:off x="1042988" y="765175"/>
            <a:ext cx="7769225" cy="5403850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sz="4400" b="1" dirty="0"/>
              <a:t>呜呼！以赂秦之地封天下之谋臣，以事秦之心，礼天下之奇才，并力</a:t>
            </a:r>
            <a:r>
              <a:rPr lang="zh-CN" altLang="en-US" sz="4400" b="1" dirty="0">
                <a:solidFill>
                  <a:srgbClr val="FF0000"/>
                </a:solidFill>
                <a:hlinkClick r:id="rId1" action="ppaction://hlinksldjump"/>
              </a:rPr>
              <a:t>西向</a:t>
            </a:r>
            <a:r>
              <a:rPr lang="zh-CN" altLang="en-US" sz="4400" b="1" dirty="0"/>
              <a:t>，则吾恐秦人食之不得下咽也。悲夫！有如此之势，而为秦人</a:t>
            </a:r>
            <a:r>
              <a:rPr lang="zh-CN" altLang="en-US" sz="4400" b="1" dirty="0">
                <a:solidFill>
                  <a:srgbClr val="FF0000"/>
                </a:solidFill>
                <a:hlinkClick r:id="rId2" action="ppaction://hlinksldjump"/>
              </a:rPr>
              <a:t>积威</a:t>
            </a:r>
            <a:r>
              <a:rPr lang="zh-CN" altLang="en-US" sz="4400" b="1" dirty="0"/>
              <a:t>之所劫，</a:t>
            </a:r>
            <a:r>
              <a:rPr lang="zh-CN" altLang="en-US" sz="4400" b="1" dirty="0">
                <a:solidFill>
                  <a:srgbClr val="FF0000"/>
                </a:solidFill>
                <a:hlinkClick r:id="rId3" action="ppaction://hlinksldjump"/>
              </a:rPr>
              <a:t>日</a:t>
            </a:r>
            <a:r>
              <a:rPr lang="zh-CN" altLang="en-US" sz="4400" b="1" dirty="0">
                <a:hlinkClick r:id="rId3" action="ppaction://hlinksldjump"/>
              </a:rPr>
              <a:t>削</a:t>
            </a:r>
            <a:r>
              <a:rPr lang="zh-CN" altLang="en-US" sz="4400" b="1" dirty="0">
                <a:solidFill>
                  <a:srgbClr val="FF0000"/>
                </a:solidFill>
                <a:hlinkClick r:id="rId3" action="ppaction://hlinksldjump"/>
              </a:rPr>
              <a:t>月</a:t>
            </a:r>
            <a:r>
              <a:rPr lang="zh-CN" altLang="en-US" sz="4400" b="1" dirty="0">
                <a:hlinkClick r:id="rId3" action="ppaction://hlinksldjump"/>
              </a:rPr>
              <a:t>割</a:t>
            </a:r>
            <a:r>
              <a:rPr lang="zh-CN" altLang="en-US" sz="4400" b="1" dirty="0"/>
              <a:t>，以趋于亡。</a:t>
            </a:r>
            <a:r>
              <a:rPr lang="zh-CN" altLang="en-US" sz="4400" b="1" dirty="0">
                <a:solidFill>
                  <a:srgbClr val="FF0000"/>
                </a:solidFill>
                <a:hlinkClick r:id="rId4" action="ppaction://hlinksldjump"/>
              </a:rPr>
              <a:t>为国者</a:t>
            </a:r>
            <a:r>
              <a:rPr lang="zh-CN" altLang="en-US" sz="4400" b="1" dirty="0"/>
              <a:t>，</a:t>
            </a:r>
            <a:r>
              <a:rPr lang="zh-CN" altLang="en-US" sz="4400" b="1" dirty="0">
                <a:hlinkClick r:id="rId5" action="ppaction://hlinksldjump"/>
              </a:rPr>
              <a:t>无</a:t>
            </a:r>
            <a:r>
              <a:rPr lang="zh-CN" altLang="en-US" sz="4400" b="1" dirty="0"/>
              <a:t>使</a:t>
            </a:r>
            <a:r>
              <a:rPr lang="zh-CN" altLang="en-US" sz="4400" b="1" dirty="0">
                <a:solidFill>
                  <a:srgbClr val="FF0000"/>
                </a:solidFill>
                <a:hlinkClick r:id="rId6" action="ppaction://hlinksldjump"/>
              </a:rPr>
              <a:t>为</a:t>
            </a:r>
            <a:r>
              <a:rPr lang="zh-CN" altLang="en-US" sz="4400" b="1" dirty="0"/>
              <a:t>积威之所</a:t>
            </a:r>
            <a:r>
              <a:rPr lang="zh-CN" altLang="en-US" sz="4400" b="1" dirty="0">
                <a:solidFill>
                  <a:srgbClr val="FF0000"/>
                </a:solidFill>
                <a:hlinkClick r:id="rId7" action="ppaction://hlinksldjump"/>
              </a:rPr>
              <a:t>劫</a:t>
            </a:r>
            <a:r>
              <a:rPr lang="zh-CN" altLang="en-US" sz="4400" b="1" dirty="0"/>
              <a:t>哉！ </a:t>
            </a:r>
            <a:br>
              <a:rPr lang="zh-CN" altLang="en-US" sz="4400" b="1" dirty="0"/>
            </a:br>
            <a:endParaRPr lang="zh-CN" altLang="en-US" sz="4400" b="1" dirty="0"/>
          </a:p>
        </p:txBody>
      </p:sp>
      <p:sp>
        <p:nvSpPr>
          <p:cNvPr id="203779" name="TextBox 1"/>
          <p:cNvSpPr txBox="1"/>
          <p:nvPr/>
        </p:nvSpPr>
        <p:spPr>
          <a:xfrm>
            <a:off x="395288" y="115888"/>
            <a:ext cx="14398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第四段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204802" name="Picture 2" descr="qita02-2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03" name="Picture 3" descr="彩虹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04" name="Text Box 4"/>
          <p:cNvSpPr txBox="1"/>
          <p:nvPr/>
        </p:nvSpPr>
        <p:spPr>
          <a:xfrm>
            <a:off x="1295400" y="990600"/>
            <a:ext cx="68897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西向：向西（秦地处陕西）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205826" name="Picture 2" descr="qita02-2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827" name="Picture 3" descr="彩虹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828" name="Text Box 4"/>
          <p:cNvSpPr txBox="1"/>
          <p:nvPr/>
        </p:nvSpPr>
        <p:spPr>
          <a:xfrm>
            <a:off x="1295400" y="990600"/>
            <a:ext cx="46545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积威：积累的威势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206850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6851" name="Text Box 4"/>
          <p:cNvSpPr txBox="1"/>
          <p:nvPr/>
        </p:nvSpPr>
        <p:spPr>
          <a:xfrm>
            <a:off x="473075" y="1557338"/>
            <a:ext cx="8064500" cy="3206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词类活用</a:t>
            </a:r>
            <a:endParaRPr lang="en-US" altLang="zh-CN" sz="4400" b="1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  <a:p>
            <a:pPr lvl="0" eaLnBrk="1" hangingPunct="1"/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华文细黑" pitchFamily="2" charset="-122"/>
              </a:rPr>
              <a:t>日</a:t>
            </a:r>
            <a:r>
              <a:rPr lang="en-US" altLang="zh-CN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华文细黑" pitchFamily="2" charset="-122"/>
              </a:rPr>
              <a:t>\</a:t>
            </a: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华文细黑" pitchFamily="2" charset="-122"/>
              </a:rPr>
              <a:t>月：天天</a:t>
            </a:r>
            <a:r>
              <a:rPr lang="en-US" altLang="zh-CN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华文细黑" pitchFamily="2" charset="-122"/>
              </a:rPr>
              <a:t>\</a:t>
            </a: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华文细黑" pitchFamily="2" charset="-122"/>
              </a:rPr>
              <a:t>月月</a:t>
            </a:r>
            <a:endParaRPr lang="en-US" altLang="zh-CN" sz="4400" b="1" dirty="0">
              <a:solidFill>
                <a:srgbClr val="0000FF"/>
              </a:solidFill>
              <a:latin typeface="Times New Roman" panose="02020603050405020304" pitchFamily="18" charset="0"/>
              <a:ea typeface="华文细黑" pitchFamily="2" charset="-122"/>
            </a:endParaRPr>
          </a:p>
          <a:p>
            <a:pPr lvl="0" eaLnBrk="1" hangingPunct="1"/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日</a:t>
            </a: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华文细黑" pitchFamily="2" charset="-122"/>
              </a:rPr>
              <a:t>削</a:t>
            </a:r>
            <a:r>
              <a:rPr lang="zh-CN" altLang="en-US" sz="4400" b="1" dirty="0">
                <a:solidFill>
                  <a:srgbClr val="00B050"/>
                </a:solidFill>
                <a:latin typeface="Times New Roman" panose="02020603050405020304" pitchFamily="18" charset="0"/>
                <a:ea typeface="华文细黑" pitchFamily="2" charset="-122"/>
              </a:rPr>
              <a:t>（动词）</a:t>
            </a: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月</a:t>
            </a: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华文细黑" pitchFamily="2" charset="-122"/>
              </a:rPr>
              <a:t>割</a:t>
            </a:r>
            <a:r>
              <a:rPr lang="zh-CN" altLang="en-US" sz="4400" b="1" dirty="0">
                <a:solidFill>
                  <a:srgbClr val="00B050"/>
                </a:solidFill>
                <a:latin typeface="Times New Roman" panose="02020603050405020304" pitchFamily="18" charset="0"/>
                <a:ea typeface="华文细黑" pitchFamily="2" charset="-122"/>
              </a:rPr>
              <a:t>（动词）</a:t>
            </a:r>
            <a:endParaRPr lang="en-US" altLang="zh-CN" sz="4400" b="1" dirty="0">
              <a:solidFill>
                <a:srgbClr val="00B050"/>
              </a:solidFill>
              <a:latin typeface="Times New Roman" panose="02020603050405020304" pitchFamily="18" charset="0"/>
              <a:ea typeface="华文细黑" pitchFamily="2" charset="-122"/>
            </a:endParaRPr>
          </a:p>
          <a:p>
            <a:pPr lvl="0" eaLnBrk="1" hangingPunct="1"/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名词</a:t>
            </a:r>
            <a:r>
              <a:rPr lang="en-US" altLang="zh-CN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动词，名词活用为状语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3362" name="Text Box 2"/>
          <p:cNvSpPr txBox="1"/>
          <p:nvPr/>
        </p:nvSpPr>
        <p:spPr>
          <a:xfrm>
            <a:off x="457200" y="1676400"/>
            <a:ext cx="800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443" name="Rectangle 3"/>
          <p:cNvSpPr/>
          <p:nvPr/>
        </p:nvSpPr>
        <p:spPr>
          <a:xfrm>
            <a:off x="323850" y="836613"/>
            <a:ext cx="8007350" cy="452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苏洵精于古文写作，尤长于策论，主张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“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言必中当世之过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”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。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为文见解精辟，论点鲜明，论据有力，语言锋利，明快酣畅，纵横捭阖，雄奇遒劲，很有战国纵横家的风度。后人因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其子苏轼、苏辙都以文学闻名，故称他为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“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老苏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”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，将他三人合称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“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三苏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”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，均列入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“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唐宋八大家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”</a:t>
            </a:r>
            <a:r>
              <a:rPr lang="zh-CN" altLang="en-US" sz="32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。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著有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嘉右集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，本文选自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嘉右集</a:t>
            </a:r>
            <a:r>
              <a:rPr lang="en-US" altLang="zh-CN" sz="3200" b="1" dirty="0">
                <a:solidFill>
                  <a:srgbClr val="993366"/>
                </a:solidFill>
                <a:latin typeface="Times New Roman" panose="02020603050405020304" pitchFamily="18" charset="0"/>
                <a:ea typeface="隶书" pitchFamily="49" charset="-122"/>
              </a:rPr>
              <a:t>·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权书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。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权书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都是评论政治和历史的，本文是其中的第</a:t>
            </a:r>
            <a:r>
              <a:rPr lang="en-US" altLang="zh-CN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8</a:t>
            </a:r>
            <a:r>
              <a:rPr lang="zh-CN" altLang="en-US" sz="3200" b="1" dirty="0">
                <a:solidFill>
                  <a:srgbClr val="993366"/>
                </a:solidFill>
                <a:latin typeface="隶书" pitchFamily="49" charset="-122"/>
                <a:ea typeface="隶书" pitchFamily="49" charset="-122"/>
              </a:rPr>
              <a:t>篇。</a:t>
            </a:r>
            <a:endParaRPr lang="zh-CN" altLang="en-US" sz="3200" b="1" dirty="0">
              <a:solidFill>
                <a:srgbClr val="993366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207874" name="Picture 2" descr="qita02-2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7875" name="Picture 3" descr="彩虹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7876" name="Text Box 4"/>
          <p:cNvSpPr txBox="1"/>
          <p:nvPr/>
        </p:nvSpPr>
        <p:spPr>
          <a:xfrm>
            <a:off x="1295400" y="990600"/>
            <a:ext cx="57721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为国者：治理国家的人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pic>
        <p:nvPicPr>
          <p:cNvPr id="208898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8899" name="Text Box 4"/>
          <p:cNvSpPr txBox="1"/>
          <p:nvPr/>
        </p:nvSpPr>
        <p:spPr>
          <a:xfrm>
            <a:off x="1295400" y="1374775"/>
            <a:ext cx="7096125" cy="15827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通假字：</a:t>
            </a:r>
            <a:endParaRPr lang="en-US" altLang="zh-CN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无通</a:t>
            </a: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毋，读 ｗ</a:t>
            </a:r>
            <a:r>
              <a:rPr lang="en-US" altLang="zh-CN" sz="4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ù  </a:t>
            </a: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4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不，不要</a:t>
            </a:r>
            <a:endParaRPr lang="zh-CN" altLang="en-US" sz="4400" dirty="0">
              <a:solidFill>
                <a:srgbClr val="0000FF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209922" name="Picture 2" descr="qita02-2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923" name="Picture 3" descr="彩虹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9924" name="Text Box 4"/>
          <p:cNvSpPr txBox="1"/>
          <p:nvPr/>
        </p:nvSpPr>
        <p:spPr>
          <a:xfrm>
            <a:off x="1295400" y="990600"/>
            <a:ext cx="46545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为：被（表被动）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210946" name="Picture 2" descr="qita02-2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0947" name="Picture 3" descr="彩虹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0948" name="Text Box 4"/>
          <p:cNvSpPr txBox="1"/>
          <p:nvPr/>
        </p:nvSpPr>
        <p:spPr>
          <a:xfrm>
            <a:off x="1295400" y="990600"/>
            <a:ext cx="24193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劫：胁迫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2"/>
          <p:cNvSpPr txBox="1"/>
          <p:nvPr/>
        </p:nvSpPr>
        <p:spPr>
          <a:xfrm>
            <a:off x="4211638" y="-9525"/>
            <a:ext cx="5041900" cy="691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唉！（如果六国诸侯）用贿赂秦国的土地来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分封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天下的谋臣，用侍奉秦国的心来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礼遇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天下的奇才，齐心合力地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向西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（对付秦国），那么，我恐怕秦国人吞食六国都咽不下了。真可悲叹啊！有这样有利的形势，却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被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秦国积久的威势所胁迫，天天割地，月月割地，因而走向灭亡。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治理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国家的人不要让自己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被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他国的积威胁迫啊！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endParaRPr lang="zh-CN" altLang="en-US" sz="28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1971" name="Text Box 3"/>
          <p:cNvSpPr txBox="1"/>
          <p:nvPr/>
        </p:nvSpPr>
        <p:spPr>
          <a:xfrm>
            <a:off x="468313" y="279400"/>
            <a:ext cx="3419475" cy="6626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呜呼！以赂秦之地，封天下之谋臣，以事秦之心，</a:t>
            </a:r>
            <a:r>
              <a:rPr lang="zh-CN" altLang="en-US" sz="36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礼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天下之奇才，并力</a:t>
            </a:r>
            <a:r>
              <a:rPr lang="zh-CN" altLang="en-US" sz="36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西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向，则吾恐秦人食之不得下</a:t>
            </a:r>
            <a:r>
              <a:rPr lang="zh-CN" altLang="en-US" sz="36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咽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也。悲夫！有如此之势，而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为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秦人积威之所</a:t>
            </a:r>
            <a:r>
              <a:rPr lang="zh-CN" altLang="en-US" sz="36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劫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36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日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削</a:t>
            </a:r>
            <a:r>
              <a:rPr lang="zh-CN" altLang="en-US" sz="36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月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割，以趋于亡。</a:t>
            </a:r>
            <a:r>
              <a:rPr lang="zh-CN" altLang="en-US" sz="36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为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国者无使</a:t>
            </a:r>
            <a:r>
              <a:rPr lang="zh-CN" altLang="en-US" sz="36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为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积威之所劫哉！</a:t>
            </a:r>
            <a:endParaRPr lang="zh-CN" altLang="en-US" sz="3600" b="1" dirty="0">
              <a:solidFill>
                <a:srgbClr val="0000CC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2994" name="Text Box 2"/>
          <p:cNvSpPr txBox="1"/>
          <p:nvPr/>
        </p:nvSpPr>
        <p:spPr>
          <a:xfrm>
            <a:off x="909638" y="1773238"/>
            <a:ext cx="7272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4000" b="1" dirty="0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第四段在结构上的作用是什么？</a:t>
            </a:r>
            <a:endParaRPr lang="zh-CN" altLang="en-US" sz="4000" b="1" dirty="0">
              <a:solidFill>
                <a:srgbClr val="000099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12995" name="Text Box 3"/>
          <p:cNvSpPr txBox="1"/>
          <p:nvPr/>
        </p:nvSpPr>
        <p:spPr>
          <a:xfrm>
            <a:off x="1538288" y="3186113"/>
            <a:ext cx="3008312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44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第四段</a:t>
            </a:r>
            <a:r>
              <a:rPr lang="en-US" altLang="zh-CN" sz="44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------</a:t>
            </a:r>
            <a:endParaRPr lang="en-US" altLang="zh-CN" sz="4400" b="1" dirty="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457" name="Text Box 9"/>
          <p:cNvSpPr txBox="1"/>
          <p:nvPr/>
        </p:nvSpPr>
        <p:spPr>
          <a:xfrm>
            <a:off x="4787900" y="3222625"/>
            <a:ext cx="2844800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40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承上启下</a:t>
            </a:r>
            <a:endParaRPr lang="zh-CN" altLang="en-US" sz="4000" b="1" dirty="0">
              <a:solidFill>
                <a:srgbClr val="DFD6C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7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4018" name="Rectangle 3"/>
          <p:cNvSpPr>
            <a:spLocks noGrp="1"/>
          </p:cNvSpPr>
          <p:nvPr>
            <p:ph idx="1"/>
          </p:nvPr>
        </p:nvSpPr>
        <p:spPr>
          <a:xfrm>
            <a:off x="1062038" y="1341438"/>
            <a:ext cx="7769225" cy="4538662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sz="4400" b="1" dirty="0"/>
              <a:t>夫六国与秦皆诸侯，其势弱于秦，而犹有可以不赂而胜之之势；</a:t>
            </a:r>
            <a:r>
              <a:rPr lang="zh-CN" altLang="en-US" sz="4400" b="1" dirty="0">
                <a:solidFill>
                  <a:srgbClr val="FF0000"/>
                </a:solidFill>
                <a:hlinkClick r:id="rId1" action="ppaction://hlinksldjump"/>
              </a:rPr>
              <a:t>苟</a:t>
            </a:r>
            <a:r>
              <a:rPr lang="zh-CN" altLang="en-US" sz="4400" b="1" dirty="0"/>
              <a:t>以天下之大，而从六国破亡之</a:t>
            </a:r>
            <a:r>
              <a:rPr lang="zh-CN" altLang="en-US" sz="4400" b="1" dirty="0">
                <a:solidFill>
                  <a:srgbClr val="FF0000"/>
                </a:solidFill>
                <a:hlinkClick r:id="rId2" action="ppaction://hlinksldjump"/>
              </a:rPr>
              <a:t>故事</a:t>
            </a:r>
            <a:r>
              <a:rPr lang="zh-CN" altLang="en-US" sz="4400" b="1" dirty="0"/>
              <a:t>，是又在六国下矣。</a:t>
            </a:r>
            <a:r>
              <a:rPr lang="zh-CN" altLang="en-US" b="1" dirty="0"/>
              <a:t> </a:t>
            </a:r>
            <a:endParaRPr lang="zh-CN" altLang="en-US" b="1" dirty="0"/>
          </a:p>
        </p:txBody>
      </p:sp>
      <p:sp>
        <p:nvSpPr>
          <p:cNvPr id="214019" name="TextBox 1"/>
          <p:cNvSpPr txBox="1"/>
          <p:nvPr/>
        </p:nvSpPr>
        <p:spPr>
          <a:xfrm>
            <a:off x="323850" y="333375"/>
            <a:ext cx="136842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第五段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215042" name="Picture 2" descr="qita02-2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43" name="Picture 3" descr="彩虹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44" name="Text Box 4"/>
          <p:cNvSpPr txBox="1"/>
          <p:nvPr/>
        </p:nvSpPr>
        <p:spPr>
          <a:xfrm>
            <a:off x="1295400" y="990600"/>
            <a:ext cx="40957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苟：如果、假如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216066" name="Picture 3" descr="彩虹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33400"/>
            <a:ext cx="914400" cy="41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6067" name="Text Box 4"/>
          <p:cNvSpPr txBox="1"/>
          <p:nvPr/>
        </p:nvSpPr>
        <p:spPr>
          <a:xfrm>
            <a:off x="2339975" y="1371600"/>
            <a:ext cx="29781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故事：旧事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  <p:sp>
        <p:nvSpPr>
          <p:cNvPr id="216068" name="Text Box 5"/>
          <p:cNvSpPr txBox="1"/>
          <p:nvPr/>
        </p:nvSpPr>
        <p:spPr>
          <a:xfrm>
            <a:off x="1635125" y="2636838"/>
            <a:ext cx="5759450" cy="2640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古今义</a:t>
            </a: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endParaRPr lang="en-US" altLang="zh-CN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古义：旧事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今义：虚构或真实的</a:t>
            </a:r>
            <a:endParaRPr lang="en-US" altLang="zh-CN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有情节的事情。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2"/>
          <p:cNvSpPr txBox="1"/>
          <p:nvPr/>
        </p:nvSpPr>
        <p:spPr>
          <a:xfrm>
            <a:off x="4284663" y="333375"/>
            <a:ext cx="4500562" cy="5584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六国和秦国都是诸侯国。六国的势力虽然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比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秦国弱，可是还有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可以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用不赂秦的手段战胜秦国的形势。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假如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我们凭着这样大的国家，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跟随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六国灭亡的老路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（旧事），这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就是又在六国的下面了！</a:t>
            </a:r>
            <a:endParaRPr lang="zh-CN" altLang="en-US" sz="36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7091" name="Text Box 3"/>
          <p:cNvSpPr txBox="1"/>
          <p:nvPr/>
        </p:nvSpPr>
        <p:spPr>
          <a:xfrm>
            <a:off x="323850" y="981075"/>
            <a:ext cx="3276600" cy="4749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　</a:t>
            </a:r>
            <a:r>
              <a:rPr lang="zh-CN" altLang="en-US" sz="40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夫</a:t>
            </a:r>
            <a:r>
              <a:rPr lang="zh-CN" altLang="en-US" sz="40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六国与秦皆诸侯，其势弱</a:t>
            </a:r>
            <a:r>
              <a:rPr lang="zh-CN" altLang="en-US" sz="40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于</a:t>
            </a:r>
            <a:r>
              <a:rPr lang="zh-CN" altLang="en-US" sz="40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秦，而犹有</a:t>
            </a:r>
            <a:r>
              <a:rPr lang="zh-CN" altLang="en-US" sz="40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可以</a:t>
            </a:r>
            <a:r>
              <a:rPr lang="zh-CN" altLang="en-US" sz="40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不赂而胜之之势。</a:t>
            </a:r>
            <a:r>
              <a:rPr lang="zh-CN" altLang="en-US" sz="40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苟</a:t>
            </a:r>
            <a:r>
              <a:rPr lang="zh-CN" altLang="en-US" sz="40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以天下之大，而</a:t>
            </a:r>
            <a:r>
              <a:rPr lang="zh-CN" altLang="en-US" sz="40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从</a:t>
            </a:r>
            <a:r>
              <a:rPr lang="zh-CN" altLang="en-US" sz="40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六国破亡之</a:t>
            </a:r>
            <a:r>
              <a:rPr lang="zh-CN" altLang="en-US" sz="40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故事</a:t>
            </a:r>
            <a:r>
              <a:rPr lang="zh-CN" altLang="en-US" sz="40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是</a:t>
            </a:r>
            <a:r>
              <a:rPr lang="zh-CN" altLang="en-US" sz="40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又在六国下矣。</a:t>
            </a:r>
            <a:endParaRPr lang="zh-CN" altLang="en-US" sz="4000" b="1" dirty="0">
              <a:solidFill>
                <a:srgbClr val="0000CC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17092" name="Picture 4" descr="9022754"/>
          <p:cNvPicPr>
            <a:picLocks noChangeAspect="1"/>
          </p:cNvPicPr>
          <p:nvPr/>
        </p:nvPicPr>
        <p:blipFill>
          <a:blip r:embed="rId1">
            <a:clrChange>
              <a:clrFrom>
                <a:srgbClr val="F8F6F7"/>
              </a:clrFrom>
              <a:clrTo>
                <a:srgbClr val="F8F6F7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305675" y="3860800"/>
            <a:ext cx="1838325" cy="299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4386" name="Rectangle 2"/>
          <p:cNvSpPr/>
          <p:nvPr/>
        </p:nvSpPr>
        <p:spPr>
          <a:xfrm>
            <a:off x="2362200" y="1371600"/>
            <a:ext cx="7543800" cy="4419600"/>
          </a:xfrm>
          <a:prstGeom prst="rect">
            <a:avLst/>
          </a:prstGeom>
          <a:noFill/>
          <a:ln w="9525">
            <a:noFill/>
          </a:ln>
        </p:spPr>
        <p:txBody>
          <a:bodyPr vert="eaVert"/>
          <a:p>
            <a:pPr lvl="0" algn="ctr" eaLnBrk="1" hangingPunct="1">
              <a:spcBef>
                <a:spcPct val="0"/>
              </a:spcBef>
            </a:pPr>
            <a:br>
              <a:rPr lang="en-US" altLang="zh-CN" sz="4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</a:br>
            <a:r>
              <a:rPr lang="en-US" altLang="zh-CN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  </a:t>
            </a:r>
            <a:r>
              <a:rPr lang="en-US" altLang="zh-CN" sz="4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endParaRPr lang="en-US" altLang="zh-CN" sz="4400" b="1" dirty="0">
              <a:latin typeface="华文新魏" pitchFamily="2" charset="-122"/>
              <a:ea typeface="华文新魏" pitchFamily="2" charset="-122"/>
            </a:endParaRPr>
          </a:p>
          <a:p>
            <a:pPr lvl="0" algn="ctr" eaLnBrk="0" hangingPunct="0">
              <a:spcBef>
                <a:spcPct val="0"/>
              </a:spcBef>
            </a:pP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当年苏老泉，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年已二十七。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方知需用功，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发奋读书籍。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并同儿与女，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思究圣人语。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寒窗多少年，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青丝根根白。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父子同进京，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三人皆中举。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皇城咸震惊，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争诵苏询名。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读书从不晚，</a:t>
            </a:r>
            <a:b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辛勤为第一。</a:t>
            </a:r>
            <a:endParaRPr lang="zh-CN" altLang="en-US" sz="3600" b="1" dirty="0">
              <a:solidFill>
                <a:srgbClr val="993366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lvl="0" algn="ctr" eaLnBrk="0" hangingPunct="0">
              <a:spcBef>
                <a:spcPct val="0"/>
              </a:spcBef>
            </a:pPr>
            <a:endParaRPr lang="en-US" altLang="zh-CN" sz="3600" b="1" dirty="0">
              <a:solidFill>
                <a:srgbClr val="993366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44387" name="AutoShape 3">
            <a:hlinkClick r:id="rId1" action="ppaction://hlinksldjump"/>
          </p:cNvPr>
          <p:cNvSpPr/>
          <p:nvPr/>
        </p:nvSpPr>
        <p:spPr>
          <a:xfrm>
            <a:off x="7391400" y="5638800"/>
            <a:ext cx="609600" cy="228600"/>
          </a:xfrm>
          <a:prstGeom prst="actionButtonBackPrevious">
            <a:avLst/>
          </a:prstGeom>
          <a:solidFill>
            <a:srgbClr val="FFFF99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8114" name="Text Box 2"/>
          <p:cNvSpPr txBox="1"/>
          <p:nvPr/>
        </p:nvSpPr>
        <p:spPr>
          <a:xfrm>
            <a:off x="1171575" y="1052513"/>
            <a:ext cx="6264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4000" b="1" dirty="0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第五段得出了什么结论？</a:t>
            </a:r>
            <a:endParaRPr lang="zh-CN" altLang="en-US" sz="4000" b="1" dirty="0">
              <a:solidFill>
                <a:srgbClr val="000099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18115" name="Text Box 4"/>
          <p:cNvSpPr txBox="1"/>
          <p:nvPr/>
        </p:nvSpPr>
        <p:spPr>
          <a:xfrm>
            <a:off x="790575" y="2276475"/>
            <a:ext cx="26574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6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第五段</a:t>
            </a:r>
            <a:r>
              <a:rPr lang="en-US" altLang="zh-CN" sz="36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------</a:t>
            </a:r>
            <a:endParaRPr lang="en-US" altLang="zh-CN" sz="3600" b="1" dirty="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453" name="Text Box 5"/>
          <p:cNvSpPr txBox="1"/>
          <p:nvPr/>
        </p:nvSpPr>
        <p:spPr>
          <a:xfrm>
            <a:off x="790575" y="3367088"/>
            <a:ext cx="37846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600" b="1" dirty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引古（六国破亡）</a:t>
            </a:r>
            <a:endParaRPr lang="zh-CN" altLang="en-US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454" name="Text Box 6"/>
          <p:cNvSpPr txBox="1"/>
          <p:nvPr/>
        </p:nvSpPr>
        <p:spPr>
          <a:xfrm>
            <a:off x="4787900" y="3375025"/>
            <a:ext cx="38877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6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讽今（在六国下）</a:t>
            </a:r>
            <a:endParaRPr lang="zh-CN" altLang="en-US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8118" name="Text Box 7"/>
          <p:cNvSpPr txBox="1"/>
          <p:nvPr/>
        </p:nvSpPr>
        <p:spPr>
          <a:xfrm>
            <a:off x="1290638" y="4935538"/>
            <a:ext cx="168751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600" b="1" dirty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结论：</a:t>
            </a:r>
            <a:endParaRPr lang="zh-CN" altLang="en-US" sz="3600" b="1" dirty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456" name="Text Box 8"/>
          <p:cNvSpPr txBox="1"/>
          <p:nvPr/>
        </p:nvSpPr>
        <p:spPr>
          <a:xfrm>
            <a:off x="3048000" y="4935538"/>
            <a:ext cx="47640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6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勿从六国破亡之故事</a:t>
            </a:r>
            <a:endParaRPr lang="zh-CN" altLang="en-US" sz="3600" b="1" dirty="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/>
      <p:bldP spid="104454" grpId="0"/>
      <p:bldP spid="104456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4754" name="Text Box 2"/>
          <p:cNvSpPr txBox="1"/>
          <p:nvPr/>
        </p:nvSpPr>
        <p:spPr>
          <a:xfrm>
            <a:off x="228600" y="2571750"/>
            <a:ext cx="620713" cy="230505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弊   在   赂   秦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55" name="Text Box 3"/>
          <p:cNvSpPr txBox="1"/>
          <p:nvPr/>
        </p:nvSpPr>
        <p:spPr>
          <a:xfrm>
            <a:off x="762000" y="2590800"/>
            <a:ext cx="549275" cy="16033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（总    分）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56" name="AutoShape 4"/>
          <p:cNvSpPr/>
          <p:nvPr/>
        </p:nvSpPr>
        <p:spPr>
          <a:xfrm>
            <a:off x="1219200" y="1066800"/>
            <a:ext cx="228600" cy="4876800"/>
          </a:xfrm>
          <a:prstGeom prst="leftBrace">
            <a:avLst>
              <a:gd name="adj1" fmla="val 177777"/>
              <a:gd name="adj2" fmla="val 50000"/>
            </a:avLst>
          </a:prstGeom>
          <a:noFill/>
          <a:ln w="2857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57" name="Text Box 5"/>
          <p:cNvSpPr txBox="1"/>
          <p:nvPr/>
        </p:nvSpPr>
        <p:spPr>
          <a:xfrm>
            <a:off x="1524000" y="381000"/>
            <a:ext cx="620713" cy="18034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赂 秦 力 亏</a:t>
            </a:r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4758" name="Text Box 6"/>
          <p:cNvSpPr txBox="1"/>
          <p:nvPr/>
        </p:nvSpPr>
        <p:spPr>
          <a:xfrm>
            <a:off x="1447800" y="2362200"/>
            <a:ext cx="549275" cy="1619250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（第一段）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59" name="Text Box 7"/>
          <p:cNvSpPr txBox="1"/>
          <p:nvPr/>
        </p:nvSpPr>
        <p:spPr>
          <a:xfrm>
            <a:off x="1524000" y="4038600"/>
            <a:ext cx="620713" cy="2613025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不赂者以赂者丧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60" name="Text Box 8"/>
          <p:cNvSpPr txBox="1"/>
          <p:nvPr/>
        </p:nvSpPr>
        <p:spPr>
          <a:xfrm>
            <a:off x="2133600" y="457200"/>
            <a:ext cx="14033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（总分）</a:t>
            </a:r>
            <a:endParaRPr lang="zh-CN" altLang="en-US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61" name="AutoShape 9"/>
          <p:cNvSpPr/>
          <p:nvPr/>
        </p:nvSpPr>
        <p:spPr>
          <a:xfrm>
            <a:off x="2286000" y="1219200"/>
            <a:ext cx="1371600" cy="228600"/>
          </a:xfrm>
          <a:prstGeom prst="notchedRightArrow">
            <a:avLst>
              <a:gd name="adj1" fmla="val 50000"/>
              <a:gd name="adj2" fmla="val 1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62" name="Text Box 10"/>
          <p:cNvSpPr txBox="1"/>
          <p:nvPr/>
        </p:nvSpPr>
        <p:spPr>
          <a:xfrm>
            <a:off x="2057400" y="1600200"/>
            <a:ext cx="17113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（第二段）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63" name="Text Box 11"/>
          <p:cNvSpPr txBox="1"/>
          <p:nvPr/>
        </p:nvSpPr>
        <p:spPr>
          <a:xfrm>
            <a:off x="2133600" y="4572000"/>
            <a:ext cx="14033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（总分）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64" name="AutoShape 12"/>
          <p:cNvSpPr/>
          <p:nvPr/>
        </p:nvSpPr>
        <p:spPr>
          <a:xfrm>
            <a:off x="2209800" y="5105400"/>
            <a:ext cx="1219200" cy="228600"/>
          </a:xfrm>
          <a:prstGeom prst="notchedRightArrow">
            <a:avLst>
              <a:gd name="adj1" fmla="val 50000"/>
              <a:gd name="adj2" fmla="val 13333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65" name="Text Box 13"/>
          <p:cNvSpPr txBox="1"/>
          <p:nvPr/>
        </p:nvSpPr>
        <p:spPr>
          <a:xfrm>
            <a:off x="1905000" y="5638800"/>
            <a:ext cx="17113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（第三段）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66" name="AutoShape 14"/>
          <p:cNvSpPr/>
          <p:nvPr/>
        </p:nvSpPr>
        <p:spPr>
          <a:xfrm>
            <a:off x="4038600" y="685800"/>
            <a:ext cx="76200" cy="1371600"/>
          </a:xfrm>
          <a:prstGeom prst="leftBrace">
            <a:avLst>
              <a:gd name="adj1" fmla="val 150000"/>
              <a:gd name="adj2" fmla="val 50000"/>
            </a:avLst>
          </a:prstGeom>
          <a:noFill/>
          <a:ln w="25400" cap="flat" cmpd="sng">
            <a:solidFill>
              <a:srgbClr val="00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67" name="Text Box 15"/>
          <p:cNvSpPr txBox="1"/>
          <p:nvPr/>
        </p:nvSpPr>
        <p:spPr>
          <a:xfrm>
            <a:off x="4191000" y="304800"/>
            <a:ext cx="1270000" cy="528638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D60093"/>
                </a:solidFill>
                <a:latin typeface="Times New Roman" panose="02020603050405020304" pitchFamily="18" charset="0"/>
                <a:ea typeface="楷体_GB2312" pitchFamily="49" charset="-122"/>
              </a:rPr>
              <a:t>数量上</a:t>
            </a:r>
            <a:endParaRPr lang="zh-CN" altLang="en-US" sz="2800" b="1" dirty="0">
              <a:solidFill>
                <a:srgbClr val="D60093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74768" name="Text Box 16"/>
          <p:cNvSpPr txBox="1"/>
          <p:nvPr/>
        </p:nvSpPr>
        <p:spPr>
          <a:xfrm>
            <a:off x="4191000" y="1066800"/>
            <a:ext cx="1270000" cy="528638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D60093"/>
                </a:solidFill>
                <a:latin typeface="Times New Roman" panose="02020603050405020304" pitchFamily="18" charset="0"/>
                <a:ea typeface="楷体_GB2312" pitchFamily="49" charset="-122"/>
              </a:rPr>
              <a:t>程度上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69" name="Text Box 17"/>
          <p:cNvSpPr txBox="1"/>
          <p:nvPr/>
        </p:nvSpPr>
        <p:spPr>
          <a:xfrm>
            <a:off x="4191000" y="1828800"/>
            <a:ext cx="1270000" cy="528638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D60093"/>
                </a:solidFill>
                <a:latin typeface="Times New Roman" panose="02020603050405020304" pitchFamily="18" charset="0"/>
                <a:ea typeface="楷体_GB2312" pitchFamily="49" charset="-122"/>
              </a:rPr>
              <a:t>道理上</a:t>
            </a:r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74770" name="Text Box 18"/>
          <p:cNvSpPr txBox="1"/>
          <p:nvPr/>
        </p:nvSpPr>
        <p:spPr>
          <a:xfrm>
            <a:off x="3886200" y="2743200"/>
            <a:ext cx="1708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（并    列）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71" name="AutoShape 19"/>
          <p:cNvSpPr/>
          <p:nvPr/>
        </p:nvSpPr>
        <p:spPr>
          <a:xfrm>
            <a:off x="4648200" y="2514600"/>
            <a:ext cx="228600" cy="838200"/>
          </a:xfrm>
          <a:prstGeom prst="upDownArrow">
            <a:avLst>
              <a:gd name="adj1" fmla="val 50000"/>
              <a:gd name="adj2" fmla="val 7333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72" name="AutoShape 20"/>
          <p:cNvSpPr/>
          <p:nvPr/>
        </p:nvSpPr>
        <p:spPr>
          <a:xfrm>
            <a:off x="3429000" y="4191000"/>
            <a:ext cx="152400" cy="2057400"/>
          </a:xfrm>
          <a:prstGeom prst="leftBrace">
            <a:avLst>
              <a:gd name="adj1" fmla="val 112500"/>
              <a:gd name="adj2" fmla="val 50000"/>
            </a:avLst>
          </a:prstGeom>
          <a:noFill/>
          <a:ln w="25400" cap="flat" cmpd="sng">
            <a:solidFill>
              <a:srgbClr val="00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73" name="Text Box 21"/>
          <p:cNvSpPr txBox="1"/>
          <p:nvPr/>
        </p:nvSpPr>
        <p:spPr>
          <a:xfrm>
            <a:off x="3733800" y="3505200"/>
            <a:ext cx="1987550" cy="528638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D60093"/>
                </a:solidFill>
                <a:latin typeface="Times New Roman" panose="02020603050405020304" pitchFamily="18" charset="0"/>
                <a:ea typeface="楷体_GB2312" pitchFamily="49" charset="-122"/>
              </a:rPr>
              <a:t>齐亡之事实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74" name="Text Box 22"/>
          <p:cNvSpPr txBox="1"/>
          <p:nvPr/>
        </p:nvSpPr>
        <p:spPr>
          <a:xfrm>
            <a:off x="3733800" y="4724400"/>
            <a:ext cx="1987550" cy="528638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D60093"/>
                </a:solidFill>
                <a:latin typeface="Times New Roman" panose="02020603050405020304" pitchFamily="18" charset="0"/>
                <a:ea typeface="楷体_GB2312" pitchFamily="49" charset="-122"/>
              </a:rPr>
              <a:t>燕亡之教训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75" name="Text Box 23"/>
          <p:cNvSpPr txBox="1"/>
          <p:nvPr/>
        </p:nvSpPr>
        <p:spPr>
          <a:xfrm>
            <a:off x="3733800" y="5891213"/>
            <a:ext cx="1987550" cy="528637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D60093"/>
                </a:solidFill>
                <a:latin typeface="Times New Roman" panose="02020603050405020304" pitchFamily="18" charset="0"/>
                <a:ea typeface="楷体_GB2312" pitchFamily="49" charset="-122"/>
              </a:rPr>
              <a:t>赵亡之悲剧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76" name="AutoShape 24"/>
          <p:cNvSpPr/>
          <p:nvPr/>
        </p:nvSpPr>
        <p:spPr>
          <a:xfrm>
            <a:off x="5715000" y="762000"/>
            <a:ext cx="533400" cy="5410200"/>
          </a:xfrm>
          <a:prstGeom prst="rightBrace">
            <a:avLst>
              <a:gd name="adj1" fmla="val 84523"/>
              <a:gd name="adj2" fmla="val 33009"/>
            </a:avLst>
          </a:prstGeom>
          <a:noFill/>
          <a:ln w="317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77" name="AutoShape 25"/>
          <p:cNvSpPr/>
          <p:nvPr/>
        </p:nvSpPr>
        <p:spPr>
          <a:xfrm>
            <a:off x="6400800" y="2514600"/>
            <a:ext cx="533400" cy="152400"/>
          </a:xfrm>
          <a:custGeom>
            <a:avLst/>
            <a:gdLst>
              <a:gd name="txL" fmla="*/ 3375 w 21600"/>
              <a:gd name="txT" fmla="*/ 5400 h 21600"/>
              <a:gd name="txR" fmla="*/ 18900 w 21600"/>
              <a:gd name="txB" fmla="*/ 16200 h 21600"/>
            </a:gdLst>
            <a:ahLst/>
            <a:cxnLst>
              <a:cxn ang="17694720">
                <a:pos x="2147483647" y="0"/>
              </a:cxn>
              <a:cxn ang="11796480">
                <a:pos x="0" y="26763839"/>
              </a:cxn>
              <a:cxn ang="5898240">
                <a:pos x="2147483647" y="53527720"/>
              </a:cxn>
              <a:cxn ang="0">
                <a:pos x="2147483647" y="26763839"/>
              </a:cxn>
            </a:cxnLst>
            <a:rect l="txL" t="txT" r="txR" b="tx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4778" name="Text Box 26"/>
          <p:cNvSpPr txBox="1"/>
          <p:nvPr/>
        </p:nvSpPr>
        <p:spPr>
          <a:xfrm>
            <a:off x="6248400" y="868363"/>
            <a:ext cx="611188" cy="1511300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（过渡）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79" name="Text Box 27"/>
          <p:cNvSpPr txBox="1"/>
          <p:nvPr/>
        </p:nvSpPr>
        <p:spPr>
          <a:xfrm>
            <a:off x="6248400" y="3001963"/>
            <a:ext cx="611188" cy="149542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（分总）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80" name="Text Box 28"/>
          <p:cNvSpPr txBox="1"/>
          <p:nvPr/>
        </p:nvSpPr>
        <p:spPr>
          <a:xfrm>
            <a:off x="6858000" y="228600"/>
            <a:ext cx="2057400" cy="2236788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2800" b="1" dirty="0">
                <a:solidFill>
                  <a:srgbClr val="990000"/>
                </a:solidFill>
                <a:latin typeface="Times New Roman" panose="02020603050405020304" pitchFamily="18" charset="0"/>
                <a:ea typeface="楷体_GB2312" pitchFamily="49" charset="-122"/>
              </a:rPr>
              <a:t>   </a:t>
            </a:r>
            <a:endParaRPr lang="en-US" altLang="zh-CN" sz="2800" b="1" dirty="0">
              <a:solidFill>
                <a:srgbClr val="99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en-US" altLang="zh-CN" sz="2800" b="1" dirty="0">
                <a:solidFill>
                  <a:srgbClr val="990000"/>
                </a:solidFill>
                <a:latin typeface="Times New Roman" panose="02020603050405020304" pitchFamily="18" charset="0"/>
                <a:ea typeface="楷体_GB2312" pitchFamily="49" charset="-122"/>
              </a:rPr>
              <a:t>   </a:t>
            </a: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  <a:ea typeface="楷体_GB2312" pitchFamily="49" charset="-122"/>
              </a:rPr>
              <a:t>为国者无</a:t>
            </a:r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  <a:ea typeface="楷体_GB2312" pitchFamily="49" charset="-122"/>
              </a:rPr>
              <a:t>   使为积威</a:t>
            </a:r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  <a:ea typeface="楷体_GB2312" pitchFamily="49" charset="-122"/>
              </a:rPr>
              <a:t>   之所劫哉</a:t>
            </a:r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endParaRPr lang="en-US" altLang="zh-CN" sz="2800" b="1" dirty="0">
              <a:solidFill>
                <a:srgbClr val="99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74781" name="Text Box 29"/>
          <p:cNvSpPr txBox="1"/>
          <p:nvPr/>
        </p:nvSpPr>
        <p:spPr>
          <a:xfrm>
            <a:off x="6994525" y="2459038"/>
            <a:ext cx="1708150" cy="822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（第四段）</a:t>
            </a:r>
            <a:endParaRPr lang="zh-CN" altLang="en-US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（借古）</a:t>
            </a:r>
            <a:endParaRPr lang="zh-CN" altLang="en-US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82" name="Text Box 30"/>
          <p:cNvSpPr txBox="1"/>
          <p:nvPr/>
        </p:nvSpPr>
        <p:spPr>
          <a:xfrm>
            <a:off x="7010400" y="3276600"/>
            <a:ext cx="1936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（递     进）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83" name="AutoShape 31"/>
          <p:cNvSpPr/>
          <p:nvPr/>
        </p:nvSpPr>
        <p:spPr>
          <a:xfrm>
            <a:off x="7696200" y="3276600"/>
            <a:ext cx="304800" cy="685800"/>
          </a:xfrm>
          <a:prstGeom prst="down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84" name="Text Box 32"/>
          <p:cNvSpPr txBox="1"/>
          <p:nvPr/>
        </p:nvSpPr>
        <p:spPr>
          <a:xfrm>
            <a:off x="6629400" y="4191000"/>
            <a:ext cx="2362200" cy="1747838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rgbClr val="99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endParaRPr lang="en-US" altLang="zh-CN" sz="2800" b="1" dirty="0">
              <a:solidFill>
                <a:srgbClr val="99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en-US" altLang="zh-CN" sz="2800" b="1" dirty="0">
                <a:solidFill>
                  <a:srgbClr val="990000"/>
                </a:solidFill>
                <a:latin typeface="Times New Roman" panose="02020603050405020304" pitchFamily="18" charset="0"/>
                <a:ea typeface="楷体_GB2312" pitchFamily="49" charset="-122"/>
              </a:rPr>
              <a:t>  </a:t>
            </a: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  <a:ea typeface="楷体_GB2312" pitchFamily="49" charset="-122"/>
              </a:rPr>
              <a:t>毋从六国破</a:t>
            </a:r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sz="2800" b="1" dirty="0">
                <a:solidFill>
                  <a:srgbClr val="990000"/>
                </a:solidFill>
                <a:latin typeface="Times New Roman" panose="02020603050405020304" pitchFamily="18" charset="0"/>
                <a:ea typeface="楷体_GB2312" pitchFamily="49" charset="-122"/>
              </a:rPr>
              <a:t>  亡之故事</a:t>
            </a:r>
            <a:endParaRPr lang="zh-CN" altLang="en-US" sz="2800" b="1" dirty="0">
              <a:solidFill>
                <a:srgbClr val="99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4785" name="Text Box 33"/>
          <p:cNvSpPr txBox="1"/>
          <p:nvPr/>
        </p:nvSpPr>
        <p:spPr>
          <a:xfrm>
            <a:off x="6213475" y="6096000"/>
            <a:ext cx="29305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（第五段）（讽今）</a:t>
            </a:r>
            <a:endParaRPr lang="zh-CN" altLang="en-US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9170" name="Text Box 34"/>
          <p:cNvSpPr txBox="1"/>
          <p:nvPr/>
        </p:nvSpPr>
        <p:spPr>
          <a:xfrm>
            <a:off x="76200" y="152400"/>
            <a:ext cx="854075" cy="19050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Times New Roman" panose="02020603050405020304" pitchFamily="18" charset="0"/>
                <a:ea typeface="华文新魏" pitchFamily="2" charset="-122"/>
              </a:rPr>
              <a:t>结构图</a:t>
            </a:r>
            <a:endParaRPr lang="zh-CN" altLang="en-US" sz="4400" b="1" dirty="0">
              <a:solidFill>
                <a:srgbClr val="FF3300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74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4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4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74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2" dur="5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2" dur="500"/>
                                        <p:tgtEl>
                                          <p:spTgt spid="74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74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74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4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4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74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74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74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74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74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74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74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74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74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74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74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74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74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74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nimBg="1"/>
      <p:bldP spid="74755" grpId="0"/>
      <p:bldP spid="74756" grpId="0" animBg="1"/>
      <p:bldP spid="74757" grpId="0" animBg="1"/>
      <p:bldP spid="74758" grpId="0"/>
      <p:bldP spid="74759" grpId="0" animBg="1"/>
      <p:bldP spid="74760" grpId="0"/>
      <p:bldP spid="74761" grpId="0" animBg="1"/>
      <p:bldP spid="74762" grpId="0"/>
      <p:bldP spid="74763" grpId="0"/>
      <p:bldP spid="74764" grpId="0" animBg="1"/>
      <p:bldP spid="74765" grpId="0"/>
      <p:bldP spid="74766" grpId="0" animBg="1"/>
      <p:bldP spid="74767" grpId="0" animBg="1"/>
      <p:bldP spid="74768" grpId="0" animBg="1"/>
      <p:bldP spid="74769" grpId="0" animBg="1"/>
      <p:bldP spid="74770" grpId="0"/>
      <p:bldP spid="74771" grpId="0" animBg="1"/>
      <p:bldP spid="74772" grpId="0" animBg="1"/>
      <p:bldP spid="74773" grpId="0" animBg="1"/>
      <p:bldP spid="74774" grpId="0" animBg="1"/>
      <p:bldP spid="74775" grpId="0" animBg="1"/>
      <p:bldP spid="74776" grpId="0" animBg="1"/>
      <p:bldP spid="74778" grpId="0"/>
      <p:bldP spid="74779" grpId="0"/>
      <p:bldP spid="74780" grpId="0" animBg="1"/>
      <p:bldP spid="74781" grpId="0"/>
      <p:bldP spid="74782" grpId="0"/>
      <p:bldP spid="74783" grpId="0" animBg="1"/>
      <p:bldP spid="74784" grpId="0" animBg="1"/>
      <p:bldP spid="74785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0162" name="Picture 4" descr="9022754"/>
          <p:cNvPicPr>
            <a:picLocks noChangeAspect="1"/>
          </p:cNvPicPr>
          <p:nvPr/>
        </p:nvPicPr>
        <p:blipFill>
          <a:blip r:embed="rId1">
            <a:clrChange>
              <a:clrFrom>
                <a:srgbClr val="F8F6F7"/>
              </a:clrFrom>
              <a:clrTo>
                <a:srgbClr val="F8F6F7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305675" y="3860800"/>
            <a:ext cx="1838325" cy="299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0163" name="TextBox 1"/>
          <p:cNvSpPr txBox="1"/>
          <p:nvPr/>
        </p:nvSpPr>
        <p:spPr>
          <a:xfrm>
            <a:off x="1042988" y="2276475"/>
            <a:ext cx="7177087" cy="120015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7200" dirty="0">
                <a:latin typeface="华文新魏" pitchFamily="2" charset="-122"/>
                <a:ea typeface="华文新魏" pitchFamily="2" charset="-122"/>
              </a:rPr>
              <a:t>文言知识点归纳</a:t>
            </a:r>
            <a:endParaRPr lang="zh-CN" altLang="en-US" sz="72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>
    <p:strips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07950" y="1331913"/>
            <a:ext cx="4751388" cy="552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Ａ、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暴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霜露</a:t>
            </a:r>
            <a:endParaRPr kumimoji="1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Ｂ、暴秦之欲无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厌</a:t>
            </a:r>
            <a:endParaRPr kumimoji="1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Ｃ、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当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与秦相较</a:t>
            </a:r>
            <a:endParaRPr kumimoji="1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endParaRPr kumimoji="1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D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无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使为积威之所劫哉！ </a:t>
            </a:r>
            <a:endParaRPr kumimoji="1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D60093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155" name="Text Box 3"/>
          <p:cNvSpPr txBox="1"/>
          <p:nvPr/>
        </p:nvSpPr>
        <p:spPr>
          <a:xfrm>
            <a:off x="3059113" y="1157288"/>
            <a:ext cx="5545137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通“曝”。读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pù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晒，引申为“暴露”，意为“冒着”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9156" name="Text Box 4"/>
          <p:cNvSpPr txBox="1"/>
          <p:nvPr/>
        </p:nvSpPr>
        <p:spPr>
          <a:xfrm>
            <a:off x="4781550" y="2651125"/>
            <a:ext cx="428466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通“餍”。读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yàn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满足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9157" name="Text Box 5"/>
          <p:cNvSpPr txBox="1"/>
          <p:nvPr/>
        </p:nvSpPr>
        <p:spPr>
          <a:xfrm>
            <a:off x="4178300" y="4094163"/>
            <a:ext cx="478948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通“倘”，读“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tăng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如果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1190" name="Rectangle 2"/>
          <p:cNvSpPr/>
          <p:nvPr/>
        </p:nvSpPr>
        <p:spPr>
          <a:xfrm>
            <a:off x="2124075" y="188913"/>
            <a:ext cx="5976938" cy="9540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algn="ctr" eaLnBrk="1" hangingPunct="1"/>
            <a:r>
              <a:rPr lang="zh-CN" altLang="en-US" sz="54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新魏" pitchFamily="2" charset="-122"/>
              </a:rPr>
              <a:t>归纳一：通假字</a:t>
            </a:r>
            <a:endParaRPr lang="zh-CN" altLang="en-US" sz="5400" b="1" dirty="0">
              <a:solidFill>
                <a:schemeClr val="accent2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7" name="Text Box 4"/>
          <p:cNvSpPr txBox="1"/>
          <p:nvPr/>
        </p:nvSpPr>
        <p:spPr>
          <a:xfrm>
            <a:off x="4157663" y="5876925"/>
            <a:ext cx="45847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无通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毋，读 ｗ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ù 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不，不要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  <p:bldP spid="49156" grpId="0"/>
      <p:bldP spid="49157" grpId="0"/>
      <p:bldP spid="7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2210" name="Rectangle 2"/>
          <p:cNvSpPr/>
          <p:nvPr/>
        </p:nvSpPr>
        <p:spPr>
          <a:xfrm>
            <a:off x="539750" y="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algn="ctr" eaLnBrk="1" hangingPunct="1"/>
            <a:r>
              <a:rPr lang="zh-CN" altLang="en-US" sz="54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新魏" pitchFamily="2" charset="-122"/>
              </a:rPr>
              <a:t>归纳二</a:t>
            </a:r>
            <a:r>
              <a:rPr lang="en-US" altLang="zh-CN" sz="54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新魏" pitchFamily="2" charset="-122"/>
              </a:rPr>
              <a:t>:</a:t>
            </a:r>
            <a:r>
              <a:rPr lang="zh-CN" altLang="en-US" sz="54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新魏" pitchFamily="2" charset="-122"/>
              </a:rPr>
              <a:t>古今异义</a:t>
            </a:r>
            <a:endParaRPr lang="zh-CN" altLang="en-US" sz="5400" b="1" dirty="0">
              <a:solidFill>
                <a:schemeClr val="accent2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222211" name="Rectangle 3"/>
          <p:cNvSpPr/>
          <p:nvPr/>
        </p:nvSpPr>
        <p:spPr>
          <a:xfrm>
            <a:off x="0" y="1052513"/>
            <a:ext cx="8893175" cy="58054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lnSpc>
                <a:spcPct val="200000"/>
              </a:lnSpc>
            </a:pP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Ａ、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其实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百倍</a:t>
            </a:r>
            <a:endParaRPr lang="zh-CN" altLang="en-US" sz="32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lvl="0" indent="-342900" eaLnBrk="1" hangingPunct="1">
              <a:lnSpc>
                <a:spcPct val="200000"/>
              </a:lnSpc>
            </a:pP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Ｂ、思厥先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祖父</a:t>
            </a:r>
            <a:endParaRPr lang="en-US" altLang="zh-CN" sz="32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lvl="0" indent="-342900" eaLnBrk="1" hangingPunct="1">
              <a:lnSpc>
                <a:spcPct val="200000"/>
              </a:lnSpc>
            </a:pPr>
            <a:r>
              <a:rPr lang="en-US" altLang="zh-CN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、至于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颠覆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lvl="0" indent="-342900" eaLnBrk="1" hangingPunct="1">
              <a:lnSpc>
                <a:spcPct val="200000"/>
              </a:lnSpc>
            </a:pPr>
            <a:r>
              <a:rPr lang="en-US" altLang="zh-CN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、始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速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祸焉</a:t>
            </a:r>
            <a:endParaRPr lang="en-US" altLang="zh-CN" sz="32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lvl="0" indent="-342900" eaLnBrk="1" hangingPunct="1">
              <a:lnSpc>
                <a:spcPct val="200000"/>
              </a:lnSpc>
            </a:pPr>
            <a:r>
              <a:rPr lang="en-US" altLang="zh-CN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E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、后秦击赵者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再</a:t>
            </a:r>
            <a:endParaRPr lang="zh-CN" altLang="en-US" sz="32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lvl="0" indent="-342900" eaLnBrk="1" hangingPunct="1"/>
            <a:endParaRPr lang="zh-CN" altLang="en-US" sz="36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3170238" y="1412875"/>
            <a:ext cx="59626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古：那实际情况。今：实际上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3170238" y="2381250"/>
            <a:ext cx="61849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古：祖辈父辈。今</a:t>
            </a:r>
            <a:r>
              <a:rPr kumimoji="1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: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指父亲的父亲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2914650" y="3284538"/>
            <a:ext cx="5956300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古：灭亡</a:t>
            </a:r>
            <a:r>
              <a:rPr kumimoji="1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.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今：采取阴谋手段，从内部推翻合法政府。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3022600" y="4732338"/>
            <a:ext cx="5638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古：招致。今</a:t>
            </a:r>
            <a:r>
              <a:rPr kumimoji="1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: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指速度快。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478213" y="5661025"/>
            <a:ext cx="557053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ea"/>
                <a:ea typeface="+mn-ea"/>
                <a:cs typeface="+mn-cs"/>
              </a:rPr>
              <a:t>古：第二次。今：表示又一次。</a:t>
            </a:r>
            <a:endParaRPr kumimoji="1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09" grpId="0"/>
      <p:bldP spid="72710" grpId="0"/>
      <p:bldP spid="72711" grpId="0"/>
      <p:bldP spid="8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3234" name="Rectangle 2"/>
          <p:cNvSpPr/>
          <p:nvPr/>
        </p:nvSpPr>
        <p:spPr>
          <a:xfrm>
            <a:off x="539750" y="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algn="ctr" eaLnBrk="1" hangingPunct="1"/>
            <a:r>
              <a:rPr lang="zh-CN" altLang="en-US" sz="54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新魏" pitchFamily="2" charset="-122"/>
              </a:rPr>
              <a:t>归纳二：古今异义</a:t>
            </a:r>
            <a:endParaRPr lang="zh-CN" altLang="en-US" sz="5400" b="1" dirty="0">
              <a:solidFill>
                <a:schemeClr val="accent2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223235" name="Rectangle 3"/>
          <p:cNvSpPr/>
          <p:nvPr/>
        </p:nvSpPr>
        <p:spPr>
          <a:xfrm>
            <a:off x="0" y="1052513"/>
            <a:ext cx="4716463" cy="4343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/>
            <a:endParaRPr lang="en-US" altLang="zh-CN" sz="32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lvl="0" indent="-342900" eaLnBrk="1" hangingPunct="1"/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Ｅ、可谓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智力</a:t>
            </a:r>
            <a:endParaRPr lang="en-US" altLang="zh-CN" sz="32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lvl="0" indent="-342900" eaLnBrk="1" hangingPunct="1"/>
            <a:endParaRPr lang="en-US" altLang="zh-CN" sz="32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lvl="0" indent="-342900" eaLnBrk="1" hangingPunct="1"/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lvl="0" indent="-342900" eaLnBrk="1" hangingPunct="1"/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Ｆ、刺客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不行</a:t>
            </a:r>
            <a:endParaRPr lang="en-US" altLang="zh-CN" sz="32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lvl="0" indent="-342900" eaLnBrk="1" hangingPunct="1"/>
            <a:endParaRPr lang="en-US" altLang="zh-CN" sz="32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lvl="0" indent="-342900" eaLnBrk="1" hangingPunct="1"/>
            <a:r>
              <a:rPr lang="en-US" altLang="zh-CN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G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、而从六国破灭之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故事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2916238" y="1484313"/>
            <a:ext cx="5761038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古：智慧和力量。今：指运用智慧解决问题的能力</a:t>
            </a:r>
            <a:endParaRPr kumimoji="1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1128713" y="5395913"/>
            <a:ext cx="70199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古</a:t>
            </a:r>
            <a:r>
              <a:rPr kumimoji="1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: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前例、旧事。今</a:t>
            </a:r>
            <a:r>
              <a:rPr kumimoji="1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: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指真实的或虚构的有人物有情节的事情。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919413" y="3429000"/>
            <a:ext cx="5091113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古义：不走。今义：不可以</a:t>
            </a:r>
            <a:endParaRPr kumimoji="1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2" grpId="0"/>
      <p:bldP spid="72713" grpId="0"/>
      <p:bldP spid="6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4258" name="Rectangle 2"/>
          <p:cNvSpPr/>
          <p:nvPr/>
        </p:nvSpPr>
        <p:spPr>
          <a:xfrm>
            <a:off x="179388" y="1549400"/>
            <a:ext cx="4608512" cy="5105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lnSpc>
                <a:spcPct val="15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Ａ、不能独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完</a:t>
            </a:r>
            <a:endParaRPr lang="en-US" altLang="zh-CN" sz="32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15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Ｂ、以地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事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秦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15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Ｃ、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义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不赂秦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15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Ｄ、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割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削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15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Ｅ、李牧连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却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buChar char="•"/>
            </a:pPr>
            <a:endParaRPr lang="zh-CN" altLang="en-US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9158" name="Text Box 6"/>
          <p:cNvSpPr txBox="1"/>
          <p:nvPr/>
        </p:nvSpPr>
        <p:spPr>
          <a:xfrm>
            <a:off x="3454400" y="2565400"/>
            <a:ext cx="478948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事，名词 用作动词：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侍奉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9159" name="Text Box 7"/>
          <p:cNvSpPr txBox="1"/>
          <p:nvPr/>
        </p:nvSpPr>
        <p:spPr>
          <a:xfrm>
            <a:off x="3454400" y="3429000"/>
            <a:ext cx="50292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义，名词用作动词：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坚持正义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9160" name="Text Box 8"/>
          <p:cNvSpPr txBox="1"/>
          <p:nvPr/>
        </p:nvSpPr>
        <p:spPr>
          <a:xfrm>
            <a:off x="3454400" y="4292600"/>
            <a:ext cx="56896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日、月，名词作状语：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日日、月月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9161" name="Text Box 9"/>
          <p:cNvSpPr txBox="1"/>
          <p:nvPr/>
        </p:nvSpPr>
        <p:spPr>
          <a:xfrm>
            <a:off x="3614738" y="1800225"/>
            <a:ext cx="4525962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完，形容词用作动词：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保全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9162" name="Text Box 10"/>
          <p:cNvSpPr txBox="1"/>
          <p:nvPr/>
        </p:nvSpPr>
        <p:spPr>
          <a:xfrm>
            <a:off x="3614738" y="5122863"/>
            <a:ext cx="3549650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却，动词使动用法，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使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-----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退却；击退。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4264" name="Rectangle 2"/>
          <p:cNvSpPr/>
          <p:nvPr/>
        </p:nvSpPr>
        <p:spPr>
          <a:xfrm>
            <a:off x="1403350" y="188913"/>
            <a:ext cx="5689600" cy="9540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algn="ctr" eaLnBrk="1" hangingPunct="1"/>
            <a:r>
              <a:rPr lang="zh-CN" altLang="en-US" sz="54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新魏" pitchFamily="2" charset="-122"/>
              </a:rPr>
              <a:t>归纳三：词类活用</a:t>
            </a:r>
            <a:endParaRPr lang="zh-CN" altLang="en-US" sz="5400" b="1" dirty="0">
              <a:solidFill>
                <a:schemeClr val="accent2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/>
      <p:bldP spid="49159" grpId="0"/>
      <p:bldP spid="49160" grpId="0"/>
      <p:bldP spid="49161" grpId="0"/>
      <p:bldP spid="49162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282" name="Text Box 7"/>
          <p:cNvSpPr txBox="1"/>
          <p:nvPr/>
        </p:nvSpPr>
        <p:spPr>
          <a:xfrm>
            <a:off x="2420938" y="188913"/>
            <a:ext cx="42132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B050"/>
                </a:solidFill>
                <a:latin typeface="华文新魏" pitchFamily="2" charset="-122"/>
                <a:ea typeface="华文新魏" pitchFamily="2" charset="-122"/>
              </a:rPr>
              <a:t>归纳四：一词多义</a:t>
            </a:r>
            <a:endParaRPr lang="zh-CN" altLang="en-US" sz="3600" b="1" dirty="0">
              <a:solidFill>
                <a:srgbClr val="00B05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283" name="Text Box 8"/>
          <p:cNvSpPr txBox="1"/>
          <p:nvPr/>
        </p:nvSpPr>
        <p:spPr>
          <a:xfrm>
            <a:off x="0" y="1676400"/>
            <a:ext cx="793750" cy="8239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非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225284" name="AutoShape 9"/>
          <p:cNvSpPr/>
          <p:nvPr/>
        </p:nvSpPr>
        <p:spPr>
          <a:xfrm>
            <a:off x="762000" y="1066800"/>
            <a:ext cx="533400" cy="2286000"/>
          </a:xfrm>
          <a:prstGeom prst="leftBrace">
            <a:avLst>
              <a:gd name="adj1" fmla="val 35714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285" name="Text Box 10"/>
          <p:cNvSpPr txBox="1"/>
          <p:nvPr/>
        </p:nvSpPr>
        <p:spPr>
          <a:xfrm>
            <a:off x="1295400" y="889000"/>
            <a:ext cx="3689350" cy="895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1</a:t>
            </a:r>
            <a:r>
              <a:rPr lang="zh-CN" altLang="en-US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、六国破灭，</a:t>
            </a:r>
            <a:r>
              <a:rPr lang="zh-CN" altLang="en-US" dirty="0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非</a:t>
            </a:r>
            <a:r>
              <a:rPr lang="zh-CN" altLang="en-US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兵不利，</a:t>
            </a:r>
            <a:endParaRPr lang="zh-CN" altLang="en-US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</a:endParaRPr>
          </a:p>
          <a:p>
            <a:pPr lvl="0" eaLnBrk="1" hangingPunct="1"/>
            <a:r>
              <a:rPr lang="zh-CN" altLang="en-US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      战不善，弊在赂秦</a:t>
            </a:r>
            <a:endParaRPr lang="zh-CN" altLang="en-US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25286" name="Text Box 11"/>
          <p:cNvSpPr txBox="1"/>
          <p:nvPr/>
        </p:nvSpPr>
        <p:spPr>
          <a:xfrm>
            <a:off x="1295400" y="1828800"/>
            <a:ext cx="4603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dirty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、实迷途其未远，觉今是而昨</a:t>
            </a:r>
            <a:r>
              <a:rPr lang="zh-CN" altLang="en-US" dirty="0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非</a:t>
            </a:r>
            <a:endParaRPr lang="zh-CN" altLang="en-US" dirty="0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25287" name="Text Box 12"/>
          <p:cNvSpPr txBox="1"/>
          <p:nvPr/>
        </p:nvSpPr>
        <p:spPr>
          <a:xfrm>
            <a:off x="1295400" y="2438400"/>
            <a:ext cx="5518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dirty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、才能不及中人，</a:t>
            </a:r>
            <a:r>
              <a:rPr lang="zh-CN" altLang="en-US" dirty="0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非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有仲尼、墨翟之贤</a:t>
            </a:r>
            <a:endParaRPr lang="zh-CN" altLang="en-US" dirty="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25288" name="Text Box 13"/>
          <p:cNvSpPr txBox="1"/>
          <p:nvPr/>
        </p:nvSpPr>
        <p:spPr>
          <a:xfrm>
            <a:off x="1295400" y="2971800"/>
            <a:ext cx="4603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dirty="0">
                <a:latin typeface="方正姚体" pitchFamily="2" charset="-122"/>
                <a:ea typeface="方正姚体" pitchFamily="2" charset="-122"/>
              </a:rPr>
              <a:t>4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、谪戍之众，</a:t>
            </a:r>
            <a:r>
              <a:rPr lang="zh-CN" altLang="en-US" dirty="0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非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抗于九国之师也</a:t>
            </a:r>
            <a:endParaRPr lang="zh-CN" altLang="en-US" dirty="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25289" name="Text Box 14"/>
          <p:cNvSpPr txBox="1"/>
          <p:nvPr/>
        </p:nvSpPr>
        <p:spPr>
          <a:xfrm>
            <a:off x="0" y="4276725"/>
            <a:ext cx="793750" cy="8239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800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或</a:t>
            </a:r>
            <a:endParaRPr lang="zh-CN" altLang="en-US" sz="4800" dirty="0">
              <a:solidFill>
                <a:srgbClr val="0000FF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225290" name="AutoShape 15"/>
          <p:cNvSpPr/>
          <p:nvPr/>
        </p:nvSpPr>
        <p:spPr>
          <a:xfrm>
            <a:off x="762000" y="3810000"/>
            <a:ext cx="457200" cy="2438400"/>
          </a:xfrm>
          <a:prstGeom prst="leftBrace">
            <a:avLst>
              <a:gd name="adj1" fmla="val 44444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291" name="Text Box 16"/>
          <p:cNvSpPr txBox="1"/>
          <p:nvPr/>
        </p:nvSpPr>
        <p:spPr>
          <a:xfrm>
            <a:off x="1143000" y="3657600"/>
            <a:ext cx="42989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dirty="0">
                <a:latin typeface="方正姚体" pitchFamily="2" charset="-122"/>
                <a:ea typeface="方正姚体" pitchFamily="2" charset="-122"/>
              </a:rPr>
              <a:t>1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、</a:t>
            </a:r>
            <a:r>
              <a:rPr lang="zh-CN" altLang="en-US" dirty="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或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曰：六国互丧，率赂秦耶</a:t>
            </a:r>
            <a:endParaRPr lang="zh-CN" altLang="en-US" dirty="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25292" name="Text Box 17"/>
          <p:cNvSpPr txBox="1"/>
          <p:nvPr/>
        </p:nvSpPr>
        <p:spPr>
          <a:xfrm>
            <a:off x="1143000" y="4267200"/>
            <a:ext cx="4603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dirty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、马之千里者，一食</a:t>
            </a:r>
            <a:r>
              <a:rPr lang="zh-CN" altLang="en-US" dirty="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或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尽粟一石</a:t>
            </a:r>
            <a:endParaRPr lang="zh-CN" altLang="en-US" dirty="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25293" name="Text Box 18"/>
          <p:cNvSpPr txBox="1"/>
          <p:nvPr/>
        </p:nvSpPr>
        <p:spPr>
          <a:xfrm>
            <a:off x="1143000" y="4953000"/>
            <a:ext cx="33845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dirty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、</a:t>
            </a:r>
            <a:r>
              <a:rPr lang="zh-CN" altLang="en-US" dirty="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或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以为死，</a:t>
            </a:r>
            <a:r>
              <a:rPr lang="zh-CN" altLang="en-US" dirty="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或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以为亡</a:t>
            </a:r>
            <a:endParaRPr lang="zh-CN" altLang="en-US" dirty="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25294" name="Text Box 20"/>
          <p:cNvSpPr txBox="1"/>
          <p:nvPr/>
        </p:nvSpPr>
        <p:spPr>
          <a:xfrm>
            <a:off x="1143000" y="5486400"/>
            <a:ext cx="4032250" cy="904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dirty="0">
                <a:latin typeface="方正姚体" pitchFamily="2" charset="-122"/>
                <a:ea typeface="方正姚体" pitchFamily="2" charset="-122"/>
              </a:rPr>
              <a:t>4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、则胜负之数，存亡之理，</a:t>
            </a:r>
            <a:endParaRPr lang="zh-CN" altLang="en-US" dirty="0">
              <a:latin typeface="方正姚体" pitchFamily="2" charset="-122"/>
              <a:ea typeface="方正姚体" pitchFamily="2" charset="-122"/>
            </a:endParaRPr>
          </a:p>
          <a:p>
            <a:pPr lvl="0" eaLnBrk="1" hangingPunct="1"/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      当于秦相较，</a:t>
            </a:r>
            <a:r>
              <a:rPr lang="zh-CN" altLang="en-US" dirty="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或</a:t>
            </a:r>
            <a:r>
              <a:rPr lang="zh-CN" altLang="en-US" dirty="0">
                <a:latin typeface="方正姚体" pitchFamily="2" charset="-122"/>
                <a:ea typeface="方正姚体" pitchFamily="2" charset="-122"/>
              </a:rPr>
              <a:t>未易量</a:t>
            </a:r>
            <a:endParaRPr lang="zh-CN" altLang="en-US" dirty="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53269" name="Text Box 21"/>
          <p:cNvSpPr txBox="1"/>
          <p:nvPr/>
        </p:nvSpPr>
        <p:spPr>
          <a:xfrm>
            <a:off x="5060950" y="1016000"/>
            <a:ext cx="10985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不是</a:t>
            </a:r>
            <a:endParaRPr lang="zh-CN" altLang="en-US" sz="3600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53270" name="Text Box 22"/>
          <p:cNvSpPr txBox="1"/>
          <p:nvPr/>
        </p:nvSpPr>
        <p:spPr>
          <a:xfrm>
            <a:off x="5943600" y="1739900"/>
            <a:ext cx="24701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错误，不对</a:t>
            </a:r>
            <a:endParaRPr lang="zh-CN" altLang="en-US" sz="3600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53271" name="Text Box 23"/>
          <p:cNvSpPr txBox="1"/>
          <p:nvPr/>
        </p:nvSpPr>
        <p:spPr>
          <a:xfrm>
            <a:off x="6858000" y="2354263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没</a:t>
            </a:r>
            <a:endParaRPr lang="zh-CN" altLang="en-US" sz="3600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53272" name="Text Box 24"/>
          <p:cNvSpPr txBox="1"/>
          <p:nvPr/>
        </p:nvSpPr>
        <p:spPr>
          <a:xfrm>
            <a:off x="6156325" y="2867025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不</a:t>
            </a:r>
            <a:endParaRPr lang="zh-CN" altLang="en-US" sz="3600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53273" name="Text Box 25"/>
          <p:cNvSpPr txBox="1"/>
          <p:nvPr/>
        </p:nvSpPr>
        <p:spPr>
          <a:xfrm>
            <a:off x="5699125" y="3517900"/>
            <a:ext cx="10985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itchFamily="2" charset="-122"/>
              </a:rPr>
              <a:t>有人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53274" name="Text Box 26"/>
          <p:cNvSpPr txBox="1"/>
          <p:nvPr/>
        </p:nvSpPr>
        <p:spPr>
          <a:xfrm>
            <a:off x="5699125" y="4203700"/>
            <a:ext cx="24701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itchFamily="2" charset="-122"/>
              </a:rPr>
              <a:t>有时，偶或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53275" name="Text Box 27"/>
          <p:cNvSpPr txBox="1"/>
          <p:nvPr/>
        </p:nvSpPr>
        <p:spPr>
          <a:xfrm>
            <a:off x="4708525" y="4872038"/>
            <a:ext cx="4298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itchFamily="2" charset="-122"/>
              </a:rPr>
              <a:t>有的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itchFamily="2" charset="-122"/>
              </a:rPr>
              <a:t>……</a:t>
            </a:r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itchFamily="2" charset="-122"/>
              </a:rPr>
              <a:t>，有的</a:t>
            </a:r>
            <a:r>
              <a:rPr lang="en-US" altLang="zh-CN" sz="36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itchFamily="2" charset="-122"/>
              </a:rPr>
              <a:t>……</a:t>
            </a:r>
            <a:endParaRPr lang="en-US" altLang="zh-CN" sz="3600" dirty="0">
              <a:solidFill>
                <a:srgbClr val="0000FF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53276" name="Text Box 28"/>
          <p:cNvSpPr txBox="1"/>
          <p:nvPr/>
        </p:nvSpPr>
        <p:spPr>
          <a:xfrm>
            <a:off x="5060950" y="5927725"/>
            <a:ext cx="24701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itchFamily="2" charset="-122"/>
              </a:rPr>
              <a:t>或许，也许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9" grpId="0"/>
      <p:bldP spid="53270" grpId="0"/>
      <p:bldP spid="53271" grpId="0"/>
      <p:bldP spid="53272" grpId="0"/>
      <p:bldP spid="53273" grpId="0"/>
      <p:bldP spid="53274" grpId="0"/>
      <p:bldP spid="53275" grpId="0"/>
      <p:bldP spid="53276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6306" name="Rectangle 2"/>
          <p:cNvSpPr/>
          <p:nvPr/>
        </p:nvSpPr>
        <p:spPr>
          <a:xfrm>
            <a:off x="352425" y="981075"/>
            <a:ext cx="6854825" cy="56864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诸侯之所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亡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，与战败所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亡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者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是故燕虽小国而后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亡</a:t>
            </a:r>
            <a:endParaRPr lang="en-US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以荆卿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计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邯郸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郡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而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秦人积威之所劫哉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国者无使为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------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六国破</a:t>
            </a:r>
            <a:r>
              <a:rPr lang="zh-CN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灭</a:t>
            </a:r>
            <a:endParaRPr lang="zh-CN" altLang="en-US" sz="3200" b="1" dirty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薪不尽，火不</a:t>
            </a:r>
            <a:r>
              <a:rPr lang="zh-CN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灭</a:t>
            </a:r>
            <a:endParaRPr lang="zh-CN" altLang="en-US" sz="3200" b="1" dirty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76" name="Rectangle 4"/>
          <p:cNvSpPr/>
          <p:nvPr/>
        </p:nvSpPr>
        <p:spPr>
          <a:xfrm>
            <a:off x="5846763" y="896938"/>
            <a:ext cx="3481387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丧失，丢失，动词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77" name="Rectangle 5"/>
          <p:cNvSpPr/>
          <p:nvPr/>
        </p:nvSpPr>
        <p:spPr>
          <a:xfrm>
            <a:off x="4862513" y="1481138"/>
            <a:ext cx="2735262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灭亡，动词。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78" name="Rectangle 6"/>
          <p:cNvSpPr/>
          <p:nvPr/>
        </p:nvSpPr>
        <p:spPr>
          <a:xfrm>
            <a:off x="4325938" y="2479675"/>
            <a:ext cx="2592387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作为，动词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79" name="Rectangle 7"/>
          <p:cNvSpPr/>
          <p:nvPr/>
        </p:nvSpPr>
        <p:spPr>
          <a:xfrm>
            <a:off x="4341813" y="2989263"/>
            <a:ext cx="3024187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成为，动词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80" name="Text Box 8"/>
          <p:cNvSpPr txBox="1"/>
          <p:nvPr/>
        </p:nvSpPr>
        <p:spPr>
          <a:xfrm>
            <a:off x="5221288" y="3575050"/>
            <a:ext cx="18700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被，介词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81" name="Text Box 9"/>
          <p:cNvSpPr txBox="1"/>
          <p:nvPr/>
        </p:nvSpPr>
        <p:spPr>
          <a:xfrm>
            <a:off x="4749800" y="4248150"/>
            <a:ext cx="22828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治理，动词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82" name="Text Box 10"/>
          <p:cNvSpPr txBox="1"/>
          <p:nvPr/>
        </p:nvSpPr>
        <p:spPr>
          <a:xfrm>
            <a:off x="4716463" y="5251450"/>
            <a:ext cx="26924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灭亡，动词</a:t>
            </a:r>
            <a:endParaRPr lang="zh-CN" altLang="en-US" sz="3200" b="1" dirty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83" name="Text Box 11"/>
          <p:cNvSpPr txBox="1"/>
          <p:nvPr/>
        </p:nvSpPr>
        <p:spPr>
          <a:xfrm>
            <a:off x="4697413" y="5805488"/>
            <a:ext cx="30670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熄灭，动词</a:t>
            </a:r>
            <a:endParaRPr lang="zh-CN" altLang="en-US" sz="3200" b="1" dirty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6315" name="Text Box 14"/>
          <p:cNvSpPr txBox="1"/>
          <p:nvPr/>
        </p:nvSpPr>
        <p:spPr>
          <a:xfrm>
            <a:off x="2362200" y="4159250"/>
            <a:ext cx="1905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endParaRPr lang="zh-CN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6316" name="Text Box 15"/>
          <p:cNvSpPr txBox="1"/>
          <p:nvPr/>
        </p:nvSpPr>
        <p:spPr>
          <a:xfrm>
            <a:off x="2422525" y="4572000"/>
            <a:ext cx="19970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endParaRPr lang="zh-CN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6317" name="Text Box 7"/>
          <p:cNvSpPr txBox="1"/>
          <p:nvPr/>
        </p:nvSpPr>
        <p:spPr>
          <a:xfrm>
            <a:off x="2420938" y="188913"/>
            <a:ext cx="42132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B050"/>
                </a:solidFill>
                <a:latin typeface="华文新魏" pitchFamily="2" charset="-122"/>
                <a:ea typeface="华文新魏" pitchFamily="2" charset="-122"/>
              </a:rPr>
              <a:t>归纳四：一词多义</a:t>
            </a:r>
            <a:endParaRPr lang="zh-CN" altLang="en-US" sz="3600" b="1" dirty="0">
              <a:solidFill>
                <a:srgbClr val="00B05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6318" name="AutoShape 9"/>
          <p:cNvSpPr/>
          <p:nvPr/>
        </p:nvSpPr>
        <p:spPr>
          <a:xfrm>
            <a:off x="85725" y="2681288"/>
            <a:ext cx="533400" cy="1890712"/>
          </a:xfrm>
          <a:prstGeom prst="leftBrace">
            <a:avLst>
              <a:gd name="adj1" fmla="val 3570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6319" name="AutoShape 9"/>
          <p:cNvSpPr/>
          <p:nvPr/>
        </p:nvSpPr>
        <p:spPr>
          <a:xfrm>
            <a:off x="0" y="1157288"/>
            <a:ext cx="533400" cy="830262"/>
          </a:xfrm>
          <a:prstGeom prst="leftBrace">
            <a:avLst>
              <a:gd name="adj1" fmla="val 35757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6320" name="AutoShape 9"/>
          <p:cNvSpPr/>
          <p:nvPr/>
        </p:nvSpPr>
        <p:spPr>
          <a:xfrm>
            <a:off x="0" y="5421313"/>
            <a:ext cx="533400" cy="830262"/>
          </a:xfrm>
          <a:prstGeom prst="leftBrace">
            <a:avLst>
              <a:gd name="adj1" fmla="val 35757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6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6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7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47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47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47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547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547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48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48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48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548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548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548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54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54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build="p"/>
      <p:bldP spid="105477" grpId="0" build="p"/>
      <p:bldP spid="105478" grpId="0" build="p"/>
      <p:bldP spid="105479" grpId="0" build="p"/>
      <p:bldP spid="105480" grpId="0" build="p"/>
      <p:bldP spid="105481" grpId="0" build="p"/>
      <p:bldP spid="105482" grpId="0" build="p"/>
      <p:bldP spid="105483" grpId="0" build="p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7330" name="Rectangle 2"/>
          <p:cNvSpPr/>
          <p:nvPr/>
        </p:nvSpPr>
        <p:spPr>
          <a:xfrm>
            <a:off x="909638" y="944563"/>
            <a:ext cx="6854825" cy="52212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lnSpc>
                <a:spcPct val="90000"/>
              </a:lnSpc>
              <a:buChar char="•"/>
            </a:pPr>
            <a:endParaRPr lang="en-US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向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使三国各爱其地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并力西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向</a:t>
            </a:r>
            <a:endParaRPr lang="en-US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而秦</a:t>
            </a:r>
            <a:r>
              <a:rPr lang="zh-CN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兵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又至矣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斯用</a:t>
            </a:r>
            <a:r>
              <a:rPr lang="zh-CN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兵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之效也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以地事秦，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犹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抱薪救火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良将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犹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在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84" name="Text Box 12"/>
          <p:cNvSpPr txBox="1"/>
          <p:nvPr/>
        </p:nvSpPr>
        <p:spPr>
          <a:xfrm>
            <a:off x="5229225" y="1427163"/>
            <a:ext cx="2809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如果，连词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85" name="Text Box 13"/>
          <p:cNvSpPr txBox="1"/>
          <p:nvPr/>
        </p:nvSpPr>
        <p:spPr>
          <a:xfrm>
            <a:off x="4179888" y="1990725"/>
            <a:ext cx="27352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朝着，动词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7333" name="Text Box 14"/>
          <p:cNvSpPr txBox="1"/>
          <p:nvPr/>
        </p:nvSpPr>
        <p:spPr>
          <a:xfrm>
            <a:off x="2362200" y="4159250"/>
            <a:ext cx="1905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endParaRPr lang="zh-CN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88" name="Text Box 16"/>
          <p:cNvSpPr txBox="1"/>
          <p:nvPr/>
        </p:nvSpPr>
        <p:spPr>
          <a:xfrm>
            <a:off x="4543425" y="3005138"/>
            <a:ext cx="2833688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名词，军队</a:t>
            </a:r>
            <a:endParaRPr lang="zh-CN" altLang="en-US" sz="3200" b="1" dirty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89" name="Text Box 17"/>
          <p:cNvSpPr txBox="1"/>
          <p:nvPr/>
        </p:nvSpPr>
        <p:spPr>
          <a:xfrm>
            <a:off x="4267200" y="3622675"/>
            <a:ext cx="36639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名词，军事、战争</a:t>
            </a:r>
            <a:endParaRPr lang="zh-CN" altLang="en-US" sz="3200" b="1" dirty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90" name="Text Box 18"/>
          <p:cNvSpPr txBox="1"/>
          <p:nvPr/>
        </p:nvSpPr>
        <p:spPr>
          <a:xfrm>
            <a:off x="5868988" y="4643438"/>
            <a:ext cx="2733675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动词，好象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5491" name="Text Box 19"/>
          <p:cNvSpPr txBox="1"/>
          <p:nvPr/>
        </p:nvSpPr>
        <p:spPr>
          <a:xfrm>
            <a:off x="3783013" y="5229225"/>
            <a:ext cx="23050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副词，还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7338" name="Text Box 7"/>
          <p:cNvSpPr txBox="1"/>
          <p:nvPr/>
        </p:nvSpPr>
        <p:spPr>
          <a:xfrm>
            <a:off x="2397125" y="303213"/>
            <a:ext cx="42132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B050"/>
                </a:solidFill>
                <a:latin typeface="华文新魏" pitchFamily="2" charset="-122"/>
                <a:ea typeface="华文新魏" pitchFamily="2" charset="-122"/>
              </a:rPr>
              <a:t>归纳四：一词多义</a:t>
            </a:r>
            <a:endParaRPr lang="zh-CN" altLang="en-US" sz="3600" b="1" dirty="0">
              <a:solidFill>
                <a:srgbClr val="00B05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7339" name="AutoShape 9"/>
          <p:cNvSpPr/>
          <p:nvPr/>
        </p:nvSpPr>
        <p:spPr>
          <a:xfrm>
            <a:off x="561975" y="1595438"/>
            <a:ext cx="533400" cy="828675"/>
          </a:xfrm>
          <a:prstGeom prst="leftBrace">
            <a:avLst>
              <a:gd name="adj1" fmla="val 3568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7340" name="AutoShape 9"/>
          <p:cNvSpPr/>
          <p:nvPr/>
        </p:nvSpPr>
        <p:spPr>
          <a:xfrm>
            <a:off x="512763" y="3176588"/>
            <a:ext cx="533400" cy="828675"/>
          </a:xfrm>
          <a:prstGeom prst="leftBrace">
            <a:avLst>
              <a:gd name="adj1" fmla="val 3568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7341" name="AutoShape 9"/>
          <p:cNvSpPr/>
          <p:nvPr/>
        </p:nvSpPr>
        <p:spPr>
          <a:xfrm>
            <a:off x="544513" y="4814888"/>
            <a:ext cx="533400" cy="828675"/>
          </a:xfrm>
          <a:prstGeom prst="leftBrace">
            <a:avLst>
              <a:gd name="adj1" fmla="val 3568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8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8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8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48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48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48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548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548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49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49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49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549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84" grpId="0" build="p"/>
      <p:bldP spid="105485" grpId="0" build="p"/>
      <p:bldP spid="105488" grpId="0" build="p"/>
      <p:bldP spid="105489" grpId="0" build="p"/>
      <p:bldP spid="105490" grpId="0" build="p"/>
      <p:bldP spid="1054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4541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42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5411" name="Text Box 3"/>
          <p:cNvSpPr txBox="1"/>
          <p:nvPr/>
        </p:nvSpPr>
        <p:spPr>
          <a:xfrm>
            <a:off x="6400800" y="5943600"/>
            <a:ext cx="2286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北宋地图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7522" name="Rectangle 2"/>
          <p:cNvSpPr/>
          <p:nvPr/>
        </p:nvSpPr>
        <p:spPr>
          <a:xfrm>
            <a:off x="784225" y="1333500"/>
            <a:ext cx="7772400" cy="5410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/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较秦之所</a:t>
            </a:r>
            <a:r>
              <a:rPr lang="zh-CN" altLang="en-US" sz="3200" b="1" dirty="0">
                <a:solidFill>
                  <a:srgbClr val="FF5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得</a:t>
            </a:r>
            <a:endParaRPr lang="zh-CN" altLang="en-US" sz="3200" b="1" dirty="0">
              <a:solidFill>
                <a:srgbClr val="FF5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/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此言</a:t>
            </a:r>
            <a:r>
              <a:rPr lang="zh-CN" altLang="en-US" sz="3200" b="1" dirty="0">
                <a:solidFill>
                  <a:srgbClr val="FF5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得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/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诚不</a:t>
            </a:r>
            <a:r>
              <a:rPr lang="zh-CN" altLang="en-US" sz="3200" b="1" dirty="0">
                <a:solidFill>
                  <a:srgbClr val="FF5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得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已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/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/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暴秦之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欲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无厌 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/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则秦之所大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欲</a:t>
            </a:r>
            <a:endParaRPr lang="en-US" altLang="zh-CN" sz="32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/>
            <a:endParaRPr lang="zh-CN" altLang="en-US" sz="3200" b="1" dirty="0">
              <a:solidFill>
                <a:srgbClr val="FF5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/>
            <a:r>
              <a:rPr lang="zh-CN" altLang="en-US" sz="3200" b="1" dirty="0">
                <a:solidFill>
                  <a:srgbClr val="FF5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暴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霜露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/>
            <a:r>
              <a:rPr lang="zh-CN" altLang="en-US" sz="3200" b="1" dirty="0">
                <a:solidFill>
                  <a:srgbClr val="FF5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暴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秦之欲无厌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buChar char="•"/>
            </a:pPr>
            <a:endParaRPr lang="en-US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7523" name="Text Box 3"/>
          <p:cNvSpPr txBox="1"/>
          <p:nvPr/>
        </p:nvSpPr>
        <p:spPr>
          <a:xfrm>
            <a:off x="3783013" y="1301750"/>
            <a:ext cx="37449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5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得到，获得，动词</a:t>
            </a:r>
            <a:endParaRPr lang="zh-CN" altLang="en-US" sz="3200" b="1" dirty="0">
              <a:solidFill>
                <a:srgbClr val="FF5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7524" name="Text Box 4"/>
          <p:cNvSpPr txBox="1"/>
          <p:nvPr/>
        </p:nvSpPr>
        <p:spPr>
          <a:xfrm>
            <a:off x="3562350" y="1933575"/>
            <a:ext cx="39751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5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适宜，得当，形容词</a:t>
            </a:r>
            <a:endParaRPr lang="zh-CN" altLang="en-US" sz="3200" b="1" dirty="0">
              <a:solidFill>
                <a:srgbClr val="FF5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7525" name="Text Box 5"/>
          <p:cNvSpPr txBox="1"/>
          <p:nvPr/>
        </p:nvSpPr>
        <p:spPr>
          <a:xfrm>
            <a:off x="3549650" y="2565400"/>
            <a:ext cx="34972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能，能够，动词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4197350" y="3679825"/>
            <a:ext cx="39036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想要，追求，动词</a:t>
            </a:r>
            <a:endParaRPr kumimoji="1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07527" name="Text Box 7"/>
          <p:cNvSpPr txBox="1"/>
          <p:nvPr/>
        </p:nvSpPr>
        <p:spPr>
          <a:xfrm>
            <a:off x="4140200" y="4287838"/>
            <a:ext cx="28194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欲望，名词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7528" name="Text Box 8"/>
          <p:cNvSpPr txBox="1"/>
          <p:nvPr/>
        </p:nvSpPr>
        <p:spPr>
          <a:xfrm>
            <a:off x="3135313" y="5422900"/>
            <a:ext cx="53403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通“曝”暴露，显露，动词</a:t>
            </a:r>
            <a:endParaRPr lang="zh-CN" altLang="en-US" sz="3200" b="1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7529" name="Text Box 9"/>
          <p:cNvSpPr txBox="1"/>
          <p:nvPr/>
        </p:nvSpPr>
        <p:spPr>
          <a:xfrm>
            <a:off x="3783013" y="6007100"/>
            <a:ext cx="52578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凶暴，凶恶残酷的，形容词</a:t>
            </a:r>
            <a:endParaRPr lang="zh-CN" altLang="en-US" sz="3200" b="1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7531" name="Text Box 11"/>
          <p:cNvSpPr txBox="1"/>
          <p:nvPr/>
        </p:nvSpPr>
        <p:spPr>
          <a:xfrm>
            <a:off x="6248400" y="5257800"/>
            <a:ext cx="2362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b="1" dirty="0">
              <a:solidFill>
                <a:srgbClr val="FF5050"/>
              </a:solidFill>
              <a:latin typeface="Times New Roman" panose="02020603050405020304" pitchFamily="18" charset="0"/>
              <a:ea typeface="幼圆" pitchFamily="49" charset="-122"/>
            </a:endParaRPr>
          </a:p>
        </p:txBody>
      </p:sp>
      <p:sp>
        <p:nvSpPr>
          <p:cNvPr id="228363" name="Text Box 7"/>
          <p:cNvSpPr txBox="1"/>
          <p:nvPr/>
        </p:nvSpPr>
        <p:spPr>
          <a:xfrm>
            <a:off x="2420938" y="188913"/>
            <a:ext cx="42132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B050"/>
                </a:solidFill>
                <a:latin typeface="华文新魏" pitchFamily="2" charset="-122"/>
                <a:ea typeface="华文新魏" pitchFamily="2" charset="-122"/>
              </a:rPr>
              <a:t>归纳四：一词多义</a:t>
            </a:r>
            <a:endParaRPr lang="zh-CN" altLang="en-US" sz="3600" b="1" dirty="0">
              <a:solidFill>
                <a:srgbClr val="00B05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8364" name="AutoShape 9"/>
          <p:cNvSpPr/>
          <p:nvPr/>
        </p:nvSpPr>
        <p:spPr>
          <a:xfrm>
            <a:off x="519113" y="1385888"/>
            <a:ext cx="533400" cy="1357312"/>
          </a:xfrm>
          <a:prstGeom prst="leftBrace">
            <a:avLst>
              <a:gd name="adj1" fmla="val 35707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8365" name="AutoShape 9"/>
          <p:cNvSpPr/>
          <p:nvPr/>
        </p:nvSpPr>
        <p:spPr>
          <a:xfrm>
            <a:off x="444500" y="3751263"/>
            <a:ext cx="533400" cy="828675"/>
          </a:xfrm>
          <a:prstGeom prst="leftBrace">
            <a:avLst>
              <a:gd name="adj1" fmla="val 3568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8366" name="AutoShape 9"/>
          <p:cNvSpPr/>
          <p:nvPr/>
        </p:nvSpPr>
        <p:spPr>
          <a:xfrm>
            <a:off x="517525" y="5486400"/>
            <a:ext cx="533400" cy="828675"/>
          </a:xfrm>
          <a:prstGeom prst="leftBrace">
            <a:avLst>
              <a:gd name="adj1" fmla="val 3568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3" grpId="0"/>
      <p:bldP spid="107524" grpId="0"/>
      <p:bldP spid="107525" grpId="0"/>
      <p:bldP spid="107526" grpId="0"/>
      <p:bldP spid="107527" grpId="0"/>
      <p:bldP spid="107528" grpId="0"/>
      <p:bldP spid="107529" grpId="0"/>
      <p:bldP spid="107531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9378" name="Rectangle 2"/>
          <p:cNvSpPr/>
          <p:nvPr/>
        </p:nvSpPr>
        <p:spPr>
          <a:xfrm>
            <a:off x="9525" y="990600"/>
            <a:ext cx="7772400" cy="57515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）六国破灭，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非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兵不利，战不善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）赂秦而力亏，破灭之道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也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）有如此之势，而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秦人积威之所劫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）洎牧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以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谗诛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）举以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（之）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予人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）至丹以荆卿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（刺秦）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为计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eaLnBrk="1" hangingPunct="1"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）赵尝五战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于秦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8547" name="Text Box 3"/>
          <p:cNvSpPr txBox="1"/>
          <p:nvPr/>
        </p:nvSpPr>
        <p:spPr>
          <a:xfrm>
            <a:off x="7766050" y="2890838"/>
            <a:ext cx="1219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FF5050"/>
                </a:solidFill>
                <a:latin typeface="Times New Roman" panose="02020603050405020304" pitchFamily="18" charset="0"/>
                <a:ea typeface="幼圆" pitchFamily="49" charset="-122"/>
              </a:rPr>
              <a:t>被动句</a:t>
            </a:r>
            <a:endParaRPr lang="zh-CN" altLang="en-US" b="1" dirty="0">
              <a:solidFill>
                <a:srgbClr val="FF5050"/>
              </a:solidFill>
              <a:latin typeface="Times New Roman" panose="02020603050405020304" pitchFamily="18" charset="0"/>
              <a:ea typeface="幼圆" pitchFamily="49" charset="-122"/>
            </a:endParaRPr>
          </a:p>
        </p:txBody>
      </p:sp>
      <p:sp>
        <p:nvSpPr>
          <p:cNvPr id="108548" name="Text Box 4"/>
          <p:cNvSpPr txBox="1"/>
          <p:nvPr/>
        </p:nvSpPr>
        <p:spPr>
          <a:xfrm>
            <a:off x="3948113" y="3703638"/>
            <a:ext cx="20240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FF5050"/>
                </a:solidFill>
                <a:latin typeface="Times New Roman" panose="02020603050405020304" pitchFamily="18" charset="0"/>
                <a:ea typeface="幼圆" pitchFamily="49" charset="-122"/>
              </a:rPr>
              <a:t>被动句</a:t>
            </a:r>
            <a:endParaRPr lang="zh-CN" altLang="en-US" b="1" dirty="0">
              <a:solidFill>
                <a:srgbClr val="FF5050"/>
              </a:solidFill>
              <a:latin typeface="Times New Roman" panose="02020603050405020304" pitchFamily="18" charset="0"/>
              <a:ea typeface="幼圆" pitchFamily="49" charset="-122"/>
            </a:endParaRPr>
          </a:p>
        </p:txBody>
      </p:sp>
      <p:sp>
        <p:nvSpPr>
          <p:cNvPr id="108549" name="Text Box 5"/>
          <p:cNvSpPr txBox="1"/>
          <p:nvPr/>
        </p:nvSpPr>
        <p:spPr>
          <a:xfrm>
            <a:off x="4456113" y="4572000"/>
            <a:ext cx="32289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FF5050"/>
                </a:solidFill>
                <a:latin typeface="Times New Roman" panose="02020603050405020304" pitchFamily="18" charset="0"/>
                <a:ea typeface="幼圆" pitchFamily="49" charset="-122"/>
              </a:rPr>
              <a:t>省略句，省略宾语</a:t>
            </a:r>
            <a:endParaRPr lang="zh-CN" altLang="en-US" b="1" dirty="0">
              <a:solidFill>
                <a:srgbClr val="FF5050"/>
              </a:solidFill>
              <a:latin typeface="Times New Roman" panose="02020603050405020304" pitchFamily="18" charset="0"/>
              <a:ea typeface="幼圆" pitchFamily="49" charset="-122"/>
            </a:endParaRPr>
          </a:p>
        </p:txBody>
      </p:sp>
      <p:sp>
        <p:nvSpPr>
          <p:cNvPr id="108550" name="Text Box 6"/>
          <p:cNvSpPr txBox="1"/>
          <p:nvPr/>
        </p:nvSpPr>
        <p:spPr>
          <a:xfrm>
            <a:off x="5972175" y="5300663"/>
            <a:ext cx="3530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FF5050"/>
                </a:solidFill>
                <a:latin typeface="Times New Roman" panose="02020603050405020304" pitchFamily="18" charset="0"/>
                <a:ea typeface="幼圆" pitchFamily="49" charset="-122"/>
              </a:rPr>
              <a:t>省略句，省略动宾词组</a:t>
            </a:r>
            <a:endParaRPr lang="zh-CN" altLang="en-US" b="1" dirty="0">
              <a:solidFill>
                <a:srgbClr val="FF5050"/>
              </a:solidFill>
              <a:latin typeface="Times New Roman" panose="02020603050405020304" pitchFamily="18" charset="0"/>
              <a:ea typeface="幼圆" pitchFamily="49" charset="-122"/>
            </a:endParaRPr>
          </a:p>
        </p:txBody>
      </p:sp>
      <p:sp>
        <p:nvSpPr>
          <p:cNvPr id="108551" name="Text Box 7"/>
          <p:cNvSpPr txBox="1"/>
          <p:nvPr/>
        </p:nvSpPr>
        <p:spPr>
          <a:xfrm>
            <a:off x="4422775" y="6165850"/>
            <a:ext cx="3733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FF5050"/>
                </a:solidFill>
                <a:latin typeface="Times New Roman" panose="02020603050405020304" pitchFamily="18" charset="0"/>
                <a:ea typeface="幼圆" pitchFamily="49" charset="-122"/>
              </a:rPr>
              <a:t>介词结构后置</a:t>
            </a:r>
            <a:endParaRPr lang="zh-CN" altLang="en-US" b="1" dirty="0">
              <a:solidFill>
                <a:srgbClr val="FF5050"/>
              </a:solidFill>
              <a:latin typeface="Times New Roman" panose="02020603050405020304" pitchFamily="18" charset="0"/>
              <a:ea typeface="幼圆" pitchFamily="49" charset="-122"/>
            </a:endParaRPr>
          </a:p>
        </p:txBody>
      </p:sp>
      <p:sp>
        <p:nvSpPr>
          <p:cNvPr id="108553" name="Text Box 9"/>
          <p:cNvSpPr txBox="1"/>
          <p:nvPr/>
        </p:nvSpPr>
        <p:spPr>
          <a:xfrm>
            <a:off x="7243763" y="1168400"/>
            <a:ext cx="16652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判断句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9385" name="Text Box 10"/>
          <p:cNvSpPr txBox="1"/>
          <p:nvPr/>
        </p:nvSpPr>
        <p:spPr>
          <a:xfrm>
            <a:off x="8801100" y="39322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9386" name="Rectangle 2"/>
          <p:cNvSpPr/>
          <p:nvPr/>
        </p:nvSpPr>
        <p:spPr>
          <a:xfrm>
            <a:off x="1403350" y="188913"/>
            <a:ext cx="5689600" cy="9540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algn="ctr" eaLnBrk="1" hangingPunct="1"/>
            <a:r>
              <a:rPr lang="zh-CN" altLang="en-US" sz="5400" b="1" dirty="0">
                <a:solidFill>
                  <a:srgbClr val="00B050"/>
                </a:solidFill>
                <a:latin typeface="Times New Roman" panose="02020603050405020304" pitchFamily="18" charset="0"/>
                <a:ea typeface="华文新魏" pitchFamily="2" charset="-122"/>
              </a:rPr>
              <a:t>归纳五：特殊句式</a:t>
            </a:r>
            <a:endParaRPr lang="zh-CN" altLang="en-US" sz="5400" b="1" dirty="0">
              <a:solidFill>
                <a:srgbClr val="00B050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3" name="Text Box 9"/>
          <p:cNvSpPr txBox="1"/>
          <p:nvPr/>
        </p:nvSpPr>
        <p:spPr>
          <a:xfrm>
            <a:off x="6289675" y="1989138"/>
            <a:ext cx="16652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判断句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/>
      <p:bldP spid="108548" grpId="0"/>
      <p:bldP spid="108549" grpId="0"/>
      <p:bldP spid="108550" grpId="0"/>
      <p:bldP spid="108551" grpId="0"/>
      <p:bldP spid="108553" grpId="0"/>
      <p:bldP spid="13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0402" name="Rectangle 4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4114800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sz="7200" b="1" dirty="0">
                <a:solidFill>
                  <a:srgbClr val="00CC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四读课文</a:t>
            </a:r>
            <a:endParaRPr lang="zh-CN" altLang="en-US" sz="7200" b="1" dirty="0">
              <a:solidFill>
                <a:srgbClr val="00CC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en-US" sz="7200" b="1" dirty="0">
                <a:solidFill>
                  <a:srgbClr val="00CC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拓展训练，培养能力</a:t>
            </a:r>
            <a:endParaRPr lang="zh-CN" altLang="en-US" sz="7200" b="1" dirty="0">
              <a:solidFill>
                <a:srgbClr val="00CC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1426" name="Text Box 2"/>
          <p:cNvSpPr txBox="1"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1427" name="Rectangle 3"/>
          <p:cNvSpPr/>
          <p:nvPr/>
        </p:nvSpPr>
        <p:spPr>
          <a:xfrm>
            <a:off x="3429000" y="2224088"/>
            <a:ext cx="35560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54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5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2987675"/>
          </a:xfrm>
          <a:prstGeom prst="rect">
            <a:avLst/>
          </a:prstGeom>
          <a:solidFill>
            <a:srgbClr val="CC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effectLst>
                  <a:outerShdw blurRad="38100" dist="38100" dir="2700000">
                    <a:srgbClr val="FFFFFF"/>
                  </a:outerShdw>
                </a:effectLst>
              </a:rPr>
              <a:t>阅读苏辙的</a:t>
            </a:r>
            <a:r>
              <a:rPr lang="en-US" altLang="zh-CN" sz="4000" b="1" dirty="0">
                <a:effectLst>
                  <a:outerShdw blurRad="38100" dist="38100" dir="2700000">
                    <a:srgbClr val="FFFFFF"/>
                  </a:outerShdw>
                </a:effectLst>
              </a:rPr>
              <a:t>《</a:t>
            </a:r>
            <a:r>
              <a:rPr lang="zh-CN" altLang="en-US" sz="4000" b="1" dirty="0">
                <a:effectLst>
                  <a:outerShdw blurRad="38100" dist="38100" dir="2700000">
                    <a:srgbClr val="FFFFFF"/>
                  </a:outerShdw>
                </a:effectLst>
              </a:rPr>
              <a:t>六国论</a:t>
            </a:r>
            <a:r>
              <a:rPr lang="en-US" altLang="zh-CN" sz="4000" b="1" dirty="0">
                <a:effectLst>
                  <a:outerShdw blurRad="38100" dist="38100" dir="2700000">
                    <a:srgbClr val="FFFFFF"/>
                  </a:outerShdw>
                </a:effectLst>
              </a:rPr>
              <a:t>》</a:t>
            </a:r>
            <a:r>
              <a:rPr lang="zh-CN" altLang="en-US" sz="4000" b="1" dirty="0">
                <a:effectLst>
                  <a:outerShdw blurRad="38100" dist="38100" dir="2700000">
                    <a:srgbClr val="FFFFFF"/>
                  </a:outerShdw>
                </a:effectLst>
              </a:rPr>
              <a:t>节选，</a:t>
            </a:r>
            <a:endParaRPr lang="zh-CN" altLang="en-US" sz="4000" b="1" dirty="0">
              <a:effectLst>
                <a:outerShdw blurRad="38100" dist="38100" dir="2700000">
                  <a:srgbClr val="FFFFFF"/>
                </a:outerShdw>
              </a:effectLst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effectLst>
                  <a:outerShdw blurRad="38100" dist="38100" dir="2700000">
                    <a:srgbClr val="FFFFFF"/>
                  </a:outerShdw>
                </a:effectLst>
              </a:rPr>
              <a:t>回答后边的问题：</a:t>
            </a:r>
            <a:endParaRPr lang="zh-CN" altLang="en-US" sz="4000" b="1" dirty="0">
              <a:effectLst>
                <a:outerShdw blurRad="38100" dist="38100" dir="2700000">
                  <a:srgbClr val="FFFFFF"/>
                </a:outerShdw>
              </a:effectLst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6000" b="1" i="1" dirty="0">
                <a:solidFill>
                  <a:srgbClr val="000000"/>
                </a:solidFill>
                <a:ea typeface="隶书" pitchFamily="49" charset="-122"/>
              </a:rPr>
              <a:t>       </a:t>
            </a:r>
            <a:endParaRPr lang="zh-CN" altLang="en-US" b="1" i="1" dirty="0">
              <a:solidFill>
                <a:srgbClr val="000000"/>
              </a:solidFill>
              <a:ea typeface="隶书" pitchFamily="49" charset="-122"/>
            </a:endParaRP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0" y="1700213"/>
            <a:ext cx="9144000" cy="458628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 </a:t>
            </a:r>
            <a:r>
              <a:rPr kumimoji="1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夫韩魏不能独当秦，而天下之诸侯，藉之以蔽其西，故莫如厚韩亲魏以摈秦。秦人不敢逾韩魏，以窥齐楚燕赵之国，因得以自完于其间矣。以四无事之国佐当寇之韩魏，使韩魏无东顾之忧，而为天下出身以当秦兵。以二国委秦，而四国休息于内，以阴助其急。若此可以应夫无穷，彼秦将何为哉？不知如此，而乃贪疆场尺寸之利，背盟败约，以自相屠灭，秦兵未出，而天下诸侯已自困矣。至于秦人得伺其隙以取其国，可不悲哉！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  <p:bldP spid="41991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317500" y="404813"/>
            <a:ext cx="8458200" cy="57626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1.</a:t>
            </a:r>
            <a:r>
              <a:rPr kumimoji="1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父子两文的共同点是</a:t>
            </a:r>
            <a:r>
              <a:rPr kumimoji="1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1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2.</a:t>
            </a:r>
            <a:r>
              <a:rPr kumimoji="1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父子两文的不同点是</a:t>
            </a:r>
            <a:r>
              <a:rPr kumimoji="1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:(1)</a:t>
            </a:r>
            <a:r>
              <a:rPr kumimoji="1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洵文的中心论点是</a:t>
            </a:r>
            <a:r>
              <a:rPr kumimoji="1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1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辙文的中心论点是</a:t>
            </a:r>
            <a:r>
              <a:rPr kumimoji="1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1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1"/>
              </a:buBlip>
              <a:defRPr/>
            </a:pPr>
            <a:endParaRPr kumimoji="1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3419475" y="1125538"/>
            <a:ext cx="4724400" cy="519113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认为六国没有团结一致抗秦</a:t>
            </a:r>
            <a:endParaRPr kumimoji="1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 flipH="1">
            <a:off x="3419475" y="2981325"/>
            <a:ext cx="1828800" cy="519113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弊在赂秦</a:t>
            </a:r>
            <a:endParaRPr kumimoji="1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3708400" y="4724400"/>
            <a:ext cx="3124200" cy="519113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背盟败约</a:t>
            </a: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,</a:t>
            </a:r>
            <a:r>
              <a:rPr kumimoji="1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自相屠灭</a:t>
            </a:r>
            <a:endParaRPr kumimoji="1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nimBg="1"/>
      <p:bldP spid="44037" grpId="0" animBg="1"/>
      <p:bldP spid="44038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3474" name="Text Box 2"/>
          <p:cNvSpPr txBox="1"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3475" name="Rectangle 3"/>
          <p:cNvSpPr/>
          <p:nvPr/>
        </p:nvSpPr>
        <p:spPr>
          <a:xfrm>
            <a:off x="3429000" y="2224088"/>
            <a:ext cx="35560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54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5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3476" name="AutoShape 5">
            <a:hlinkClick r:id="" action="ppaction://hlinkshowjump?jump=previousslide"/>
          </p:cNvPr>
          <p:cNvSpPr/>
          <p:nvPr/>
        </p:nvSpPr>
        <p:spPr>
          <a:xfrm>
            <a:off x="7696200" y="6426200"/>
            <a:ext cx="719138" cy="431800"/>
          </a:xfrm>
          <a:prstGeom prst="actionButtonBackPrevious">
            <a:avLst/>
          </a:prstGeom>
          <a:solidFill>
            <a:srgbClr val="FF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3477" name="AutoShape 6">
            <a:hlinkClick r:id="" action="ppaction://hlinkshowjump?jump=nextslide"/>
          </p:cNvPr>
          <p:cNvSpPr/>
          <p:nvPr/>
        </p:nvSpPr>
        <p:spPr>
          <a:xfrm>
            <a:off x="8424863" y="6426200"/>
            <a:ext cx="719137" cy="431800"/>
          </a:xfrm>
          <a:prstGeom prst="actionButtonForwardNext">
            <a:avLst/>
          </a:prstGeom>
          <a:solidFill>
            <a:srgbClr val="FF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609600" y="981075"/>
            <a:ext cx="1349375" cy="52228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苏洵重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:</a:t>
            </a:r>
            <a:endParaRPr kumimoji="1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2286000" y="985838"/>
            <a:ext cx="1143000" cy="519113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史实</a:t>
            </a:r>
            <a:endParaRPr kumimoji="1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4151313" y="985838"/>
            <a:ext cx="1357313" cy="52387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苏辙重：</a:t>
            </a:r>
            <a:endParaRPr kumimoji="1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5803900" y="971550"/>
            <a:ext cx="1143000" cy="519113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假设</a:t>
            </a:r>
            <a:endParaRPr kumimoji="1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609600" y="2060575"/>
            <a:ext cx="8164513" cy="180022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3.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友人说苏氏父子都认识不到秦统一六国是历史趋势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,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不过是借题发挥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;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而从论古讽今的贴切来说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,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还是苏洵的文章有意义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,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所以洵文得以流传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,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而辙文则知者甚少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.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你同意这说法吗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?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为什么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?</a:t>
            </a:r>
            <a:endParaRPr kumimoji="1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719138" y="4508500"/>
            <a:ext cx="8424863" cy="1169988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同意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.</a:t>
            </a:r>
            <a:endParaRPr kumimoji="1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因为宋对西夏有贿赂退让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,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与六国赂秦土地相似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.</a:t>
            </a:r>
            <a:endParaRPr kumimoji="1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 animBg="1"/>
      <p:bldP spid="43018" grpId="0" animBg="1"/>
      <p:bldP spid="43019" grpId="0" animBg="1"/>
      <p:bldP spid="43020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34498" name="Rectangle 2"/>
          <p:cNvSpPr>
            <a:spLocks noGrp="1"/>
          </p:cNvSpPr>
          <p:nvPr>
            <p:ph type="title"/>
          </p:nvPr>
        </p:nvSpPr>
        <p:spPr>
          <a:xfrm>
            <a:off x="1066800" y="228600"/>
            <a:ext cx="4729163" cy="1295400"/>
          </a:xfrm>
          <a:ln/>
        </p:spPr>
        <p:txBody>
          <a:bodyPr vert="horz" wrap="square" lIns="91440" tIns="45720" rIns="91440" bIns="45720" anchor="b"/>
          <a:p>
            <a:pPr eaLnBrk="1" hangingPunct="1"/>
            <a:r>
              <a:rPr lang="zh-CN" altLang="en-US" sz="9600" dirty="0">
                <a:ea typeface="华文新魏" pitchFamily="2" charset="-122"/>
              </a:rPr>
              <a:t>作业：</a:t>
            </a:r>
            <a:endParaRPr lang="zh-CN" altLang="en-US" sz="9600" dirty="0">
              <a:ea typeface="华文新魏" pitchFamily="2" charset="-122"/>
            </a:endParaRPr>
          </a:p>
        </p:txBody>
      </p:sp>
      <p:sp>
        <p:nvSpPr>
          <p:cNvPr id="234499" name="Rectangle 3"/>
          <p:cNvSpPr>
            <a:spLocks noGrp="1"/>
          </p:cNvSpPr>
          <p:nvPr>
            <p:ph idx="1"/>
          </p:nvPr>
        </p:nvSpPr>
        <p:spPr>
          <a:xfrm>
            <a:off x="990600" y="2133600"/>
            <a:ext cx="7769225" cy="2957513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5400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1</a:t>
            </a:r>
            <a:r>
              <a:rPr lang="zh-CN" altLang="en-US" sz="5400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、背诵课文后两段。</a:t>
            </a:r>
            <a:endParaRPr lang="zh-CN" altLang="en-US" sz="5400" dirty="0">
              <a:solidFill>
                <a:srgbClr val="0000FF"/>
              </a:solidFill>
              <a:latin typeface="华文行楷" pitchFamily="2" charset="-122"/>
              <a:ea typeface="华文行楷" pitchFamily="2" charset="-122"/>
            </a:endParaRPr>
          </a:p>
          <a:p>
            <a:pPr eaLnBrk="1" hangingPunct="1">
              <a:buNone/>
            </a:pPr>
            <a:r>
              <a:rPr lang="en-US" altLang="zh-CN" sz="5400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2</a:t>
            </a:r>
            <a:r>
              <a:rPr lang="zh-CN" altLang="en-US" sz="5400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、完成重点篇目训练。</a:t>
            </a:r>
            <a:endParaRPr lang="zh-CN" altLang="en-US" sz="5400" dirty="0">
              <a:solidFill>
                <a:srgbClr val="0000FF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spd="slow">
    <p:zoom dir="in"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22" name="Rectangle 2"/>
          <p:cNvSpPr/>
          <p:nvPr/>
        </p:nvSpPr>
        <p:spPr>
          <a:xfrm>
            <a:off x="3132138" y="0"/>
            <a:ext cx="25908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zh-CN" altLang="en-US" sz="4400" b="1" dirty="0">
                <a:solidFill>
                  <a:srgbClr val="FF0066"/>
                </a:solidFill>
                <a:latin typeface="Times New Roman" panose="02020603050405020304" pitchFamily="18" charset="0"/>
                <a:ea typeface="华文新魏" pitchFamily="2" charset="-122"/>
              </a:rPr>
              <a:t>阅读讨论</a:t>
            </a:r>
            <a:endParaRPr lang="zh-CN" altLang="en-US" sz="3200" b="1" dirty="0">
              <a:solidFill>
                <a:srgbClr val="993366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235523" name="Text Box 3"/>
          <p:cNvSpPr txBox="1"/>
          <p:nvPr/>
        </p:nvSpPr>
        <p:spPr>
          <a:xfrm>
            <a:off x="304800" y="692150"/>
            <a:ext cx="8839200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2800" b="1" dirty="0">
                <a:solidFill>
                  <a:srgbClr val="993366"/>
                </a:solidFill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3200" b="1" dirty="0">
                <a:solidFill>
                  <a:srgbClr val="993366"/>
                </a:solidFill>
                <a:latin typeface="楷体_GB2312" pitchFamily="49" charset="-122"/>
                <a:ea typeface="楷体_GB2312" pitchFamily="49" charset="-122"/>
              </a:rPr>
              <a:t>阅读苏辙的</a:t>
            </a:r>
            <a:r>
              <a:rPr lang="en-US" altLang="zh-CN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《</a:t>
            </a:r>
            <a:r>
              <a:rPr lang="zh-CN" altLang="en-US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六国论</a:t>
            </a:r>
            <a:r>
              <a:rPr lang="en-US" altLang="zh-CN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》</a:t>
            </a:r>
            <a:r>
              <a:rPr lang="zh-CN" altLang="en-US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，</a:t>
            </a:r>
            <a:r>
              <a:rPr lang="zh-CN" altLang="en-US" sz="3200" b="1" dirty="0">
                <a:solidFill>
                  <a:srgbClr val="993366"/>
                </a:solidFill>
                <a:latin typeface="楷体_GB2312" pitchFamily="49" charset="-122"/>
                <a:ea typeface="楷体_GB2312" pitchFamily="49" charset="-122"/>
              </a:rPr>
              <a:t>试从文体、立论的侧重点、论点和作者的写作目的四方面</a:t>
            </a:r>
            <a:r>
              <a:rPr lang="zh-CN" altLang="en-US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和贾谊的</a:t>
            </a:r>
            <a:r>
              <a:rPr lang="en-US" altLang="zh-CN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《</a:t>
            </a:r>
            <a:r>
              <a:rPr lang="zh-CN" altLang="en-US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过秦论</a:t>
            </a:r>
            <a:r>
              <a:rPr lang="en-US" altLang="zh-CN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》</a:t>
            </a:r>
            <a:r>
              <a:rPr lang="zh-CN" altLang="en-US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、杜牧的</a:t>
            </a:r>
            <a:r>
              <a:rPr lang="en-US" altLang="zh-CN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《</a:t>
            </a:r>
            <a:r>
              <a:rPr lang="zh-CN" altLang="en-US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阿房宫赋</a:t>
            </a:r>
            <a:r>
              <a:rPr lang="en-US" altLang="zh-CN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》</a:t>
            </a:r>
            <a:r>
              <a:rPr lang="zh-CN" altLang="en-US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、苏洵的</a:t>
            </a:r>
            <a:r>
              <a:rPr lang="en-US" altLang="zh-CN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《</a:t>
            </a:r>
            <a:r>
              <a:rPr lang="zh-CN" altLang="en-US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六国论</a:t>
            </a:r>
            <a:r>
              <a:rPr lang="en-US" altLang="zh-CN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》</a:t>
            </a:r>
            <a:r>
              <a:rPr lang="zh-CN" altLang="en-US" sz="3200" b="1" dirty="0">
                <a:solidFill>
                  <a:srgbClr val="993366"/>
                </a:solidFill>
                <a:latin typeface="Times New Roman" panose="02020603050405020304" pitchFamily="18" charset="0"/>
                <a:ea typeface="楷体_GB2312" pitchFamily="49" charset="-122"/>
              </a:rPr>
              <a:t>作一比较。</a:t>
            </a:r>
            <a:r>
              <a:rPr lang="zh-CN" altLang="en-US" sz="3200" b="1" dirty="0">
                <a:solidFill>
                  <a:srgbClr val="993366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200" b="1" dirty="0">
              <a:solidFill>
                <a:srgbClr val="993366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9876" name="Text Box 4"/>
          <p:cNvSpPr txBox="1"/>
          <p:nvPr/>
        </p:nvSpPr>
        <p:spPr>
          <a:xfrm>
            <a:off x="228600" y="2817813"/>
            <a:ext cx="8839200" cy="1373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★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苏洵的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《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六国论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》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是一篇政议文，从六国破亡的教训立意，提出“六国破灭，弊在赂秦”的论点，借古讽今：警告北宋王朝不要重蹈六国灭亡的覆辙。</a:t>
            </a:r>
            <a:r>
              <a:rPr lang="zh-CN" altLang="en-US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9877" name="Text Box 5"/>
          <p:cNvSpPr txBox="1"/>
          <p:nvPr/>
        </p:nvSpPr>
        <p:spPr>
          <a:xfrm>
            <a:off x="228600" y="4341813"/>
            <a:ext cx="8839200" cy="1373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★</a:t>
            </a:r>
            <a:r>
              <a:rPr lang="zh-CN" altLang="en-US" sz="2800" b="1" dirty="0">
                <a:solidFill>
                  <a:srgbClr val="F010DB"/>
                </a:solidFill>
                <a:latin typeface="Times New Roman" panose="02020603050405020304" pitchFamily="18" charset="0"/>
                <a:ea typeface="楷体_GB2312" pitchFamily="49" charset="-122"/>
              </a:rPr>
              <a:t>贾谊的</a:t>
            </a:r>
            <a:r>
              <a:rPr lang="en-US" altLang="zh-CN" sz="2800" b="1" dirty="0">
                <a:solidFill>
                  <a:srgbClr val="F010DB"/>
                </a:solidFill>
                <a:latin typeface="Times New Roman" panose="02020603050405020304" pitchFamily="18" charset="0"/>
                <a:ea typeface="楷体_GB2312" pitchFamily="49" charset="-122"/>
              </a:rPr>
              <a:t>《</a:t>
            </a:r>
            <a:r>
              <a:rPr lang="zh-CN" altLang="en-US" sz="2800" b="1" dirty="0">
                <a:solidFill>
                  <a:srgbClr val="F010DB"/>
                </a:solidFill>
                <a:latin typeface="Times New Roman" panose="02020603050405020304" pitchFamily="18" charset="0"/>
                <a:ea typeface="楷体_GB2312" pitchFamily="49" charset="-122"/>
              </a:rPr>
              <a:t>过秦论</a:t>
            </a:r>
            <a:r>
              <a:rPr lang="en-US" altLang="zh-CN" sz="2800" b="1" dirty="0">
                <a:solidFill>
                  <a:srgbClr val="F010DB"/>
                </a:solidFill>
                <a:latin typeface="Times New Roman" panose="02020603050405020304" pitchFamily="18" charset="0"/>
                <a:ea typeface="楷体_GB2312" pitchFamily="49" charset="-122"/>
              </a:rPr>
              <a:t>》</a:t>
            </a:r>
            <a:r>
              <a:rPr lang="zh-CN" altLang="en-US" sz="2800" b="1" dirty="0">
                <a:solidFill>
                  <a:srgbClr val="F010DB"/>
                </a:solidFill>
                <a:latin typeface="Times New Roman" panose="02020603050405020304" pitchFamily="18" charset="0"/>
                <a:ea typeface="楷体_GB2312" pitchFamily="49" charset="-122"/>
              </a:rPr>
              <a:t>是一篇政议文，从秦亡的教训“过秦”的角度立意，提出“仁义不施而攻守之势异也”的观点，借古规汉：建议汉文帝对人民实行宽松的政策。</a:t>
            </a:r>
            <a:r>
              <a:rPr lang="zh-CN" altLang="en-US" sz="2800" b="1" dirty="0">
                <a:solidFill>
                  <a:srgbClr val="F010DB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800" b="1" dirty="0">
              <a:solidFill>
                <a:srgbClr val="F010DB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2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/>
      <p:bldP spid="79877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898" name="Text Box 2"/>
          <p:cNvSpPr txBox="1"/>
          <p:nvPr/>
        </p:nvSpPr>
        <p:spPr>
          <a:xfrm>
            <a:off x="304800" y="260350"/>
            <a:ext cx="8839200" cy="2289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★</a:t>
            </a:r>
            <a:r>
              <a:rPr lang="zh-CN" altLang="en-US" sz="3600" b="1" dirty="0">
                <a:solidFill>
                  <a:srgbClr val="F010DB"/>
                </a:solidFill>
                <a:latin typeface="Times New Roman" panose="02020603050405020304" pitchFamily="18" charset="0"/>
                <a:ea typeface="楷体_GB2312" pitchFamily="49" charset="-122"/>
              </a:rPr>
              <a:t>杜牧的</a:t>
            </a:r>
            <a:r>
              <a:rPr lang="en-US" altLang="zh-CN" sz="3600" b="1" dirty="0">
                <a:solidFill>
                  <a:srgbClr val="F010DB"/>
                </a:solidFill>
                <a:latin typeface="Times New Roman" panose="02020603050405020304" pitchFamily="18" charset="0"/>
                <a:ea typeface="楷体_GB2312" pitchFamily="49" charset="-122"/>
              </a:rPr>
              <a:t>《</a:t>
            </a:r>
            <a:r>
              <a:rPr lang="zh-CN" altLang="en-US" sz="3600" b="1" dirty="0">
                <a:solidFill>
                  <a:srgbClr val="F010DB"/>
                </a:solidFill>
                <a:latin typeface="Times New Roman" panose="02020603050405020304" pitchFamily="18" charset="0"/>
                <a:ea typeface="楷体_GB2312" pitchFamily="49" charset="-122"/>
              </a:rPr>
              <a:t>阿房宫赋</a:t>
            </a:r>
            <a:r>
              <a:rPr lang="en-US" altLang="zh-CN" sz="3600" b="1" dirty="0">
                <a:solidFill>
                  <a:srgbClr val="F010DB"/>
                </a:solidFill>
                <a:latin typeface="Times New Roman" panose="02020603050405020304" pitchFamily="18" charset="0"/>
                <a:ea typeface="楷体_GB2312" pitchFamily="49" charset="-122"/>
              </a:rPr>
              <a:t>》</a:t>
            </a:r>
            <a:r>
              <a:rPr lang="zh-CN" altLang="en-US" sz="3600" b="1" dirty="0">
                <a:solidFill>
                  <a:srgbClr val="F010DB"/>
                </a:solidFill>
                <a:latin typeface="Times New Roman" panose="02020603050405020304" pitchFamily="18" charset="0"/>
                <a:ea typeface="楷体_GB2312" pitchFamily="49" charset="-122"/>
              </a:rPr>
              <a:t>是一篇赋，从秦亡的教训立意，提出“秦爱纷奢”而亡国的观点，借古讽今：提醒唐朝统治者不要重蹈秦亡之覆辙。</a:t>
            </a:r>
            <a:endParaRPr lang="zh-CN" altLang="en-US" sz="3600" b="1" dirty="0">
              <a:solidFill>
                <a:srgbClr val="F010DB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0899" name="Text Box 3"/>
          <p:cNvSpPr txBox="1"/>
          <p:nvPr/>
        </p:nvSpPr>
        <p:spPr>
          <a:xfrm>
            <a:off x="304800" y="2708275"/>
            <a:ext cx="8839200" cy="3387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★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苏辙的</a:t>
            </a: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六国论</a:t>
            </a: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》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是一篇政论文，从六国灭亡的教训立意，提出六国要团结一致，共同抗秦的观点，作者的写作目的，主要是针对当时北宋外有契丹、西夏强敌，作者属于主战派，所以特别强调内部团结的重要性。</a:t>
            </a:r>
            <a:endParaRPr lang="zh-CN" altLang="en-US" sz="36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9" grpId="0"/>
    </p:bldLst>
  </p:timing>
</p:sld>
</file>

<file path=ppt/theme/theme1.xml><?xml version="1.0" encoding="utf-8"?>
<a:theme xmlns:a="http://schemas.openxmlformats.org/drawingml/2006/main" name="Expedition">
  <a:themeElements>
    <a:clrScheme name="Expedition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Expedition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Expedition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_Expedition">
  <a:themeElements>
    <a:clrScheme name="Expedition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Expedition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Expedition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2_Expedition">
  <a:themeElements>
    <a:clrScheme name="Expedition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Expedition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Expedition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4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5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0</TotalTime>
  <Words>7154</Words>
  <Application>WPS 演示</Application>
  <PresentationFormat>全屏显示(4:3)</PresentationFormat>
  <Paragraphs>697</Paragraphs>
  <Slides>98</Slides>
  <Notes>0</Notes>
  <HiddenSlides>47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12</vt:i4>
      </vt:variant>
      <vt:variant>
        <vt:lpstr>幻灯片标题</vt:lpstr>
      </vt:variant>
      <vt:variant>
        <vt:i4>98</vt:i4>
      </vt:variant>
    </vt:vector>
  </HeadingPairs>
  <TitlesOfParts>
    <vt:vector size="129" baseType="lpstr">
      <vt:lpstr>Arial</vt:lpstr>
      <vt:lpstr>宋体</vt:lpstr>
      <vt:lpstr>Wingdings</vt:lpstr>
      <vt:lpstr>Times New Roman</vt:lpstr>
      <vt:lpstr>Calibri</vt:lpstr>
      <vt:lpstr>Comic Sans MS</vt:lpstr>
      <vt:lpstr>Garamond</vt:lpstr>
      <vt:lpstr>华文新魏</vt:lpstr>
      <vt:lpstr>隶书</vt:lpstr>
      <vt:lpstr>华文行楷</vt:lpstr>
      <vt:lpstr>方正姚体</vt:lpstr>
      <vt:lpstr>楷体_GB2312</vt:lpstr>
      <vt:lpstr>华文中宋</vt:lpstr>
      <vt:lpstr>黑体</vt:lpstr>
      <vt:lpstr>华文细黑</vt:lpstr>
      <vt:lpstr>文鼎CS行楷</vt:lpstr>
      <vt:lpstr>幼圆</vt:lpstr>
      <vt:lpstr>微软雅黑</vt:lpstr>
      <vt:lpstr>新宋体</vt:lpstr>
      <vt:lpstr>Expedition</vt:lpstr>
      <vt:lpstr>Crayons</vt:lpstr>
      <vt:lpstr>默认设计模板</vt:lpstr>
      <vt:lpstr>Edge</vt:lpstr>
      <vt:lpstr>1_默认设计模板</vt:lpstr>
      <vt:lpstr>2_默认设计模板</vt:lpstr>
      <vt:lpstr>3_默认设计模板</vt:lpstr>
      <vt:lpstr>4_默认设计模板</vt:lpstr>
      <vt:lpstr>5_默认设计模板</vt:lpstr>
      <vt:lpstr>6_默认设计模板</vt:lpstr>
      <vt:lpstr>1_Expedition</vt:lpstr>
      <vt:lpstr>2_Expedition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xczx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yw</dc:creator>
  <cp:lastModifiedBy>Administrator</cp:lastModifiedBy>
  <cp:revision>59</cp:revision>
  <dcterms:created xsi:type="dcterms:W3CDTF">2002-04-14T13:29:58Z</dcterms:created>
  <dcterms:modified xsi:type="dcterms:W3CDTF">2018-11-08T04:06:17Z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