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1" r:id="rId6"/>
    <p:sldId id="262" r:id="rId7"/>
    <p:sldId id="260" r:id="rId8"/>
    <p:sldId id="264" r:id="rId9"/>
    <p:sldId id="263" r:id="rId10"/>
    <p:sldId id="259" r:id="rId1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202020"/>
    <a:srgbClr val="323232"/>
    <a:srgbClr val="CC33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en-US" altLang="zh-CN" sz="4800" b="1">
                <a:solidFill>
                  <a:schemeClr val="tx1"/>
                </a:solidFill>
                <a:latin typeface="华文隶书" panose="02010800040101010101" charset="-122"/>
                <a:ea typeface="华文隶书" panose="02010800040101010101" charset="-122"/>
              </a:rPr>
              <a:t>       </a:t>
            </a:r>
            <a:r>
              <a:rPr lang="zh-CN" altLang="en-US" sz="4800" b="1">
                <a:solidFill>
                  <a:schemeClr val="tx1"/>
                </a:solidFill>
                <a:latin typeface="华文隶书" panose="02010800040101010101" charset="-122"/>
                <a:ea typeface="华文隶书" panose="02010800040101010101" charset="-122"/>
              </a:rPr>
              <a:t>沈尹默</a:t>
            </a:r>
            <a:endParaRPr lang="zh-CN" altLang="en-US" sz="4800" b="1">
              <a:solidFill>
                <a:schemeClr val="tx1"/>
              </a:solidFill>
              <a:latin typeface="华文隶书" panose="02010800040101010101" charset="-122"/>
              <a:ea typeface="华文隶书" panose="0201080004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90190" y="1122680"/>
            <a:ext cx="5505450" cy="2214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138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月  夜</a:t>
            </a:r>
            <a:endParaRPr lang="zh-CN" altLang="en-US" sz="13800" b="1">
              <a:ln w="6600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7200" b="1">
                <a:solidFill>
                  <a:srgbClr val="CC0000"/>
                </a:solidFill>
                <a:latin typeface="华文彩云" panose="02010800040101010101" charset="-122"/>
                <a:ea typeface="华文彩云" panose="02010800040101010101" charset="-122"/>
              </a:rPr>
              <a:t>教学目标：</a:t>
            </a:r>
            <a:endParaRPr lang="zh-CN" altLang="en-US" sz="7200" b="1">
              <a:solidFill>
                <a:srgbClr val="CC0000"/>
              </a:solidFill>
              <a:latin typeface="华文彩云" panose="02010800040101010101" charset="-122"/>
              <a:ea typeface="华文彩云" panose="020108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4800"/>
              <a:t>1．结合诗歌写作背景，理解诗歌的主旨与情感。</a:t>
            </a:r>
            <a:endParaRPr lang="zh-CN" altLang="en-US" sz="4800"/>
          </a:p>
          <a:p>
            <a:r>
              <a:rPr lang="zh-CN" altLang="en-US" sz="4800"/>
              <a:t>2．分析诗歌的语言，感受诗歌的意境美和画面感。</a:t>
            </a:r>
            <a:endParaRPr lang="zh-CN" altLang="en-US" sz="4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8000" b="1">
                <a:solidFill>
                  <a:srgbClr val="CC0000"/>
                </a:solidFill>
                <a:latin typeface="华文彩云" panose="02010800040101010101" charset="-122"/>
                <a:ea typeface="华文彩云" panose="02010800040101010101" charset="-122"/>
                <a:cs typeface="华文彩云" panose="02010800040101010101" charset="-122"/>
              </a:rPr>
              <a:t>认识作者  </a:t>
            </a:r>
            <a:endParaRPr lang="zh-CN" altLang="en-US" sz="8000" b="1">
              <a:solidFill>
                <a:srgbClr val="CC0000"/>
              </a:solidFill>
              <a:latin typeface="华文彩云" panose="02010800040101010101" charset="-122"/>
              <a:ea typeface="华文彩云" panose="02010800040101010101" charset="-122"/>
              <a:cs typeface="华文彩云" panose="020108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9245" y="1524000"/>
            <a:ext cx="5574665" cy="4653280"/>
          </a:xfrm>
        </p:spPr>
        <p:txBody>
          <a:bodyPr>
            <a:noAutofit/>
          </a:bodyPr>
          <a:p>
            <a:r>
              <a:rPr lang="zh-CN" altLang="en-US" sz="4400" b="1"/>
              <a:t>沈尹默(1883－1971)，原名君默，杰出的学者、诗人、书法家。五四运动时期，沈尹默作为北大名教授，和鲁迅、陈独秀等人轮流主编《新青年》杂志。</a:t>
            </a:r>
            <a:endParaRPr lang="zh-CN" altLang="en-US" sz="4400" b="1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09385" y="374015"/>
            <a:ext cx="4991100" cy="6109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8025" y="67945"/>
            <a:ext cx="10645775" cy="1179830"/>
          </a:xfrm>
        </p:spPr>
        <p:txBody>
          <a:bodyPr>
            <a:normAutofit/>
          </a:bodyPr>
          <a:p>
            <a:r>
              <a:rPr lang="zh-CN" altLang="en-US" sz="7200" b="1">
                <a:solidFill>
                  <a:srgbClr val="CC0000"/>
                </a:solidFill>
                <a:latin typeface="华文彩云" panose="02010800040101010101" charset="-122"/>
                <a:ea typeface="华文彩云" panose="02010800040101010101" charset="-122"/>
                <a:cs typeface="华文彩云" panose="02010800040101010101" charset="-122"/>
                <a:sym typeface="+mn-ea"/>
              </a:rPr>
              <a:t>把握背景</a:t>
            </a:r>
            <a:endParaRPr lang="zh-CN" altLang="en-US" sz="7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8660" y="1134745"/>
            <a:ext cx="10645140" cy="5042535"/>
          </a:xfrm>
        </p:spPr>
        <p:txBody>
          <a:bodyPr>
            <a:noAutofit/>
          </a:bodyPr>
          <a:p>
            <a:r>
              <a:rPr lang="zh-CN" altLang="en-US" sz="3600" b="1">
                <a:sym typeface="+mn-ea"/>
              </a:rPr>
              <a:t>1917年，正是近代中国历史上最黑暗的年代，最混乱的年代，却也是思想和文化最迸发的时代，也就是在这样的环境下，新诗诞生了。新诗之“新”首先在于其精神和灵魂的新，即思想的现代性，追求“科学”与“民主”，人的个体的觉醒，思想解放、个性独立遂成为这一时代的普遍追求。概而言之，国人有了主体意识。我国传统诗歌中，是没有“我(指独立存在的意识)”的(除了屈原)，只有在新诗中，“我”才大量地出现，例如这首《月夜》。因此《月夜》不仅是新诗诞生的一个标志，也是真正的新文学诞生的标志。</a:t>
            </a:r>
            <a:endParaRPr lang="zh-CN" altLang="en-US" sz="3600" b="1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7200" b="1">
                <a:solidFill>
                  <a:srgbClr val="CC0000"/>
                </a:solidFill>
                <a:latin typeface="华文彩云" panose="02010800040101010101" charset="-122"/>
                <a:ea typeface="华文彩云" panose="02010800040101010101" charset="-122"/>
                <a:cs typeface="华文彩云" panose="02010800040101010101" charset="-122"/>
              </a:rPr>
              <a:t>自由诵读  交流展示</a:t>
            </a:r>
            <a:endParaRPr lang="zh-CN" altLang="en-US" sz="7200" b="1">
              <a:solidFill>
                <a:srgbClr val="CC0000"/>
              </a:solidFill>
              <a:latin typeface="华文彩云" panose="02010800040101010101" charset="-122"/>
              <a:ea typeface="华文彩云" panose="02010800040101010101" charset="-122"/>
              <a:cs typeface="华文彩云" panose="020108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4000" b="1"/>
              <a:t>1</a:t>
            </a:r>
            <a:r>
              <a:rPr lang="zh-CN" altLang="en-US" sz="4000" b="1"/>
              <a:t>、这首小诗描绘了一幅月夜图景，请用你自己的语言将这幅月夜图描绘出来。</a:t>
            </a:r>
            <a:endParaRPr lang="zh-CN" altLang="en-US" sz="4000" b="1"/>
          </a:p>
          <a:p>
            <a:r>
              <a:rPr lang="en-US" altLang="zh-CN" sz="4000" b="1"/>
              <a:t>2</a:t>
            </a:r>
            <a:r>
              <a:rPr lang="zh-CN" altLang="en-US" sz="4000" b="1"/>
              <a:t>、这是一首很隐晦的诗，看似是纪实，简单地描写记录当时的某种场景，但这何尝又不是对当时现状的描写？请你结合这首诗的写作背景，说说对这首诗的象征意象。</a:t>
            </a:r>
            <a:endParaRPr lang="zh-CN" altLang="en-US" sz="4000" b="1"/>
          </a:p>
          <a:p>
            <a:r>
              <a:rPr lang="en-US" altLang="zh-CN" sz="4000" b="1"/>
              <a:t>3</a:t>
            </a:r>
            <a:r>
              <a:rPr lang="zh-CN" altLang="en-US" sz="4000" b="1"/>
              <a:t>、本诗的主旨是什么？</a:t>
            </a:r>
            <a:endParaRPr lang="zh-CN" altLang="en-US" sz="40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5170" y="197485"/>
            <a:ext cx="10628630" cy="5979795"/>
          </a:xfrm>
        </p:spPr>
        <p:txBody>
          <a:bodyPr>
            <a:normAutofit lnSpcReduction="10000"/>
          </a:bodyPr>
          <a:p>
            <a:r>
              <a:rPr lang="en-US" altLang="zh-CN" sz="4800" b="1">
                <a:solidFill>
                  <a:srgbClr val="CC0000"/>
                </a:solidFill>
                <a:sym typeface="+mn-ea"/>
              </a:rPr>
              <a:t>1</a:t>
            </a:r>
            <a:r>
              <a:rPr lang="zh-CN" altLang="en-US" sz="4800" b="1">
                <a:solidFill>
                  <a:srgbClr val="CC0000"/>
                </a:solidFill>
                <a:sym typeface="+mn-ea"/>
              </a:rPr>
              <a:t>、这首小诗描绘了一幅月夜图景，请用你自己的语言将这幅月夜图描绘出来。</a:t>
            </a:r>
            <a:endParaRPr lang="zh-CN" altLang="en-US" sz="4800" b="1"/>
          </a:p>
          <a:p>
            <a:r>
              <a:rPr lang="zh-CN" altLang="en-US" sz="5400"/>
              <a:t>明确：霜风呼呼地吹着，月光明明地照着。霜风寒月的冬夜中，顶天立地的高树与独立不倚的“我”并排站立着，充满了美的意蕴。</a:t>
            </a:r>
            <a:endParaRPr lang="zh-CN" altLang="en-US" sz="5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8485" y="304800"/>
            <a:ext cx="10775315" cy="5872480"/>
          </a:xfrm>
        </p:spPr>
        <p:txBody>
          <a:bodyPr>
            <a:normAutofit fontScale="90000"/>
          </a:bodyPr>
          <a:p>
            <a:r>
              <a:rPr lang="en-US" altLang="zh-CN" sz="4400" b="1">
                <a:solidFill>
                  <a:srgbClr val="CC0000"/>
                </a:solidFill>
                <a:sym typeface="+mn-ea"/>
              </a:rPr>
              <a:t>2</a:t>
            </a:r>
            <a:r>
              <a:rPr lang="zh-CN" altLang="en-US" sz="4400" b="1">
                <a:solidFill>
                  <a:srgbClr val="CC0000"/>
                </a:solidFill>
                <a:sym typeface="+mn-ea"/>
              </a:rPr>
              <a:t>、这是一首很隐晦的诗，看似是纪实，简单地描写记录当时的某种场景，但这何尝又不是对当时现状的描写？请你结合这首诗的写作背景，说说对这首诗的象征意象。</a:t>
            </a:r>
            <a:endParaRPr lang="zh-CN" altLang="en-US" sz="4400" b="1">
              <a:solidFill>
                <a:srgbClr val="CC0000"/>
              </a:solidFill>
              <a:sym typeface="+mn-ea"/>
            </a:endParaRPr>
          </a:p>
          <a:p>
            <a:pPr lvl="1"/>
            <a:r>
              <a:rPr lang="zh-CN" altLang="en-US" sz="3770" b="1">
                <a:solidFill>
                  <a:schemeClr val="tx1"/>
                </a:solidFill>
                <a:sym typeface="+mn-ea"/>
              </a:rPr>
              <a:t>象征意象：这首诗反映了五四运动之前的一个社会侧面——半封建半殖民地中国的某种社会相。“树”象征着古老的观念，传统、稳健、根基深厚、固执而迂腐。“并排立着”是思想的并立。“没有靠着”是挣脱、是倔强、也是追求独立。“我和一株顶高的树并排立着，却没有靠着”象征着诗人独立不倚的坚强性格和奋斗精神。</a:t>
            </a:r>
            <a:endParaRPr lang="zh-CN" altLang="en-US" sz="3770" b="1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5400" b="1">
                <a:solidFill>
                  <a:srgbClr val="FF0000"/>
                </a:solidFill>
                <a:sym typeface="+mn-ea"/>
              </a:rPr>
              <a:t>3</a:t>
            </a:r>
            <a:r>
              <a:rPr lang="zh-CN" altLang="en-US" sz="5400" b="1">
                <a:solidFill>
                  <a:srgbClr val="FF0000"/>
                </a:solidFill>
                <a:sym typeface="+mn-ea"/>
              </a:rPr>
              <a:t>、本诗的主旨是什么？</a:t>
            </a:r>
            <a:endParaRPr lang="zh-CN" altLang="en-US" sz="54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4400" b="1"/>
              <a:t>   </a:t>
            </a:r>
            <a:r>
              <a:rPr lang="zh-CN" altLang="en-US" sz="4400" b="1"/>
              <a:t>在严寒下不妥协，在孤独中不退缩，这首诗表现了“五四”时期觉醒的一代知识分子追求独立自由、崇尚光明的意识和探索真理的精神与人格。</a:t>
            </a:r>
            <a:endParaRPr lang="zh-CN" altLang="en-US" sz="4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8000" b="1">
                <a:solidFill>
                  <a:srgbClr val="FF0000"/>
                </a:solidFill>
                <a:latin typeface="华文彩云" panose="02010800040101010101" charset="-122"/>
                <a:ea typeface="华文彩云" panose="02010800040101010101" charset="-122"/>
              </a:rPr>
              <a:t>七嘴八舌</a:t>
            </a:r>
            <a:endParaRPr lang="zh-CN" altLang="en-US" sz="8000" b="1">
              <a:solidFill>
                <a:srgbClr val="FF0000"/>
              </a:solidFill>
              <a:latin typeface="华文彩云" panose="02010800040101010101" charset="-122"/>
              <a:ea typeface="华文彩云" panose="020108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4800" b="1"/>
              <a:t>   </a:t>
            </a:r>
            <a:r>
              <a:rPr lang="zh-CN" altLang="en-US" sz="4800" b="1"/>
              <a:t>请提出本诗学习中不懂的问题，互相质疑答疑，或谈谈学习本诗的收获！</a:t>
            </a:r>
            <a:endParaRPr lang="zh-CN" altLang="en-US" sz="4800" b="1"/>
          </a:p>
          <a:p>
            <a:endParaRPr lang="zh-CN" altLang="en-US" sz="4800" b="1"/>
          </a:p>
          <a:p>
            <a:r>
              <a:rPr lang="zh-CN" altLang="en-US" sz="6000" b="1">
                <a:solidFill>
                  <a:srgbClr val="FF0000"/>
                </a:solidFill>
                <a:latin typeface="华文彩云" panose="02010800040101010101" charset="-122"/>
                <a:ea typeface="华文彩云" panose="02010800040101010101" charset="-122"/>
              </a:rPr>
              <a:t>我行你行大家行！</a:t>
            </a:r>
            <a:endParaRPr lang="zh-CN" altLang="en-US" sz="6000" b="1">
              <a:solidFill>
                <a:srgbClr val="FF0000"/>
              </a:solidFill>
              <a:latin typeface="华文彩云" panose="02010800040101010101" charset="-122"/>
              <a:ea typeface="华文彩云" panose="020108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53705" y="3148330"/>
            <a:ext cx="2874645" cy="3670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947</Words>
  <Application>WPS 演示</Application>
  <PresentationFormat>宽屏</PresentationFormat>
  <Paragraphs>39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Arial Unicode MS</vt:lpstr>
      <vt:lpstr>Franklin Gothic Medium</vt:lpstr>
      <vt:lpstr>微软雅黑</vt:lpstr>
      <vt:lpstr>Calibri</vt:lpstr>
      <vt:lpstr>华文琥珀</vt:lpstr>
      <vt:lpstr>华文隶书</vt:lpstr>
      <vt:lpstr>华文彩云</vt:lpstr>
      <vt:lpstr>隶书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122</cp:revision>
  <dcterms:created xsi:type="dcterms:W3CDTF">2017-08-03T09:01:00Z</dcterms:created>
  <dcterms:modified xsi:type="dcterms:W3CDTF">2019-02-03T14:07:59Z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