
<file path=[Content_Types].xml><?xml version="1.0" encoding="utf-8"?>
<Types xmlns="http://schemas.openxmlformats.org/package/2006/content-types">
  <Default Extension="jpeg" ContentType="image/jpe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428" r:id="rId4"/>
    <p:sldId id="259" r:id="rId5"/>
    <p:sldId id="258" r:id="rId6"/>
    <p:sldId id="260" r:id="rId7"/>
    <p:sldId id="262" r:id="rId8"/>
    <p:sldId id="404" r:id="rId9"/>
    <p:sldId id="429" r:id="rId10"/>
    <p:sldId id="263" r:id="rId11"/>
    <p:sldId id="267" r:id="rId12"/>
    <p:sldId id="271" r:id="rId13"/>
    <p:sldId id="273" r:id="rId14"/>
    <p:sldId id="274" r:id="rId15"/>
    <p:sldId id="275" r:id="rId16"/>
    <p:sldId id="277" r:id="rId17"/>
    <p:sldId id="278" r:id="rId18"/>
    <p:sldId id="279" r:id="rId19"/>
    <p:sldId id="282" r:id="rId20"/>
    <p:sldId id="283" r:id="rId21"/>
    <p:sldId id="399" r:id="rId22"/>
    <p:sldId id="284" r:id="rId23"/>
    <p:sldId id="285" r:id="rId24"/>
    <p:sldId id="430" r:id="rId25"/>
    <p:sldId id="431" r:id="rId26"/>
    <p:sldId id="432" r:id="rId27"/>
    <p:sldId id="433" r:id="rId28"/>
    <p:sldId id="434" r:id="rId29"/>
    <p:sldId id="435" r:id="rId30"/>
    <p:sldId id="436" r:id="rId31"/>
    <p:sldId id="437" r:id="rId32"/>
    <p:sldId id="439" r:id="rId33"/>
    <p:sldId id="440" r:id="rId34"/>
    <p:sldId id="441" r:id="rId35"/>
    <p:sldId id="442" r:id="rId36"/>
    <p:sldId id="443" r:id="rId37"/>
    <p:sldId id="444" r:id="rId38"/>
    <p:sldId id="445" r:id="rId39"/>
    <p:sldId id="467" r:id="rId40"/>
    <p:sldId id="468" r:id="rId41"/>
    <p:sldId id="469" r:id="rId42"/>
    <p:sldId id="286" r:id="rId43"/>
    <p:sldId id="354" r:id="rId44"/>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9933"/>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107" d="100"/>
          <a:sy n="107" d="100"/>
        </p:scale>
        <p:origin x="-1092" y="-84"/>
      </p:cViewPr>
      <p:guideLst>
        <p:guide orient="horz" pos="216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transition spd="med">
    <p:wheel spokes="8"/>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indent="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strike="noStrike" noProof="1" dirty="0"/>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heel spokes="8"/>
  </p:transition>
  <p:hf sldNum="0" hdr="0" ftr="0" dt="0"/>
  <p:txStyles>
    <p:titleStyle>
      <a:lvl1pPr marL="0" lvl="0" indent="0" algn="ctr" defTabSz="914400" eaLnBrk="1" fontAlgn="base" latinLnBrk="0" hangingPunct="1">
        <a:lnSpc>
          <a:spcPct val="100000"/>
        </a:lnSpc>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GIF"/><Relationship Id="rId1" Type="http://schemas.openxmlformats.org/officeDocument/2006/relationships/image" Target="../media/image1.GIF"/></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GI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GIF"/><Relationship Id="rId1" Type="http://schemas.openxmlformats.org/officeDocument/2006/relationships/image" Target="../media/image12.GI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GIF"/><Relationship Id="rId1" Type="http://schemas.openxmlformats.org/officeDocument/2006/relationships/image" Target="../media/image14.GIF"/></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GI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GI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GIF"/></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GIF"/></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GIF"/></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GI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GI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GIF"/><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GIF"/></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GI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GIF"/></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GIF"/></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GIF"/></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GIF"/></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GI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GIF"/></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GIF"/></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9.GI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0.GIF"/><Relationship Id="rId1" Type="http://schemas.openxmlformats.org/officeDocument/2006/relationships/image" Target="../media/image19.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GIF"/></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GI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GIF"/><Relationship Id="rId1"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9" name="标题 3073"/>
          <p:cNvSpPr>
            <a:spLocks noGrp="1"/>
          </p:cNvSpPr>
          <p:nvPr>
            <p:ph type="title"/>
          </p:nvPr>
        </p:nvSpPr>
        <p:spPr>
          <a:xfrm>
            <a:off x="457200" y="0"/>
            <a:ext cx="8229600" cy="765175"/>
          </a:xfrm>
          <a:ln/>
        </p:spPr>
        <p:txBody>
          <a:bodyPr anchor="ctr"/>
          <a:p>
            <a:r>
              <a:rPr lang="zh-CN" altLang="en-US" sz="4000" b="1" dirty="0">
                <a:solidFill>
                  <a:srgbClr val="FF0000"/>
                </a:solidFill>
              </a:rPr>
              <a:t>导入新课</a:t>
            </a:r>
            <a:endParaRPr lang="zh-CN" altLang="en-US" sz="4000" b="1" dirty="0">
              <a:solidFill>
                <a:srgbClr val="FF0000"/>
              </a:solidFill>
            </a:endParaRPr>
          </a:p>
        </p:txBody>
      </p:sp>
      <p:sp>
        <p:nvSpPr>
          <p:cNvPr id="2050" name="文本占位符 3074"/>
          <p:cNvSpPr>
            <a:spLocks noGrp="1"/>
          </p:cNvSpPr>
          <p:nvPr>
            <p:ph idx="1"/>
          </p:nvPr>
        </p:nvSpPr>
        <p:spPr>
          <a:xfrm>
            <a:off x="-26987" y="647700"/>
            <a:ext cx="9170987" cy="6210300"/>
          </a:xfrm>
          <a:ln/>
        </p:spPr>
        <p:txBody>
          <a:bodyPr anchor="t"/>
          <a:p>
            <a:pPr>
              <a:buNone/>
            </a:pPr>
            <a:r>
              <a:rPr lang="en-US" altLang="zh-CN" sz="4000" b="1" dirty="0"/>
              <a:t>         同学们,今天我们一起来学习课文《壶口瀑布》。说起“瀑布”，我们常常会想起 “飞流直下三千尺，疑是银河落九天”的飞瀑，想起“崖口悬瀑流，半空白皑皑”的奇景。那么，壶口瀑布，它又有怎样的特点呢?请同学们带着这个问题默读全文，同时将体现壶口瀑布特点的语句圈画下来。   </a:t>
            </a:r>
            <a:endParaRPr lang="en-US" altLang="zh-CN" sz="4000" b="1" dirty="0"/>
          </a:p>
        </p:txBody>
      </p:sp>
      <p:pic>
        <p:nvPicPr>
          <p:cNvPr id="2051" name="图片 55301" descr="zao5"/>
          <p:cNvPicPr>
            <a:picLocks noChangeAspect="1"/>
          </p:cNvPicPr>
          <p:nvPr/>
        </p:nvPicPr>
        <p:blipFill>
          <a:blip r:embed="rId1"/>
          <a:stretch>
            <a:fillRect/>
          </a:stretch>
        </p:blipFill>
        <p:spPr>
          <a:xfrm>
            <a:off x="84138" y="5907088"/>
            <a:ext cx="9059862" cy="950912"/>
          </a:xfrm>
          <a:prstGeom prst="rect">
            <a:avLst/>
          </a:prstGeom>
          <a:noFill/>
          <a:ln w="9525">
            <a:noFill/>
          </a:ln>
        </p:spPr>
      </p:pic>
      <p:pic>
        <p:nvPicPr>
          <p:cNvPr id="2052" name="图片 11274" descr="t015f2610feadc0b6a7"/>
          <p:cNvPicPr>
            <a:picLocks noChangeAspect="1"/>
          </p:cNvPicPr>
          <p:nvPr/>
        </p:nvPicPr>
        <p:blipFill>
          <a:blip r:embed="rId2"/>
          <a:stretch>
            <a:fillRect/>
          </a:stretch>
        </p:blipFill>
        <p:spPr>
          <a:xfrm>
            <a:off x="-26987" y="147638"/>
            <a:ext cx="1244600" cy="1042987"/>
          </a:xfrm>
          <a:prstGeom prst="rect">
            <a:avLst/>
          </a:prstGeom>
          <a:noFill/>
          <a:ln w="9525">
            <a:noFill/>
          </a:ln>
        </p:spPr>
      </p:pic>
    </p:spTree>
  </p:cSld>
  <p:clrMapOvr>
    <a:masterClrMapping/>
  </p:clrMapOvr>
  <p:transition spd="med">
    <p:wheel spokes="8"/>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文本占位符 13314"/>
          <p:cNvSpPr>
            <a:spLocks noGrp="1"/>
          </p:cNvSpPr>
          <p:nvPr>
            <p:ph idx="1"/>
          </p:nvPr>
        </p:nvSpPr>
        <p:spPr>
          <a:xfrm>
            <a:off x="0" y="12700"/>
            <a:ext cx="9144000" cy="6845300"/>
          </a:xfrm>
          <a:ln/>
        </p:spPr>
        <p:txBody>
          <a:bodyPr anchor="t"/>
          <a:p>
            <a:pPr>
              <a:lnSpc>
                <a:spcPct val="90000"/>
              </a:lnSpc>
              <a:buNone/>
            </a:pPr>
            <a:r>
              <a:rPr lang="en-US" altLang="zh-CN" sz="4000" b="1" dirty="0"/>
              <a:t>迂回</a:t>
            </a:r>
            <a:r>
              <a:rPr lang="en-US" altLang="zh-CN" sz="4000" b="1" dirty="0">
                <a:solidFill>
                  <a:srgbClr val="FF0000"/>
                </a:solidFill>
              </a:rPr>
              <a:t>yū     huí</a:t>
            </a:r>
            <a:r>
              <a:rPr lang="en-US" altLang="zh-CN" sz="4000" b="1" dirty="0"/>
              <a:t>回旋；环绕。</a:t>
            </a:r>
            <a:endParaRPr lang="en-US" altLang="zh-CN" sz="4000" b="1" dirty="0"/>
          </a:p>
          <a:p>
            <a:pPr>
              <a:lnSpc>
                <a:spcPct val="90000"/>
              </a:lnSpc>
              <a:buNone/>
            </a:pPr>
            <a:r>
              <a:rPr lang="en-US" altLang="zh-CN" sz="4000" b="1" dirty="0"/>
              <a:t>汩汩</a:t>
            </a:r>
            <a:r>
              <a:rPr lang="en-US" altLang="zh-CN" sz="4000" b="1" dirty="0">
                <a:solidFill>
                  <a:srgbClr val="FF0000"/>
                </a:solidFill>
              </a:rPr>
              <a:t>gǔ    gǔ</a:t>
            </a:r>
            <a:r>
              <a:rPr lang="en-US" altLang="zh-CN" sz="4000" b="1" dirty="0"/>
              <a:t>象声词。形容水或其他液体流动的声音。</a:t>
            </a:r>
            <a:endParaRPr lang="en-US" altLang="zh-CN" sz="4000" b="1" dirty="0"/>
          </a:p>
          <a:p>
            <a:pPr>
              <a:lnSpc>
                <a:spcPct val="90000"/>
              </a:lnSpc>
              <a:buNone/>
            </a:pPr>
            <a:r>
              <a:rPr lang="en-US" altLang="zh-CN" sz="4000" b="1" dirty="0"/>
              <a:t>湿漉漉</a:t>
            </a:r>
            <a:r>
              <a:rPr lang="en-US" altLang="zh-CN" sz="4000" b="1" dirty="0">
                <a:solidFill>
                  <a:srgbClr val="FF0000"/>
                </a:solidFill>
              </a:rPr>
              <a:t>shī   lù  lù</a:t>
            </a:r>
            <a:r>
              <a:rPr lang="en-US" altLang="zh-CN" sz="4000" b="1" dirty="0"/>
              <a:t>形容物体潮湿的样子。</a:t>
            </a:r>
            <a:endParaRPr lang="en-US" altLang="zh-CN" sz="4000" b="1" dirty="0"/>
          </a:p>
          <a:p>
            <a:pPr>
              <a:lnSpc>
                <a:spcPct val="90000"/>
              </a:lnSpc>
              <a:buNone/>
            </a:pPr>
            <a:r>
              <a:rPr lang="en-US" altLang="zh-CN" sz="4000" b="1" dirty="0"/>
              <a:t>震耳欲聋</a:t>
            </a:r>
            <a:r>
              <a:rPr lang="en-US" altLang="zh-CN" sz="4000" b="1" dirty="0">
                <a:solidFill>
                  <a:srgbClr val="FF0000"/>
                </a:solidFill>
              </a:rPr>
              <a:t>zhèn   ěr   yù   lóng</a:t>
            </a:r>
            <a:r>
              <a:rPr lang="en-US" altLang="zh-CN" sz="4000" b="1" dirty="0"/>
              <a:t>形容声音很大，耳朵都快震聋了。</a:t>
            </a:r>
            <a:endParaRPr lang="en-US" altLang="zh-CN" sz="4000" b="1" dirty="0"/>
          </a:p>
          <a:p>
            <a:pPr>
              <a:lnSpc>
                <a:spcPct val="90000"/>
              </a:lnSpc>
              <a:buNone/>
            </a:pPr>
            <a:r>
              <a:rPr lang="en-US" altLang="zh-CN" sz="4000" b="1" dirty="0"/>
              <a:t>前呼后拥</a:t>
            </a:r>
            <a:r>
              <a:rPr lang="en-US" altLang="zh-CN" sz="4000" b="1" dirty="0">
                <a:solidFill>
                  <a:srgbClr val="FF0000"/>
                </a:solidFill>
              </a:rPr>
              <a:t>qián   hū  hòu   yōng</a:t>
            </a:r>
            <a:r>
              <a:rPr lang="en-US" altLang="zh-CN" sz="4000" b="1" dirty="0"/>
              <a:t>指前面有人吆喝开路,后面有人围着保护。</a:t>
            </a:r>
            <a:endParaRPr lang="en-US" altLang="zh-CN" sz="4000" b="1" dirty="0"/>
          </a:p>
          <a:p>
            <a:pPr>
              <a:lnSpc>
                <a:spcPct val="90000"/>
              </a:lnSpc>
              <a:buNone/>
            </a:pPr>
            <a:r>
              <a:rPr lang="en-US" altLang="zh-CN" sz="4000" b="1" dirty="0"/>
              <a:t>怒不可遏</a:t>
            </a:r>
            <a:r>
              <a:rPr lang="en-US" altLang="zh-CN" sz="4000" b="1" dirty="0">
                <a:solidFill>
                  <a:srgbClr val="FF0000"/>
                </a:solidFill>
              </a:rPr>
              <a:t>nù   bù   kě   è</a:t>
            </a:r>
            <a:r>
              <a:rPr lang="en-US" altLang="zh-CN" sz="4000" b="1" dirty="0"/>
              <a:t>愤怒地难以抑制。形容十分愤怒。 </a:t>
            </a:r>
            <a:endParaRPr lang="en-US" altLang="zh-CN" sz="4000" b="1" dirty="0">
              <a:solidFill>
                <a:srgbClr val="FF0000"/>
              </a:solidFill>
            </a:endParaRPr>
          </a:p>
        </p:txBody>
      </p:sp>
      <p:pic>
        <p:nvPicPr>
          <p:cNvPr id="55298" name="图片 55297" descr="1"/>
          <p:cNvPicPr>
            <a:picLocks noChangeAspect="1"/>
          </p:cNvPicPr>
          <p:nvPr/>
        </p:nvPicPr>
        <p:blipFill>
          <a:blip r:embed="rId1"/>
          <a:stretch>
            <a:fillRect/>
          </a:stretch>
        </p:blipFill>
        <p:spPr>
          <a:xfrm>
            <a:off x="34925" y="6453188"/>
            <a:ext cx="9109075" cy="363537"/>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7409"/>
          <p:cNvSpPr>
            <a:spLocks noGrp="1"/>
          </p:cNvSpPr>
          <p:nvPr>
            <p:ph type="title"/>
          </p:nvPr>
        </p:nvSpPr>
        <p:spPr>
          <a:xfrm>
            <a:off x="457200" y="0"/>
            <a:ext cx="8229600" cy="692150"/>
          </a:xfrm>
          <a:ln/>
        </p:spPr>
        <p:txBody>
          <a:bodyPr anchor="ctr"/>
          <a:p>
            <a:r>
              <a:rPr lang="zh-CN" altLang="en-US" sz="4000" b="1" dirty="0">
                <a:solidFill>
                  <a:srgbClr val="FF0000"/>
                </a:solidFill>
              </a:rPr>
              <a:t>结构分析</a:t>
            </a:r>
            <a:endParaRPr lang="zh-CN" altLang="en-US" sz="4000" b="1" dirty="0">
              <a:solidFill>
                <a:srgbClr val="FF0000"/>
              </a:solidFill>
            </a:endParaRPr>
          </a:p>
        </p:txBody>
      </p:sp>
      <p:sp>
        <p:nvSpPr>
          <p:cNvPr id="12290" name="文本占位符 17410"/>
          <p:cNvSpPr>
            <a:spLocks noGrp="1"/>
          </p:cNvSpPr>
          <p:nvPr>
            <p:ph idx="1"/>
          </p:nvPr>
        </p:nvSpPr>
        <p:spPr>
          <a:xfrm>
            <a:off x="25400" y="871538"/>
            <a:ext cx="9118600" cy="5986462"/>
          </a:xfrm>
          <a:ln/>
        </p:spPr>
        <p:txBody>
          <a:bodyPr anchor="t"/>
          <a:p>
            <a:pPr>
              <a:buNone/>
            </a:pPr>
            <a:r>
              <a:rPr lang="en-US" altLang="zh-CN" sz="4400" b="1" dirty="0"/>
              <a:t>         第一部分（1）交代壶口瀑布的地理位置，总起下文。</a:t>
            </a:r>
            <a:endParaRPr lang="en-US" altLang="zh-CN" sz="4400" b="1" dirty="0"/>
          </a:p>
          <a:p>
            <a:pPr>
              <a:buNone/>
            </a:pPr>
            <a:r>
              <a:rPr lang="en-US" altLang="zh-CN" sz="4400" b="1" dirty="0"/>
              <a:t>         第二部分（2-5）叙述了两次观赏壶口瀑布的不同感受，展现了壶口瀑布磅礴雄壮的气势。</a:t>
            </a:r>
            <a:endParaRPr lang="en-US" altLang="zh-CN" sz="4400" b="1" dirty="0"/>
          </a:p>
          <a:p>
            <a:pPr>
              <a:buNone/>
            </a:pPr>
            <a:r>
              <a:rPr lang="en-US" altLang="zh-CN" sz="4400" b="1" dirty="0"/>
              <a:t>         第三部分（6）通过联想，赞美了黄河的伟大力量，揭示主题。 </a:t>
            </a:r>
            <a:r>
              <a:rPr lang="en-US" altLang="zh-CN" sz="4000" b="1" dirty="0"/>
              <a:t>      </a:t>
            </a:r>
            <a:endParaRPr lang="en-US" altLang="zh-CN" sz="4000" b="1" dirty="0"/>
          </a:p>
        </p:txBody>
      </p:sp>
      <p:pic>
        <p:nvPicPr>
          <p:cNvPr id="56325" name="图片 56324" descr="lovely"/>
          <p:cNvPicPr>
            <a:picLocks noChangeAspect="1"/>
          </p:cNvPicPr>
          <p:nvPr/>
        </p:nvPicPr>
        <p:blipFill>
          <a:blip r:embed="rId1"/>
          <a:stretch>
            <a:fillRect/>
          </a:stretch>
        </p:blipFill>
        <p:spPr>
          <a:xfrm>
            <a:off x="25400" y="0"/>
            <a:ext cx="1408113" cy="1460500"/>
          </a:xfrm>
          <a:prstGeom prst="rect">
            <a:avLst/>
          </a:prstGeom>
          <a:noFill/>
          <a:ln w="9525">
            <a:noFill/>
          </a:ln>
        </p:spPr>
      </p:pic>
      <p:pic>
        <p:nvPicPr>
          <p:cNvPr id="12292" name="图片 66578" descr="t0151efaaceedb8b565"/>
          <p:cNvPicPr>
            <a:picLocks noChangeAspect="1"/>
          </p:cNvPicPr>
          <p:nvPr/>
        </p:nvPicPr>
        <p:blipFill>
          <a:blip r:embed="rId2"/>
          <a:stretch>
            <a:fillRect/>
          </a:stretch>
        </p:blipFill>
        <p:spPr>
          <a:xfrm>
            <a:off x="25400" y="5992813"/>
            <a:ext cx="9118600" cy="865187"/>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6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9457"/>
          <p:cNvSpPr>
            <a:spLocks noGrp="1"/>
          </p:cNvSpPr>
          <p:nvPr>
            <p:ph type="title"/>
          </p:nvPr>
        </p:nvSpPr>
        <p:spPr>
          <a:xfrm>
            <a:off x="457200" y="0"/>
            <a:ext cx="8229600" cy="692150"/>
          </a:xfrm>
          <a:ln/>
        </p:spPr>
        <p:txBody>
          <a:bodyPr anchor="ctr"/>
          <a:p>
            <a:r>
              <a:rPr lang="zh-CN" altLang="en-US" sz="4000" b="1" dirty="0">
                <a:solidFill>
                  <a:srgbClr val="FF0000"/>
                </a:solidFill>
              </a:rPr>
              <a:t>问题探究</a:t>
            </a:r>
            <a:r>
              <a:rPr lang="en-US" altLang="zh-CN" sz="4000" b="1" dirty="0">
                <a:solidFill>
                  <a:srgbClr val="FF0000"/>
                </a:solidFill>
              </a:rPr>
              <a:t>1</a:t>
            </a:r>
            <a:endParaRPr lang="en-US" altLang="zh-CN" sz="4000" b="1" dirty="0">
              <a:solidFill>
                <a:srgbClr val="FF0000"/>
              </a:solidFill>
            </a:endParaRPr>
          </a:p>
        </p:txBody>
      </p:sp>
      <p:sp>
        <p:nvSpPr>
          <p:cNvPr id="19459" name="内容占位符 19458"/>
          <p:cNvSpPr>
            <a:spLocks noGrp="1"/>
          </p:cNvSpPr>
          <p:nvPr>
            <p:ph idx="1"/>
          </p:nvPr>
        </p:nvSpPr>
        <p:spPr>
          <a:xfrm>
            <a:off x="0" y="765175"/>
            <a:ext cx="9144000" cy="6092825"/>
          </a:xfrm>
          <a:ln/>
        </p:spPr>
        <p:txBody>
          <a:bodyPr anchor="t"/>
          <a:p>
            <a:pPr>
              <a:buNone/>
            </a:pPr>
            <a:r>
              <a:rPr lang="en-US" altLang="zh-CN" sz="4400" b="1" dirty="0"/>
              <a:t>        </a:t>
            </a:r>
            <a:r>
              <a:rPr lang="en-US" altLang="zh-CN" sz="4000" b="1" dirty="0">
                <a:solidFill>
                  <a:srgbClr val="FF0000"/>
                </a:solidFill>
              </a:rPr>
              <a:t>  </a:t>
            </a:r>
            <a:r>
              <a:rPr lang="en-US" altLang="zh-CN" sz="4000" b="1" dirty="0"/>
              <a:t>1、说说壶口瀑布的地点？作者几次到过壶口瀑布？</a:t>
            </a:r>
            <a:endParaRPr lang="en-US" altLang="zh-CN" sz="4000" b="1" dirty="0"/>
          </a:p>
          <a:p>
            <a:pPr>
              <a:buNone/>
            </a:pPr>
            <a:r>
              <a:rPr lang="en-US" altLang="zh-CN" sz="4000" b="1" dirty="0">
                <a:solidFill>
                  <a:srgbClr val="FF0000"/>
                </a:solidFill>
              </a:rPr>
              <a:t>         ①晋陕两省边境 ；</a:t>
            </a:r>
            <a:endParaRPr lang="en-US" altLang="zh-CN" sz="4000" b="1" dirty="0">
              <a:solidFill>
                <a:srgbClr val="FF0000"/>
              </a:solidFill>
            </a:endParaRPr>
          </a:p>
          <a:p>
            <a:pPr>
              <a:buNone/>
            </a:pPr>
            <a:r>
              <a:rPr lang="en-US" altLang="zh-CN" sz="4000" b="1" dirty="0">
                <a:solidFill>
                  <a:srgbClr val="FF0000"/>
                </a:solidFill>
              </a:rPr>
              <a:t>         ②两次。</a:t>
            </a:r>
            <a:endParaRPr lang="en-US" altLang="zh-CN" sz="4000" b="1" dirty="0">
              <a:solidFill>
                <a:srgbClr val="FF0000"/>
              </a:solidFill>
            </a:endParaRPr>
          </a:p>
          <a:p>
            <a:pPr>
              <a:buNone/>
            </a:pPr>
            <a:r>
              <a:rPr lang="en-US" altLang="zh-CN" sz="4000" b="1" dirty="0"/>
              <a:t>          2</a:t>
            </a:r>
            <a:r>
              <a:rPr lang="zh-CN" altLang="en-US" sz="4000" b="1" dirty="0"/>
              <a:t>、</a:t>
            </a:r>
            <a:r>
              <a:rPr lang="en-US" altLang="zh-CN" sz="4000" b="1" dirty="0"/>
              <a:t>壶口瀑布在雨季和旱季有哪些方面不同。（用简洁的语言概括）</a:t>
            </a:r>
            <a:endParaRPr lang="en-US" altLang="zh-CN" sz="4000" b="1" dirty="0"/>
          </a:p>
          <a:p>
            <a:pPr>
              <a:buNone/>
            </a:pPr>
            <a:r>
              <a:rPr lang="en-US" altLang="zh-CN" sz="4000" b="1" dirty="0">
                <a:solidFill>
                  <a:srgbClr val="FF0000"/>
                </a:solidFill>
              </a:rPr>
              <a:t>        其声、其势、其景均不同。</a:t>
            </a:r>
            <a:endParaRPr lang="en-US" altLang="zh-CN" sz="4000" b="1" dirty="0">
              <a:solidFill>
                <a:srgbClr val="FF0000"/>
              </a:solidFill>
            </a:endParaRPr>
          </a:p>
        </p:txBody>
      </p:sp>
      <p:pic>
        <p:nvPicPr>
          <p:cNvPr id="13315" name="图片 66588" descr="t01b29c290af34b9bd0"/>
          <p:cNvPicPr>
            <a:picLocks noChangeAspect="1"/>
          </p:cNvPicPr>
          <p:nvPr/>
        </p:nvPicPr>
        <p:blipFill>
          <a:blip r:embed="rId1"/>
          <a:stretch>
            <a:fillRect/>
          </a:stretch>
        </p:blipFill>
        <p:spPr>
          <a:xfrm>
            <a:off x="0" y="5827713"/>
            <a:ext cx="9144000" cy="1114425"/>
          </a:xfrm>
          <a:prstGeom prst="rect">
            <a:avLst/>
          </a:prstGeom>
          <a:noFill/>
          <a:ln w="9525">
            <a:noFill/>
          </a:ln>
        </p:spPr>
      </p:pic>
      <p:pic>
        <p:nvPicPr>
          <p:cNvPr id="13316" name="图片 66586" descr="t011cf2377cc79f3c5d"/>
          <p:cNvPicPr>
            <a:picLocks noChangeAspect="1"/>
          </p:cNvPicPr>
          <p:nvPr/>
        </p:nvPicPr>
        <p:blipFill>
          <a:blip r:embed="rId2"/>
          <a:stretch>
            <a:fillRect/>
          </a:stretch>
        </p:blipFill>
        <p:spPr>
          <a:xfrm>
            <a:off x="6137275" y="1704975"/>
            <a:ext cx="3006725" cy="1595438"/>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charRg st="34" end="53"/>
                                            </p:txEl>
                                          </p:spTgt>
                                        </p:tgtEl>
                                        <p:attrNameLst>
                                          <p:attrName>style.visibility</p:attrName>
                                        </p:attrNameLst>
                                      </p:cBhvr>
                                      <p:to>
                                        <p:strVal val="visible"/>
                                      </p:to>
                                    </p:set>
                                    <p:animEffect transition="in" filter="blinds(horizontal)">
                                      <p:cBhvr>
                                        <p:cTn id="7" dur="500"/>
                                        <p:tgtEl>
                                          <p:spTgt spid="19459">
                                            <p:txEl>
                                              <p:charRg st="34" end="5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charRg st="53" end="67"/>
                                            </p:txEl>
                                          </p:spTgt>
                                        </p:tgtEl>
                                        <p:attrNameLst>
                                          <p:attrName>style.visibility</p:attrName>
                                        </p:attrNameLst>
                                      </p:cBhvr>
                                      <p:to>
                                        <p:strVal val="visible"/>
                                      </p:to>
                                    </p:set>
                                    <p:animEffect transition="in" filter="blinds(horizontal)">
                                      <p:cBhvr>
                                        <p:cTn id="12" dur="500"/>
                                        <p:tgtEl>
                                          <p:spTgt spid="19459">
                                            <p:txEl>
                                              <p:charRg st="53" end="6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9459">
                                            <p:txEl>
                                              <p:charRg st="108" end="129"/>
                                            </p:txEl>
                                          </p:spTgt>
                                        </p:tgtEl>
                                        <p:attrNameLst>
                                          <p:attrName>style.visibility</p:attrName>
                                        </p:attrNameLst>
                                      </p:cBhvr>
                                      <p:to>
                                        <p:strVal val="visible"/>
                                      </p:to>
                                    </p:set>
                                    <p:animEffect transition="in" filter="box(in)">
                                      <p:cBhvr>
                                        <p:cTn id="17" dur="2000"/>
                                        <p:tgtEl>
                                          <p:spTgt spid="19459">
                                            <p:txEl>
                                              <p:charRg st="108" end="12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20481"/>
          <p:cNvSpPr>
            <a:spLocks noGrp="1"/>
          </p:cNvSpPr>
          <p:nvPr>
            <p:ph type="title"/>
          </p:nvPr>
        </p:nvSpPr>
        <p:spPr>
          <a:ln/>
        </p:spPr>
        <p:txBody>
          <a:bodyPr anchor="ctr"/>
          <a:p>
            <a:br>
              <a:rPr lang="en-US" altLang="zh-CN" sz="4000" dirty="0"/>
            </a:br>
            <a:endParaRPr lang="en-US" altLang="zh-CN" sz="4000" dirty="0"/>
          </a:p>
        </p:txBody>
      </p:sp>
      <p:sp>
        <p:nvSpPr>
          <p:cNvPr id="20483" name="内容占位符 20482"/>
          <p:cNvSpPr>
            <a:spLocks noGrp="1"/>
          </p:cNvSpPr>
          <p:nvPr>
            <p:ph idx="1"/>
          </p:nvPr>
        </p:nvSpPr>
        <p:spPr>
          <a:xfrm>
            <a:off x="0" y="0"/>
            <a:ext cx="9144000" cy="6858000"/>
          </a:xfrm>
          <a:ln/>
        </p:spPr>
        <p:txBody>
          <a:bodyPr anchor="t"/>
          <a:p>
            <a:pPr>
              <a:buNone/>
            </a:pPr>
            <a:r>
              <a:rPr lang="en-US" altLang="zh-CN" sz="4400" b="1" dirty="0"/>
              <a:t>         3</a:t>
            </a:r>
            <a:r>
              <a:rPr lang="en-US" altLang="zh-CN" sz="4000" b="1" dirty="0"/>
              <a:t>、用简练的语言说出什么是“壶口”以及壶口瀑布形成的原因。</a:t>
            </a:r>
            <a:endParaRPr lang="en-US" altLang="zh-CN" sz="4000" b="1" dirty="0"/>
          </a:p>
          <a:p>
            <a:pPr>
              <a:buNone/>
            </a:pPr>
            <a:r>
              <a:rPr lang="en-US" altLang="zh-CN" sz="4000" b="1" dirty="0"/>
              <a:t>        </a:t>
            </a:r>
            <a:r>
              <a:rPr lang="en-US" altLang="zh-CN" sz="4000" b="1" dirty="0">
                <a:solidFill>
                  <a:srgbClr val="FF0000"/>
                </a:solidFill>
              </a:rPr>
              <a:t> ①沟底的河心还有一条河，是突然凹下去的一条深沟，当地人叫“龙槽”，槽头入水处深不可测，这便是“壶口”。</a:t>
            </a:r>
            <a:endParaRPr lang="en-US" altLang="zh-CN" sz="4000" b="1" dirty="0">
              <a:solidFill>
                <a:srgbClr val="FF0000"/>
              </a:solidFill>
            </a:endParaRPr>
          </a:p>
          <a:p>
            <a:pPr>
              <a:buNone/>
            </a:pPr>
            <a:r>
              <a:rPr lang="en-US" altLang="zh-CN" sz="4000" b="1" dirty="0"/>
              <a:t>          ②黄河的河床在这里由宽而窄，由高而低，于是就形成了巨大的水流。 巨大的水流从高达几十米的断面冲下，就形成了壶口瀑布。    </a:t>
            </a:r>
            <a:endParaRPr lang="en-US" altLang="zh-CN" sz="4400" b="1" dirty="0">
              <a:solidFill>
                <a:srgbClr val="FF0000"/>
              </a:solidFill>
            </a:endParaRPr>
          </a:p>
        </p:txBody>
      </p:sp>
      <p:pic>
        <p:nvPicPr>
          <p:cNvPr id="14339" name="图片 70669" descr="风景2"/>
          <p:cNvPicPr>
            <a:picLocks noChangeAspect="1"/>
          </p:cNvPicPr>
          <p:nvPr/>
        </p:nvPicPr>
        <p:blipFill>
          <a:blip r:embed="rId1"/>
          <a:stretch>
            <a:fillRect/>
          </a:stretch>
        </p:blipFill>
        <p:spPr>
          <a:xfrm>
            <a:off x="0" y="5911850"/>
            <a:ext cx="9144000" cy="946150"/>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xEl>
                                              <p:charRg st="39" end="100"/>
                                            </p:txEl>
                                          </p:spTgt>
                                        </p:tgtEl>
                                        <p:attrNameLst>
                                          <p:attrName>style.visibility</p:attrName>
                                        </p:attrNameLst>
                                      </p:cBhvr>
                                      <p:to>
                                        <p:strVal val="visible"/>
                                      </p:to>
                                    </p:set>
                                    <p:animEffect transition="in" filter="blinds(horizontal)">
                                      <p:cBhvr>
                                        <p:cTn id="7" dur="500"/>
                                        <p:tgtEl>
                                          <p:spTgt spid="20483">
                                            <p:txEl>
                                              <p:charRg st="39" end="10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483">
                                            <p:txEl>
                                              <p:charRg st="100" end="173"/>
                                            </p:txEl>
                                          </p:spTgt>
                                        </p:tgtEl>
                                        <p:attrNameLst>
                                          <p:attrName>style.visibility</p:attrName>
                                        </p:attrNameLst>
                                      </p:cBhvr>
                                      <p:to>
                                        <p:strVal val="visible"/>
                                      </p:to>
                                    </p:set>
                                    <p:animEffect transition="in" filter="box(in)">
                                      <p:cBhvr>
                                        <p:cTn id="12" dur="2000"/>
                                        <p:tgtEl>
                                          <p:spTgt spid="20483">
                                            <p:txEl>
                                              <p:charRg st="100" end="17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21505"/>
          <p:cNvSpPr>
            <a:spLocks noGrp="1"/>
          </p:cNvSpPr>
          <p:nvPr>
            <p:ph type="title"/>
          </p:nvPr>
        </p:nvSpPr>
        <p:spPr>
          <a:ln/>
        </p:spPr>
        <p:txBody>
          <a:bodyPr anchor="ctr"/>
          <a:p>
            <a:br>
              <a:rPr lang="en-US" altLang="zh-CN" sz="4000" dirty="0"/>
            </a:br>
            <a:endParaRPr lang="en-US" altLang="zh-CN" sz="4000" dirty="0"/>
          </a:p>
        </p:txBody>
      </p:sp>
      <p:sp>
        <p:nvSpPr>
          <p:cNvPr id="21507" name="内容占位符 21506"/>
          <p:cNvSpPr>
            <a:spLocks noGrp="1"/>
          </p:cNvSpPr>
          <p:nvPr>
            <p:ph idx="1"/>
          </p:nvPr>
        </p:nvSpPr>
        <p:spPr>
          <a:xfrm>
            <a:off x="0" y="274638"/>
            <a:ext cx="9144000" cy="6858000"/>
          </a:xfrm>
          <a:ln/>
        </p:spPr>
        <p:txBody>
          <a:bodyPr anchor="t"/>
          <a:p>
            <a:pPr>
              <a:buNone/>
            </a:pPr>
            <a:r>
              <a:rPr lang="en-US" altLang="zh-CN" sz="4400" b="1" dirty="0"/>
              <a:t>   </a:t>
            </a:r>
            <a:r>
              <a:rPr lang="en-US" altLang="zh-CN" sz="4000" b="1" dirty="0"/>
              <a:t> 4、壶口瀑布和其他瀑布不同之处何在？</a:t>
            </a:r>
            <a:endParaRPr lang="en-US" altLang="zh-CN" sz="4000" b="1" dirty="0"/>
          </a:p>
          <a:p>
            <a:pPr>
              <a:buNone/>
            </a:pPr>
            <a:r>
              <a:rPr lang="en-US" altLang="zh-CN" sz="4000" b="1" dirty="0">
                <a:solidFill>
                  <a:srgbClr val="FF0000"/>
                </a:solidFill>
              </a:rPr>
              <a:t>         “壶口瀑布不是从高处落下，让人们仰观垂空的水幕，而是由平地向更低的沟里跌去，人们只能俯视被急急吸去的水流。”</a:t>
            </a:r>
            <a:endParaRPr lang="en-US" altLang="zh-CN" sz="4000" b="1" dirty="0">
              <a:solidFill>
                <a:srgbClr val="FF0000"/>
              </a:solidFill>
            </a:endParaRPr>
          </a:p>
          <a:p>
            <a:pPr>
              <a:buNone/>
            </a:pPr>
            <a:r>
              <a:rPr lang="en-US" altLang="zh-CN" sz="4000" b="1" dirty="0"/>
              <a:t>5、作者曾两次到过壶口瀑布，初次相识，壶口瀑布给他留下了怎样的印象呢？</a:t>
            </a:r>
            <a:endParaRPr lang="en-US" altLang="zh-CN" sz="4000" b="1" dirty="0"/>
          </a:p>
          <a:p>
            <a:pPr>
              <a:buNone/>
            </a:pPr>
            <a:r>
              <a:rPr lang="en-US" altLang="zh-CN" sz="4000" b="1" dirty="0"/>
              <a:t>   </a:t>
            </a:r>
            <a:r>
              <a:rPr lang="en-US" altLang="zh-CN" sz="4000" b="1" dirty="0">
                <a:solidFill>
                  <a:srgbClr val="FF0000"/>
                </a:solidFill>
              </a:rPr>
              <a:t>危险、气势磅礴、令人胆战心惊</a:t>
            </a:r>
            <a:r>
              <a:rPr lang="en-US" altLang="zh-CN" sz="4000" b="1" dirty="0"/>
              <a:t>    </a:t>
            </a:r>
            <a:endParaRPr lang="en-US" altLang="zh-CN" sz="4000" b="1" dirty="0">
              <a:solidFill>
                <a:srgbClr val="FF0000"/>
              </a:solidFill>
            </a:endParaRPr>
          </a:p>
          <a:p>
            <a:pPr>
              <a:buNone/>
            </a:pPr>
            <a:endParaRPr lang="en-US" altLang="zh-CN" sz="4000" b="1" dirty="0">
              <a:solidFill>
                <a:srgbClr val="FF0000"/>
              </a:solidFill>
            </a:endParaRPr>
          </a:p>
        </p:txBody>
      </p:sp>
      <p:pic>
        <p:nvPicPr>
          <p:cNvPr id="15363" name="图片 69653" descr="书7"/>
          <p:cNvPicPr>
            <a:picLocks noChangeAspect="1"/>
          </p:cNvPicPr>
          <p:nvPr/>
        </p:nvPicPr>
        <p:blipFill>
          <a:blip r:embed="rId1"/>
          <a:stretch>
            <a:fillRect/>
          </a:stretch>
        </p:blipFill>
        <p:spPr>
          <a:xfrm>
            <a:off x="8229600" y="5654675"/>
            <a:ext cx="914400" cy="1290638"/>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07">
                                            <p:txEl>
                                              <p:charRg st="23" end="87"/>
                                            </p:txEl>
                                          </p:spTgt>
                                        </p:tgtEl>
                                        <p:attrNameLst>
                                          <p:attrName>style.visibility</p:attrName>
                                        </p:attrNameLst>
                                      </p:cBhvr>
                                      <p:to>
                                        <p:strVal val="visible"/>
                                      </p:to>
                                    </p:set>
                                    <p:animEffect transition="in" filter="blinds(horizontal)">
                                      <p:cBhvr>
                                        <p:cTn id="7" dur="500"/>
                                        <p:tgtEl>
                                          <p:spTgt spid="21507">
                                            <p:txEl>
                                              <p:charRg st="23" end="8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1507">
                                            <p:txEl>
                                              <p:charRg st="123" end="145"/>
                                            </p:txEl>
                                          </p:spTgt>
                                        </p:tgtEl>
                                        <p:attrNameLst>
                                          <p:attrName>style.visibility</p:attrName>
                                        </p:attrNameLst>
                                      </p:cBhvr>
                                      <p:to>
                                        <p:strVal val="visible"/>
                                      </p:to>
                                    </p:set>
                                    <p:anim calcmode="lin" valueType="num">
                                      <p:cBhvr additive="base">
                                        <p:cTn id="12" dur="500" fill="hold"/>
                                        <p:tgtEl>
                                          <p:spTgt spid="21507">
                                            <p:txEl>
                                              <p:charRg st="123" end="145"/>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1507">
                                            <p:txEl>
                                              <p:charRg st="123" end="14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3553"/>
          <p:cNvSpPr>
            <a:spLocks noGrp="1"/>
          </p:cNvSpPr>
          <p:nvPr>
            <p:ph type="title"/>
          </p:nvPr>
        </p:nvSpPr>
        <p:spPr>
          <a:ln/>
        </p:spPr>
        <p:txBody>
          <a:bodyPr anchor="ctr"/>
          <a:p>
            <a:br>
              <a:rPr lang="en-US" altLang="zh-CN" sz="4000" dirty="0"/>
            </a:br>
            <a:endParaRPr lang="en-US" altLang="zh-CN" sz="4000" dirty="0"/>
          </a:p>
        </p:txBody>
      </p:sp>
      <p:sp>
        <p:nvSpPr>
          <p:cNvPr id="16386" name="文本占位符 23554"/>
          <p:cNvSpPr>
            <a:spLocks noGrp="1"/>
          </p:cNvSpPr>
          <p:nvPr>
            <p:ph idx="1"/>
          </p:nvPr>
        </p:nvSpPr>
        <p:spPr>
          <a:xfrm>
            <a:off x="0" y="0"/>
            <a:ext cx="9144000" cy="6858000"/>
          </a:xfrm>
          <a:ln/>
        </p:spPr>
        <p:txBody>
          <a:bodyPr anchor="t"/>
          <a:p>
            <a:pPr>
              <a:buNone/>
            </a:pPr>
            <a:r>
              <a:rPr lang="en-US" altLang="zh-CN" sz="4400" b="1" dirty="0">
                <a:solidFill>
                  <a:srgbClr val="FF0000"/>
                </a:solidFill>
              </a:rPr>
              <a:t>     </a:t>
            </a:r>
            <a:endParaRPr lang="zh-CN" altLang="en-US" sz="4400" b="1" dirty="0"/>
          </a:p>
        </p:txBody>
      </p:sp>
      <p:sp>
        <p:nvSpPr>
          <p:cNvPr id="16387" name="文本框 1"/>
          <p:cNvSpPr txBox="1"/>
          <p:nvPr/>
        </p:nvSpPr>
        <p:spPr>
          <a:xfrm>
            <a:off x="2195513" y="0"/>
            <a:ext cx="3816350" cy="701675"/>
          </a:xfrm>
          <a:prstGeom prst="rect">
            <a:avLst/>
          </a:prstGeom>
          <a:noFill/>
          <a:ln w="9525">
            <a:noFill/>
          </a:ln>
        </p:spPr>
        <p:txBody>
          <a:bodyPr wrap="square" anchor="t">
            <a:spAutoFit/>
          </a:bodyPr>
          <a:p>
            <a:pPr lvl="0" indent="0"/>
            <a:r>
              <a:rPr lang="en-US" altLang="zh-CN" sz="4000" b="1" dirty="0">
                <a:solidFill>
                  <a:srgbClr val="FF0000"/>
                </a:solidFill>
                <a:latin typeface="Arial" panose="020B0604020202020204" pitchFamily="34" charset="0"/>
                <a:ea typeface="宋体" panose="02010600030101010101" pitchFamily="2" charset="-122"/>
              </a:rPr>
              <a:t>      </a:t>
            </a:r>
            <a:r>
              <a:rPr lang="zh-CN" altLang="en-US" sz="4000" b="1" dirty="0">
                <a:solidFill>
                  <a:srgbClr val="FF0000"/>
                </a:solidFill>
                <a:latin typeface="Arial" panose="020B0604020202020204" pitchFamily="34" charset="0"/>
                <a:ea typeface="宋体" panose="02010600030101010101" pitchFamily="2" charset="-122"/>
              </a:rPr>
              <a:t>问题探究</a:t>
            </a:r>
            <a:r>
              <a:rPr lang="en-US" altLang="zh-CN" sz="4000" b="1" dirty="0">
                <a:solidFill>
                  <a:srgbClr val="FF0000"/>
                </a:solidFill>
                <a:latin typeface="Arial" panose="020B0604020202020204" pitchFamily="34" charset="0"/>
                <a:ea typeface="宋体" panose="02010600030101010101" pitchFamily="2" charset="-122"/>
              </a:rPr>
              <a:t>2</a:t>
            </a:r>
            <a:endParaRPr lang="en-US" altLang="zh-CN" sz="4000" b="1" dirty="0">
              <a:solidFill>
                <a:srgbClr val="FF0000"/>
              </a:solidFill>
              <a:latin typeface="Arial" panose="020B0604020202020204" pitchFamily="34" charset="0"/>
              <a:ea typeface="宋体" panose="02010600030101010101" pitchFamily="2" charset="-122"/>
            </a:endParaRPr>
          </a:p>
        </p:txBody>
      </p:sp>
      <p:sp>
        <p:nvSpPr>
          <p:cNvPr id="3" name="文本框 2"/>
          <p:cNvSpPr txBox="1"/>
          <p:nvPr/>
        </p:nvSpPr>
        <p:spPr>
          <a:xfrm>
            <a:off x="0" y="701675"/>
            <a:ext cx="9144000" cy="4967288"/>
          </a:xfrm>
          <a:prstGeom prst="rect">
            <a:avLst/>
          </a:prstGeom>
          <a:noFill/>
          <a:ln w="9525">
            <a:noFill/>
          </a:ln>
        </p:spPr>
        <p:txBody>
          <a:bodyPr wrap="square" anchor="t">
            <a:spAutoFit/>
          </a:bodyPr>
          <a:p>
            <a:pPr lvl="0" indent="0"/>
            <a:r>
              <a:rPr lang="en-US" altLang="zh-CN" sz="4000" b="1">
                <a:latin typeface="Arial" panose="020B0604020202020204" pitchFamily="34" charset="0"/>
                <a:ea typeface="宋体" panose="02010600030101010101" pitchFamily="2" charset="-122"/>
              </a:rPr>
              <a:t>1、作者第一次来到壶口瀑布看黄河是在雨季，他听到了什么？又看到了哪些奇特景象？</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       ①</a:t>
            </a:r>
            <a:r>
              <a:rPr lang="en-US" altLang="zh-CN" sz="4000" b="1">
                <a:solidFill>
                  <a:srgbClr val="FF0000"/>
                </a:solidFill>
                <a:latin typeface="Arial" panose="020B0604020202020204" pitchFamily="34" charset="0"/>
                <a:ea typeface="宋体" panose="02010600030101010101" pitchFamily="2" charset="-122"/>
              </a:rPr>
              <a:t>涛声：</a:t>
            </a:r>
            <a:r>
              <a:rPr lang="en-US" altLang="zh-CN" sz="4000" b="1">
                <a:latin typeface="Arial" panose="020B0604020202020204" pitchFamily="34" charset="0"/>
                <a:ea typeface="宋体" panose="02010600030101010101" pitchFamily="2" charset="-122"/>
              </a:rPr>
              <a:t>隐隐如雷（震耳欲聋）；</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       ②</a:t>
            </a:r>
            <a:r>
              <a:rPr lang="en-US" altLang="zh-CN" sz="4000" b="1">
                <a:solidFill>
                  <a:srgbClr val="FF0000"/>
                </a:solidFill>
                <a:latin typeface="Arial" panose="020B0604020202020204" pitchFamily="34" charset="0"/>
                <a:ea typeface="宋体" panose="02010600030101010101" pitchFamily="2" charset="-122"/>
              </a:rPr>
              <a:t>雾气：</a:t>
            </a:r>
            <a:r>
              <a:rPr lang="en-US" altLang="zh-CN" sz="4000" b="1">
                <a:latin typeface="Arial" panose="020B0604020202020204" pitchFamily="34" charset="0"/>
                <a:ea typeface="宋体" panose="02010600030101010101" pitchFamily="2" charset="-122"/>
              </a:rPr>
              <a:t>弥漫（扑面而来）；</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       ③</a:t>
            </a:r>
            <a:r>
              <a:rPr lang="en-US" altLang="zh-CN" sz="4000" b="1">
                <a:solidFill>
                  <a:srgbClr val="FF0000"/>
                </a:solidFill>
                <a:latin typeface="Arial" panose="020B0604020202020204" pitchFamily="34" charset="0"/>
                <a:ea typeface="宋体" panose="02010600030101010101" pitchFamily="2" charset="-122"/>
              </a:rPr>
              <a:t>河水：</a:t>
            </a:r>
            <a:r>
              <a:rPr lang="en-US" altLang="zh-CN" sz="4000" b="1">
                <a:latin typeface="Arial" panose="020B0604020202020204" pitchFamily="34" charset="0"/>
                <a:ea typeface="宋体" panose="02010600030101010101" pitchFamily="2" charset="-122"/>
              </a:rPr>
              <a:t>正沸着；</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       ④</a:t>
            </a:r>
            <a:r>
              <a:rPr lang="en-US" altLang="zh-CN" sz="4000" b="1">
                <a:solidFill>
                  <a:srgbClr val="FF0000"/>
                </a:solidFill>
                <a:latin typeface="Arial" panose="020B0604020202020204" pitchFamily="34" charset="0"/>
                <a:ea typeface="宋体" panose="02010600030101010101" pitchFamily="2" charset="-122"/>
              </a:rPr>
              <a:t>瀑布：</a:t>
            </a:r>
            <a:r>
              <a:rPr lang="en-US" altLang="zh-CN" sz="4000" b="1">
                <a:latin typeface="Arial" panose="020B0604020202020204" pitchFamily="34" charset="0"/>
                <a:ea typeface="宋体" panose="02010600030101010101" pitchFamily="2" charset="-122"/>
              </a:rPr>
              <a:t>被急几吸去的水流；水不断地冲进去，冲进去.</a:t>
            </a:r>
            <a:endParaRPr lang="en-US" altLang="zh-CN" sz="4000" b="1">
              <a:latin typeface="Arial" panose="020B0604020202020204" pitchFamily="34" charset="0"/>
              <a:ea typeface="宋体" panose="02010600030101010101" pitchFamily="2" charset="-122"/>
            </a:endParaRPr>
          </a:p>
        </p:txBody>
      </p:sp>
      <p:pic>
        <p:nvPicPr>
          <p:cNvPr id="16389" name="图片 70670" descr="风景38"/>
          <p:cNvPicPr>
            <a:picLocks noChangeAspect="1"/>
          </p:cNvPicPr>
          <p:nvPr/>
        </p:nvPicPr>
        <p:blipFill>
          <a:blip r:embed="rId1"/>
          <a:stretch>
            <a:fillRect/>
          </a:stretch>
        </p:blipFill>
        <p:spPr>
          <a:xfrm>
            <a:off x="0" y="5818188"/>
            <a:ext cx="9144000" cy="1039812"/>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40" end="63"/>
                                            </p:txEl>
                                          </p:spTgt>
                                        </p:tgtEl>
                                        <p:attrNameLst>
                                          <p:attrName>style.visibility</p:attrName>
                                        </p:attrNameLst>
                                      </p:cBhvr>
                                      <p:to>
                                        <p:strVal val="visible"/>
                                      </p:to>
                                    </p:set>
                                    <p:animEffect transition="in" filter="blinds(horizontal)">
                                      <p:cBhvr>
                                        <p:cTn id="7" dur="500"/>
                                        <p:tgtEl>
                                          <p:spTgt spid="3">
                                            <p:txEl>
                                              <p:charRg st="40" end="63"/>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charRg st="63" end="84"/>
                                            </p:txEl>
                                          </p:spTgt>
                                        </p:tgtEl>
                                        <p:attrNameLst>
                                          <p:attrName>style.visibility</p:attrName>
                                        </p:attrNameLst>
                                      </p:cBhvr>
                                      <p:to>
                                        <p:strVal val="visible"/>
                                      </p:to>
                                    </p:set>
                                    <p:animEffect transition="in" filter="box(in)">
                                      <p:cBhvr>
                                        <p:cTn id="12" dur="2000"/>
                                        <p:tgtEl>
                                          <p:spTgt spid="3">
                                            <p:txEl>
                                              <p:charRg st="63" end="8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charRg st="84" end="100"/>
                                            </p:txEl>
                                          </p:spTgt>
                                        </p:tgtEl>
                                        <p:attrNameLst>
                                          <p:attrName>style.visibility</p:attrName>
                                        </p:attrNameLst>
                                      </p:cBhvr>
                                      <p:to>
                                        <p:strVal val="visible"/>
                                      </p:to>
                                    </p:set>
                                    <p:animEffect transition="in" filter="diamond(in)">
                                      <p:cBhvr>
                                        <p:cTn id="17" dur="2000"/>
                                        <p:tgtEl>
                                          <p:spTgt spid="3">
                                            <p:txEl>
                                              <p:charRg st="84" end="10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charRg st="100" end="133"/>
                                            </p:txEl>
                                          </p:spTgt>
                                        </p:tgtEl>
                                        <p:attrNameLst>
                                          <p:attrName>style.visibility</p:attrName>
                                        </p:attrNameLst>
                                      </p:cBhvr>
                                      <p:to>
                                        <p:strVal val="visible"/>
                                      </p:to>
                                    </p:set>
                                    <p:animEffect transition="in" filter="checkerboard(across)">
                                      <p:cBhvr>
                                        <p:cTn id="22" dur="500"/>
                                        <p:tgtEl>
                                          <p:spTgt spid="3">
                                            <p:txEl>
                                              <p:charRg st="100" end="13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24577"/>
          <p:cNvSpPr>
            <a:spLocks noGrp="1"/>
          </p:cNvSpPr>
          <p:nvPr>
            <p:ph type="title"/>
          </p:nvPr>
        </p:nvSpPr>
        <p:spPr>
          <a:ln/>
        </p:spPr>
        <p:txBody>
          <a:bodyPr anchor="ctr"/>
          <a:p>
            <a:br>
              <a:rPr lang="en-US" altLang="zh-CN" sz="4000" dirty="0"/>
            </a:br>
            <a:endParaRPr lang="en-US" altLang="zh-CN" sz="4000" dirty="0"/>
          </a:p>
        </p:txBody>
      </p:sp>
      <p:sp>
        <p:nvSpPr>
          <p:cNvPr id="22530" name="文本占位符 24578"/>
          <p:cNvSpPr>
            <a:spLocks noGrp="1"/>
          </p:cNvSpPr>
          <p:nvPr>
            <p:ph idx="1"/>
          </p:nvPr>
        </p:nvSpPr>
        <p:spPr>
          <a:xfrm>
            <a:off x="0" y="0"/>
            <a:ext cx="9144000" cy="6858000"/>
          </a:xfrm>
        </p:spPr>
        <p:txBody>
          <a:bodyPr anchor="t"/>
          <a:p>
            <a:pPr fontAlgn="base">
              <a:buNone/>
            </a:pPr>
            <a:r>
              <a:rPr lang="zh-CN" altLang="en-US" sz="4000" b="1" strike="noStrike" noProof="1" dirty="0">
                <a:solidFill>
                  <a:schemeClr val="tx1"/>
                </a:solidFill>
                <a:uFillTx/>
              </a:rPr>
              <a:t>2、作者为什么要写赏雨季壶口瀑布的感受呢？</a:t>
            </a:r>
            <a:endParaRPr lang="zh-CN" altLang="en-US" sz="4000" b="1" strike="noStrike" noProof="1" dirty="0">
              <a:solidFill>
                <a:schemeClr val="tx1"/>
              </a:solidFill>
              <a:uFillTx/>
            </a:endParaRPr>
          </a:p>
          <a:p>
            <a:pPr fontAlgn="base">
              <a:buNone/>
            </a:pPr>
            <a:r>
              <a:rPr lang="zh-CN" altLang="en-US" sz="4000" b="1" strike="noStrike" noProof="1" dirty="0">
                <a:solidFill>
                  <a:srgbClr val="FF0000"/>
                </a:solidFill>
              </a:rPr>
              <a:t>          突出黄河令人震撼的气势，为下文写黄河作情感上的铺垫。</a:t>
            </a:r>
            <a:endParaRPr lang="zh-CN" altLang="en-US" sz="4000" b="1" strike="noStrike" noProof="1" dirty="0">
              <a:solidFill>
                <a:srgbClr val="FF0000"/>
              </a:solidFill>
            </a:endParaRPr>
          </a:p>
          <a:p>
            <a:pPr fontAlgn="base">
              <a:buNone/>
            </a:pPr>
            <a:r>
              <a:rPr lang="zh-CN" altLang="en-US" sz="4000" b="1" strike="noStrike" noProof="1" dirty="0">
                <a:solidFill>
                  <a:schemeClr val="tx1"/>
                </a:solidFill>
              </a:rPr>
              <a:t>3、概括“壶口”之名的由来。（不超过50字） </a:t>
            </a:r>
            <a:endParaRPr lang="zh-CN" altLang="en-US" sz="4000" b="1" strike="noStrike" noProof="1" dirty="0">
              <a:solidFill>
                <a:schemeClr val="tx1"/>
              </a:solidFill>
            </a:endParaRPr>
          </a:p>
          <a:p>
            <a:pPr fontAlgn="base">
              <a:buNone/>
            </a:pPr>
            <a:r>
              <a:rPr lang="zh-CN" altLang="en-US" sz="4000" b="1" strike="noStrike" noProof="1" dirty="0">
                <a:solidFill>
                  <a:srgbClr val="FF0000"/>
                </a:solidFill>
              </a:rPr>
              <a:t>          河水从五百米宽的河道上陡然跌落至四十多米宽的深沟（沟槽）中，被拢成一束，这深槽形似巨壶，“壶口”因此得名。</a:t>
            </a:r>
            <a:endParaRPr lang="zh-CN" altLang="en-US" sz="4000" b="1" strike="noStrike" noProof="1" dirty="0">
              <a:solidFill>
                <a:srgbClr val="FF0000"/>
              </a:solidFill>
            </a:endParaRPr>
          </a:p>
        </p:txBody>
      </p:sp>
      <p:pic>
        <p:nvPicPr>
          <p:cNvPr id="17411" name="图片 71694" descr="风景13"/>
          <p:cNvPicPr>
            <a:picLocks noChangeAspect="1"/>
          </p:cNvPicPr>
          <p:nvPr/>
        </p:nvPicPr>
        <p:blipFill>
          <a:blip r:embed="rId1"/>
          <a:stretch>
            <a:fillRect/>
          </a:stretch>
        </p:blipFill>
        <p:spPr>
          <a:xfrm>
            <a:off x="4016375" y="6038850"/>
            <a:ext cx="5127625" cy="819150"/>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530">
                                            <p:txEl>
                                              <p:charRg st="22" end="59"/>
                                            </p:txEl>
                                          </p:spTgt>
                                        </p:tgtEl>
                                        <p:attrNameLst>
                                          <p:attrName>style.visibility</p:attrName>
                                        </p:attrNameLst>
                                      </p:cBhvr>
                                      <p:to>
                                        <p:strVal val="visible"/>
                                      </p:to>
                                    </p:set>
                                    <p:animEffect transition="in" filter="blinds(horizontal)">
                                      <p:cBhvr>
                                        <p:cTn id="7" dur="500"/>
                                        <p:tgtEl>
                                          <p:spTgt spid="22530">
                                            <p:txEl>
                                              <p:charRg st="22" end="59"/>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2530">
                                            <p:txEl>
                                              <p:charRg st="83" end="147"/>
                                            </p:txEl>
                                          </p:spTgt>
                                        </p:tgtEl>
                                        <p:attrNameLst>
                                          <p:attrName>style.visibility</p:attrName>
                                        </p:attrNameLst>
                                      </p:cBhvr>
                                      <p:to>
                                        <p:strVal val="visible"/>
                                      </p:to>
                                    </p:set>
                                    <p:animEffect transition="in" filter="diamond(in)">
                                      <p:cBhvr>
                                        <p:cTn id="12" dur="2000"/>
                                        <p:tgtEl>
                                          <p:spTgt spid="22530">
                                            <p:txEl>
                                              <p:charRg st="83" end="14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文本占位符 25602"/>
          <p:cNvSpPr>
            <a:spLocks noGrp="1"/>
          </p:cNvSpPr>
          <p:nvPr>
            <p:ph idx="1"/>
          </p:nvPr>
        </p:nvSpPr>
        <p:spPr>
          <a:xfrm>
            <a:off x="0" y="908050"/>
            <a:ext cx="9144000" cy="5949950"/>
          </a:xfrm>
          <a:ln/>
        </p:spPr>
        <p:txBody>
          <a:bodyPr anchor="t"/>
          <a:p>
            <a:pPr>
              <a:buNone/>
            </a:pPr>
            <a:r>
              <a:rPr lang="en-US" altLang="zh-CN" sz="4800" b="1" dirty="0"/>
              <a:t>         </a:t>
            </a:r>
            <a:endParaRPr lang="zh-CN" altLang="en-US" sz="4800" b="1" dirty="0"/>
          </a:p>
        </p:txBody>
      </p:sp>
      <p:sp>
        <p:nvSpPr>
          <p:cNvPr id="3" name="文本框 2"/>
          <p:cNvSpPr txBox="1"/>
          <p:nvPr/>
        </p:nvSpPr>
        <p:spPr>
          <a:xfrm>
            <a:off x="0" y="-53975"/>
            <a:ext cx="9144000" cy="4359275"/>
          </a:xfrm>
          <a:prstGeom prst="rect">
            <a:avLst/>
          </a:prstGeom>
          <a:noFill/>
          <a:ln w="9525">
            <a:noFill/>
          </a:ln>
        </p:spPr>
        <p:txBody>
          <a:bodyPr wrap="square" anchor="t">
            <a:spAutoFit/>
          </a:bodyPr>
          <a:p>
            <a:pPr lvl="0" indent="0" fontAlgn="base"/>
            <a:r>
              <a:rPr lang="en-US" altLang="zh-CN" sz="4000" b="1" strike="noStrike" noProof="1" dirty="0">
                <a:latin typeface="Arial" panose="020B0604020202020204" pitchFamily="34" charset="0"/>
                <a:ea typeface="宋体" panose="02010600030101010101" pitchFamily="2" charset="-122"/>
                <a:cs typeface="+mn-ea"/>
              </a:rPr>
              <a:t>        4、作者第二次在壶口见到黄河时，黄河有什么特征？用一个成语概括。给作者带来怎样的感受？</a:t>
            </a:r>
            <a:endParaRPr lang="en-US" altLang="zh-CN" sz="4000" b="1" strike="noStrike" noProof="1" dirty="0">
              <a:latin typeface="Arial" panose="020B0604020202020204" pitchFamily="34" charset="0"/>
              <a:ea typeface="宋体" panose="02010600030101010101" pitchFamily="2" charset="-122"/>
            </a:endParaRPr>
          </a:p>
          <a:p>
            <a:pPr lvl="0" indent="0" fontAlgn="base"/>
            <a:r>
              <a:rPr lang="en-US" altLang="zh-CN" sz="4000" b="1" strike="noStrike" noProof="1" dirty="0">
                <a:latin typeface="Arial" panose="020B0604020202020204" pitchFamily="34" charset="0"/>
                <a:ea typeface="宋体" panose="02010600030101010101" pitchFamily="2" charset="-122"/>
                <a:cs typeface="+mn-ea"/>
              </a:rPr>
              <a:t>       </a:t>
            </a:r>
            <a:r>
              <a:rPr lang="en-US" altLang="zh-CN" sz="4000" b="1" strike="noStrike" noProof="1" dirty="0">
                <a:solidFill>
                  <a:srgbClr val="FF0000"/>
                </a:solidFill>
                <a:uFillTx/>
                <a:latin typeface="Arial" panose="020B0604020202020204" pitchFamily="34" charset="0"/>
                <a:ea typeface="宋体" panose="02010600030101010101" pitchFamily="2" charset="-122"/>
                <a:cs typeface="+mn-ea"/>
              </a:rPr>
              <a:t>①刚柔并举。</a:t>
            </a:r>
            <a:endParaRPr lang="en-US" altLang="zh-CN" sz="4000" b="1" strike="noStrike" noProof="1" dirty="0">
              <a:solidFill>
                <a:srgbClr val="FF0000"/>
              </a:solidFill>
              <a:uFillTx/>
              <a:latin typeface="Arial" panose="020B0604020202020204" pitchFamily="34" charset="0"/>
              <a:ea typeface="宋体" panose="02010600030101010101" pitchFamily="2" charset="-122"/>
            </a:endParaRPr>
          </a:p>
          <a:p>
            <a:pPr lvl="0" indent="0" fontAlgn="base"/>
            <a:r>
              <a:rPr lang="en-US" altLang="zh-CN" sz="4000" b="1" strike="noStrike" noProof="1" dirty="0">
                <a:latin typeface="Arial" panose="020B0604020202020204" pitchFamily="34" charset="0"/>
                <a:ea typeface="宋体" panose="02010600030101010101" pitchFamily="2" charset="-122"/>
                <a:cs typeface="+mn-ea"/>
              </a:rPr>
              <a:t>       ②第二次在壶口见到黄河，让作者感受到黄河既有令人震撼的刚强的一面，也有如歌如画的柔美的一面。</a:t>
            </a:r>
            <a:endParaRPr lang="en-US" altLang="zh-CN" sz="4000" b="1" strike="noStrike" noProof="1" dirty="0">
              <a:solidFill>
                <a:srgbClr val="FF0000"/>
              </a:solidFill>
              <a:latin typeface="Arial" panose="020B0604020202020204" pitchFamily="34" charset="0"/>
              <a:ea typeface="宋体" panose="02010600030101010101" pitchFamily="2" charset="-122"/>
            </a:endParaRPr>
          </a:p>
        </p:txBody>
      </p:sp>
      <p:pic>
        <p:nvPicPr>
          <p:cNvPr id="18435" name="图片 71684" descr="风景24"/>
          <p:cNvPicPr>
            <a:picLocks noChangeAspect="1"/>
          </p:cNvPicPr>
          <p:nvPr/>
        </p:nvPicPr>
        <p:blipFill>
          <a:blip r:embed="rId1"/>
          <a:stretch>
            <a:fillRect/>
          </a:stretch>
        </p:blipFill>
        <p:spPr>
          <a:xfrm>
            <a:off x="0" y="4529138"/>
            <a:ext cx="9144000" cy="2328862"/>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52" end="66"/>
                                            </p:txEl>
                                          </p:spTgt>
                                        </p:tgtEl>
                                        <p:attrNameLst>
                                          <p:attrName>style.visibility</p:attrName>
                                        </p:attrNameLst>
                                      </p:cBhvr>
                                      <p:to>
                                        <p:strVal val="visible"/>
                                      </p:to>
                                    </p:set>
                                    <p:animEffect transition="in" filter="blinds(horizontal)">
                                      <p:cBhvr>
                                        <p:cTn id="7" dur="500"/>
                                        <p:tgtEl>
                                          <p:spTgt spid="3">
                                            <p:txEl>
                                              <p:charRg st="52" end="66"/>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charRg st="66" end="120"/>
                                            </p:txEl>
                                          </p:spTgt>
                                        </p:tgtEl>
                                        <p:attrNameLst>
                                          <p:attrName>style.visibility</p:attrName>
                                        </p:attrNameLst>
                                      </p:cBhvr>
                                      <p:to>
                                        <p:strVal val="visible"/>
                                      </p:to>
                                    </p:set>
                                    <p:animEffect transition="in" filter="box(in)">
                                      <p:cBhvr>
                                        <p:cTn id="12" dur="2000"/>
                                        <p:tgtEl>
                                          <p:spTgt spid="3">
                                            <p:txEl>
                                              <p:charRg st="66" end="1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28673"/>
          <p:cNvSpPr>
            <a:spLocks noGrp="1"/>
          </p:cNvSpPr>
          <p:nvPr>
            <p:ph type="title"/>
          </p:nvPr>
        </p:nvSpPr>
        <p:spPr>
          <a:ln/>
        </p:spPr>
        <p:txBody>
          <a:bodyPr anchor="ctr"/>
          <a:p>
            <a:br>
              <a:rPr lang="en-US" altLang="zh-CN" sz="4000" dirty="0"/>
            </a:br>
            <a:endParaRPr lang="en-US" altLang="zh-CN" sz="4000" dirty="0"/>
          </a:p>
        </p:txBody>
      </p:sp>
      <p:sp>
        <p:nvSpPr>
          <p:cNvPr id="19458" name="文本占位符 28674"/>
          <p:cNvSpPr>
            <a:spLocks noGrp="1"/>
          </p:cNvSpPr>
          <p:nvPr>
            <p:ph idx="1"/>
          </p:nvPr>
        </p:nvSpPr>
        <p:spPr>
          <a:xfrm>
            <a:off x="0" y="0"/>
            <a:ext cx="9144000" cy="6858000"/>
          </a:xfrm>
          <a:ln/>
        </p:spPr>
        <p:txBody>
          <a:bodyPr anchor="t"/>
          <a:p>
            <a:pPr>
              <a:buNone/>
            </a:pPr>
            <a:r>
              <a:rPr lang="en-US" altLang="zh-CN" sz="4000" b="1" dirty="0"/>
              <a:t>          </a:t>
            </a:r>
            <a:endParaRPr lang="zh-CN" altLang="en-US" sz="4400" b="1" dirty="0"/>
          </a:p>
        </p:txBody>
      </p:sp>
      <p:sp>
        <p:nvSpPr>
          <p:cNvPr id="19459" name="文本框 1"/>
          <p:cNvSpPr txBox="1"/>
          <p:nvPr/>
        </p:nvSpPr>
        <p:spPr>
          <a:xfrm>
            <a:off x="3268663" y="12700"/>
            <a:ext cx="3751262" cy="701675"/>
          </a:xfrm>
          <a:prstGeom prst="rect">
            <a:avLst/>
          </a:prstGeom>
          <a:noFill/>
          <a:ln w="9525">
            <a:noFill/>
          </a:ln>
        </p:spPr>
        <p:txBody>
          <a:bodyPr wrap="square" anchor="t">
            <a:spAutoFit/>
          </a:bodyPr>
          <a:p>
            <a:pPr lvl="0" indent="0"/>
            <a:r>
              <a:rPr lang="zh-CN" altLang="en-US" sz="4000" b="1">
                <a:solidFill>
                  <a:srgbClr val="FF0000"/>
                </a:solidFill>
                <a:latin typeface="Arial" panose="020B0604020202020204" pitchFamily="34" charset="0"/>
                <a:ea typeface="宋体" panose="02010600030101010101" pitchFamily="2" charset="-122"/>
              </a:rPr>
              <a:t>分析语言</a:t>
            </a:r>
            <a:endParaRPr lang="zh-CN" altLang="en-US" sz="4000" b="1">
              <a:solidFill>
                <a:srgbClr val="FF0000"/>
              </a:solidFill>
              <a:latin typeface="Arial" panose="020B0604020202020204" pitchFamily="34" charset="0"/>
              <a:ea typeface="宋体" panose="02010600030101010101" pitchFamily="2" charset="-122"/>
            </a:endParaRPr>
          </a:p>
        </p:txBody>
      </p:sp>
      <p:sp>
        <p:nvSpPr>
          <p:cNvPr id="100" name="文本框 99"/>
          <p:cNvSpPr txBox="1"/>
          <p:nvPr/>
        </p:nvSpPr>
        <p:spPr>
          <a:xfrm>
            <a:off x="0" y="652463"/>
            <a:ext cx="9144000" cy="4357688"/>
          </a:xfrm>
          <a:prstGeom prst="rect">
            <a:avLst/>
          </a:prstGeom>
          <a:noFill/>
          <a:ln w="9525">
            <a:noFill/>
          </a:ln>
        </p:spPr>
        <p:txBody>
          <a:bodyPr wrap="square">
            <a:spAutoFit/>
          </a:bodyPr>
          <a:p>
            <a:pPr marL="0" indent="0" algn="l" fontAlgn="base"/>
            <a:r>
              <a:rPr lang="en-US" altLang="zh-CN" sz="2000" b="0" u="none" strike="noStrike" noProof="1">
                <a:latin typeface="宋体" panose="02010600030101010101" pitchFamily="2" charset="-122"/>
                <a:ea typeface="宋体" panose="02010600030101010101" pitchFamily="2" charset="-122"/>
                <a:cs typeface="宋体" panose="02010600030101010101" pitchFamily="2" charset="-122"/>
              </a:rPr>
              <a:t>        </a:t>
            </a:r>
            <a:r>
              <a:rPr lang="en-US" altLang="zh-CN"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rPr>
              <a:t>1</a:t>
            </a:r>
            <a:r>
              <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rPr>
              <a:t>、“我突然陷入沉思”，黄河以她宽广博大的胸怀包容了“喜、怒、哀、怨、愁</a:t>
            </a:r>
            <a:r>
              <a:rPr lang="en-US" altLang="zh-CN"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rPr>
              <a:t>——</a:t>
            </a:r>
            <a:r>
              <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rPr>
              <a:t>人的各种感情”。找出“喜、怒、哀、怨、愁”，指代的具体描写？</a:t>
            </a:r>
            <a:endPar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endParaRPr>
          </a:p>
          <a:p>
            <a:pPr marL="0" indent="0" algn="l" fontAlgn="base"/>
            <a:r>
              <a:rPr lang="en-US" altLang="zh-CN" sz="4000" b="1" strike="noStrike" noProof="1">
                <a:solidFill>
                  <a:schemeClr val="tx1"/>
                </a:solidFill>
                <a:uFillTx/>
                <a:latin typeface="Calibri" panose="020F0502020204030204" charset="0"/>
                <a:ea typeface="Calibri" panose="020F0502020204030204" charset="0"/>
                <a:cs typeface="Calibri" panose="020F0502020204030204" charset="0"/>
              </a:rPr>
              <a:t>       </a:t>
            </a:r>
            <a:r>
              <a:rPr lang="en-US" altLang="zh-CN" sz="3600" b="1" strike="noStrike" noProof="1">
                <a:solidFill>
                  <a:schemeClr val="tx1"/>
                </a:solidFill>
                <a:uFillTx/>
                <a:latin typeface="Calibri" panose="020F0502020204030204" charset="0"/>
                <a:ea typeface="Calibri" panose="020F0502020204030204" charset="0"/>
                <a:cs typeface="Calibri" panose="020F0502020204030204" charset="0"/>
              </a:rPr>
              <a:t> </a:t>
            </a:r>
            <a:endParaRPr lang="en-US" altLang="zh-CN" sz="3600" b="1" strike="noStrike" noProof="1">
              <a:solidFill>
                <a:schemeClr val="tx1"/>
              </a:solidFill>
              <a:uFillTx/>
              <a:latin typeface="Calibri" panose="020F0502020204030204" charset="0"/>
              <a:ea typeface="Calibri" panose="020F0502020204030204" charset="0"/>
              <a:cs typeface="Calibri" panose="020F0502020204030204" charset="0"/>
            </a:endParaRPr>
          </a:p>
          <a:p>
            <a:pPr marL="0" indent="0" algn="l" fontAlgn="base"/>
            <a:r>
              <a:rPr lang="en-US" altLang="zh-CN" sz="3600" b="1" strike="noStrike" noProof="1">
                <a:solidFill>
                  <a:schemeClr val="tx1"/>
                </a:solidFill>
                <a:uFillTx/>
                <a:latin typeface="Calibri" panose="020F0502020204030204" charset="0"/>
                <a:ea typeface="Calibri" panose="020F0502020204030204" charset="0"/>
                <a:cs typeface="Calibri" panose="020F0502020204030204" charset="0"/>
              </a:rPr>
              <a:t>          </a:t>
            </a:r>
            <a:r>
              <a:rPr lang="en-US" altLang="zh-CN" sz="3200" b="1" strike="noStrike" noProof="1">
                <a:solidFill>
                  <a:schemeClr val="tx1"/>
                </a:solidFill>
                <a:uFillTx/>
                <a:latin typeface="Calibri" panose="020F0502020204030204" charset="0"/>
                <a:ea typeface="Calibri" panose="020F0502020204030204" charset="0"/>
                <a:cs typeface="Calibri" panose="020F0502020204030204" charset="0"/>
              </a:rPr>
              <a:t>①</a:t>
            </a:r>
            <a:r>
              <a:rPr lang="zh-CN" altLang="en-US" sz="4000" b="1" strike="noStrike" noProof="1">
                <a:solidFill>
                  <a:srgbClr val="FF0000"/>
                </a:solidFill>
                <a:uFillTx/>
                <a:latin typeface="宋体" panose="02010600030101010101" pitchFamily="2" charset="-122"/>
                <a:ea typeface="宋体" panose="02010600030101010101" pitchFamily="2" charset="-122"/>
                <a:cs typeface="宋体" panose="02010600030101010101" pitchFamily="2" charset="-122"/>
              </a:rPr>
              <a:t>喜：</a:t>
            </a:r>
            <a:r>
              <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rPr>
              <a:t>“还有那顺壁挂下的，亮晶晶的如丝如缕”</a:t>
            </a:r>
            <a:endPar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endParaRPr>
          </a:p>
        </p:txBody>
      </p:sp>
      <p:pic>
        <p:nvPicPr>
          <p:cNvPr id="19461" name="图片 70660" descr="风景12"/>
          <p:cNvPicPr>
            <a:picLocks noChangeAspect="1"/>
          </p:cNvPicPr>
          <p:nvPr/>
        </p:nvPicPr>
        <p:blipFill>
          <a:blip r:embed="rId1"/>
          <a:stretch>
            <a:fillRect/>
          </a:stretch>
        </p:blipFill>
        <p:spPr>
          <a:xfrm>
            <a:off x="0" y="5095875"/>
            <a:ext cx="9144000" cy="1762125"/>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charRg st="86" end="119"/>
                                            </p:txEl>
                                          </p:spTgt>
                                        </p:tgtEl>
                                        <p:attrNameLst>
                                          <p:attrName>style.visibility</p:attrName>
                                        </p:attrNameLst>
                                      </p:cBhvr>
                                      <p:to>
                                        <p:strVal val="visible"/>
                                      </p:to>
                                    </p:set>
                                    <p:animEffect transition="in" filter="blinds(horizontal)">
                                      <p:cBhvr>
                                        <p:cTn id="7" dur="500"/>
                                        <p:tgtEl>
                                          <p:spTgt spid="100">
                                            <p:txEl>
                                              <p:charRg st="86" end="1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29697"/>
          <p:cNvSpPr>
            <a:spLocks noGrp="1"/>
          </p:cNvSpPr>
          <p:nvPr>
            <p:ph type="title"/>
          </p:nvPr>
        </p:nvSpPr>
        <p:spPr>
          <a:ln/>
        </p:spPr>
        <p:txBody>
          <a:bodyPr anchor="ctr"/>
          <a:p>
            <a:br>
              <a:rPr lang="en-US" altLang="zh-CN" sz="4000" dirty="0"/>
            </a:br>
            <a:endParaRPr lang="en-US" altLang="zh-CN" sz="4000" dirty="0"/>
          </a:p>
        </p:txBody>
      </p:sp>
      <p:sp>
        <p:nvSpPr>
          <p:cNvPr id="29699" name="内容占位符 29698"/>
          <p:cNvSpPr>
            <a:spLocks noGrp="1"/>
          </p:cNvSpPr>
          <p:nvPr>
            <p:ph idx="1"/>
          </p:nvPr>
        </p:nvSpPr>
        <p:spPr>
          <a:xfrm>
            <a:off x="0" y="0"/>
            <a:ext cx="9144000" cy="6858000"/>
          </a:xfrm>
        </p:spPr>
        <p:txBody>
          <a:bodyPr anchor="t"/>
          <a:p>
            <a:pPr fontAlgn="base">
              <a:buNone/>
            </a:pPr>
            <a:r>
              <a:rPr lang="en-US" altLang="zh-CN" b="1" strike="noStrike" noProof="1">
                <a:uFillTx/>
                <a:latin typeface="Calibri" panose="020F0502020204030204" charset="0"/>
                <a:ea typeface="Calibri" panose="020F0502020204030204" charset="0"/>
                <a:cs typeface="Calibri" panose="020F0502020204030204" charset="0"/>
                <a:sym typeface="+mn-ea"/>
              </a:rPr>
              <a:t>②</a:t>
            </a:r>
            <a:r>
              <a:rPr lang="zh-CN" altLang="en-US" sz="4000" b="1" strike="noStrike" noProof="1">
                <a:solidFill>
                  <a:srgbClr val="FF0000"/>
                </a:solidFill>
                <a:uFillTx/>
                <a:latin typeface="宋体" panose="02010600030101010101" pitchFamily="2" charset="-122"/>
                <a:ea typeface="宋体" panose="02010600030101010101" pitchFamily="2" charset="-122"/>
                <a:cs typeface="宋体" panose="02010600030101010101" pitchFamily="2" charset="-122"/>
                <a:sym typeface="+mn-ea"/>
              </a:rPr>
              <a:t>怒：</a:t>
            </a:r>
            <a:r>
              <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rPr>
              <a:t>“于是洪流便向两边涌去，沿着龙槽的边沿轰然而下，平平的，大大的，浑厚庄重如一卷飞毯从空抖落。不，简直如一卷钢板出轧，的确有那种凝重，那种猛烈。”</a:t>
            </a:r>
            <a:endPar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endParaRPr>
          </a:p>
          <a:p>
            <a:pPr fontAlgn="base">
              <a:buNone/>
            </a:pPr>
            <a:r>
              <a:rPr lang="en-US" altLang="zh-CN" b="1" strike="noStrike" noProof="1">
                <a:uFillTx/>
                <a:latin typeface="Calibri" panose="020F0502020204030204" charset="0"/>
                <a:ea typeface="Calibri" panose="020F0502020204030204" charset="0"/>
                <a:cs typeface="Calibri" panose="020F0502020204030204" charset="0"/>
                <a:sym typeface="+mn-ea"/>
              </a:rPr>
              <a:t>③</a:t>
            </a:r>
            <a:r>
              <a:rPr lang="zh-CN" altLang="en-US" sz="4000" b="1" strike="noStrike" noProof="1">
                <a:solidFill>
                  <a:srgbClr val="FF0000"/>
                </a:solidFill>
                <a:uFillTx/>
                <a:latin typeface="宋体" panose="02010600030101010101" pitchFamily="2" charset="-122"/>
                <a:ea typeface="宋体" panose="02010600030101010101" pitchFamily="2" charset="-122"/>
                <a:cs typeface="宋体" panose="02010600030101010101" pitchFamily="2" charset="-122"/>
                <a:sym typeface="+mn-ea"/>
              </a:rPr>
              <a:t>哀：</a:t>
            </a:r>
            <a:r>
              <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rPr>
              <a:t>“或被夹在石间，哀哀打漩。”</a:t>
            </a:r>
            <a:r>
              <a:rPr lang="en-US" altLang="zh-CN" sz="4000" b="1" strike="noStrike" noProof="1">
                <a:uFillTx/>
                <a:latin typeface="Calibri" panose="020F0502020204030204" charset="0"/>
                <a:ea typeface="Calibri" panose="020F0502020204030204" charset="0"/>
                <a:cs typeface="Calibri" panose="020F0502020204030204" charset="0"/>
                <a:sym typeface="+mn-ea"/>
              </a:rPr>
              <a:t> </a:t>
            </a:r>
            <a:endParaRPr lang="en-US" altLang="zh-CN" sz="4000" b="1" strike="noStrike" noProof="1">
              <a:uFillTx/>
              <a:latin typeface="Calibri" panose="020F0502020204030204" charset="0"/>
              <a:ea typeface="Calibri" panose="020F0502020204030204" charset="0"/>
              <a:cs typeface="Calibri" panose="020F0502020204030204" charset="0"/>
              <a:sym typeface="+mn-ea"/>
            </a:endParaRPr>
          </a:p>
          <a:p>
            <a:pPr fontAlgn="base">
              <a:buNone/>
            </a:pPr>
            <a:r>
              <a:rPr lang="en-US" altLang="zh-CN" b="1" strike="noStrike" noProof="1">
                <a:uFillTx/>
                <a:latin typeface="Calibri" panose="020F0502020204030204" charset="0"/>
                <a:ea typeface="Calibri" panose="020F0502020204030204" charset="0"/>
                <a:cs typeface="Calibri" panose="020F0502020204030204" charset="0"/>
                <a:sym typeface="+mn-ea"/>
              </a:rPr>
              <a:t>④</a:t>
            </a:r>
            <a:r>
              <a:rPr lang="zh-CN" altLang="en-US" sz="4000" b="1" strike="noStrike" noProof="1">
                <a:solidFill>
                  <a:srgbClr val="FF0000"/>
                </a:solidFill>
                <a:uFillTx/>
                <a:latin typeface="宋体" panose="02010600030101010101" pitchFamily="2" charset="-122"/>
                <a:ea typeface="宋体" panose="02010600030101010101" pitchFamily="2" charset="-122"/>
                <a:cs typeface="宋体" panose="02010600030101010101" pitchFamily="2" charset="-122"/>
                <a:sym typeface="+mn-ea"/>
              </a:rPr>
              <a:t>怨：</a:t>
            </a:r>
            <a:r>
              <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rPr>
              <a:t>“于是又有一些各自夺路而走的，乘隙而进的，折返迂回的”</a:t>
            </a:r>
            <a:endPar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endParaRPr>
          </a:p>
          <a:p>
            <a:pPr fontAlgn="base">
              <a:buNone/>
            </a:pPr>
            <a:r>
              <a:rPr lang="en-US" altLang="zh-CN" b="1" strike="noStrike" noProof="1">
                <a:uFillTx/>
                <a:latin typeface="Calibri" panose="020F0502020204030204" charset="0"/>
                <a:ea typeface="Calibri" panose="020F0502020204030204" charset="0"/>
                <a:cs typeface="Calibri" panose="020F0502020204030204" charset="0"/>
                <a:sym typeface="+mn-ea"/>
              </a:rPr>
              <a:t>⑤</a:t>
            </a:r>
            <a:r>
              <a:rPr lang="zh-CN" altLang="en-US" sz="4000" b="1" strike="noStrike" noProof="1">
                <a:solidFill>
                  <a:srgbClr val="FF0000"/>
                </a:solidFill>
                <a:uFillTx/>
                <a:latin typeface="宋体" panose="02010600030101010101" pitchFamily="2" charset="-122"/>
                <a:ea typeface="宋体" panose="02010600030101010101" pitchFamily="2" charset="-122"/>
                <a:cs typeface="宋体" panose="02010600030101010101" pitchFamily="2" charset="-122"/>
                <a:sym typeface="+mn-ea"/>
              </a:rPr>
              <a:t>愁：</a:t>
            </a:r>
            <a:r>
              <a:rPr lang="zh-CN" altLang="en-US" sz="4000" b="1" strike="noStrike" noProof="1">
                <a:uFillTx/>
                <a:latin typeface="宋体" panose="02010600030101010101" pitchFamily="2" charset="-122"/>
                <a:ea typeface="宋体" panose="02010600030101010101" pitchFamily="2" charset="-122"/>
                <a:cs typeface="宋体" panose="02010600030101010101" pitchFamily="2" charset="-122"/>
                <a:sym typeface="+mn-ea"/>
              </a:rPr>
              <a:t>“或钻石觅缝，汩汩如泉”，或淌过石板，潺潺成溪</a:t>
            </a:r>
            <a:endParaRPr lang="zh-CN" altLang="en-US" sz="4000" b="1" strike="noStrike" noProof="1">
              <a:solidFill>
                <a:schemeClr val="tx1"/>
              </a:solidFill>
              <a:uFillTx/>
              <a:latin typeface="宋体" panose="02010600030101010101" pitchFamily="2" charset="-122"/>
              <a:ea typeface="宋体" panose="02010600030101010101" pitchFamily="2" charset="-122"/>
              <a:cs typeface="宋体" panose="02010600030101010101" pitchFamily="2" charset="-122"/>
            </a:endParaRPr>
          </a:p>
          <a:p>
            <a:pPr fontAlgn="base">
              <a:buNone/>
            </a:pPr>
            <a:r>
              <a:rPr lang="en-US" altLang="zh-CN" sz="4000" b="1" strike="noStrike" noProof="1" dirty="0"/>
              <a:t>     </a:t>
            </a:r>
            <a:endParaRPr lang="en-US" altLang="zh-CN" sz="4000" b="1" strike="noStrike" noProof="1" dirty="0">
              <a:solidFill>
                <a:srgbClr val="FF0000"/>
              </a:solidFill>
            </a:endParaRPr>
          </a:p>
        </p:txBody>
      </p:sp>
      <p:pic>
        <p:nvPicPr>
          <p:cNvPr id="20483" name="图片 67606" descr="t018f0a99de9aeb01c7"/>
          <p:cNvPicPr>
            <a:picLocks noChangeAspect="1"/>
          </p:cNvPicPr>
          <p:nvPr/>
        </p:nvPicPr>
        <p:blipFill>
          <a:blip r:embed="rId1"/>
          <a:stretch>
            <a:fillRect/>
          </a:stretch>
        </p:blipFill>
        <p:spPr>
          <a:xfrm>
            <a:off x="5649913" y="6022975"/>
            <a:ext cx="3494087" cy="981075"/>
          </a:xfrm>
          <a:prstGeom prst="rect">
            <a:avLst/>
          </a:prstGeom>
          <a:noFill/>
          <a:ln w="9525">
            <a:noFill/>
          </a:ln>
        </p:spPr>
      </p:pic>
    </p:spTree>
  </p:cSld>
  <p:clrMapOvr>
    <a:masterClrMapping/>
  </p:clrMapOvr>
  <p:transition spd="med">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标题 6145"/>
          <p:cNvSpPr>
            <a:spLocks noGrp="1"/>
          </p:cNvSpPr>
          <p:nvPr>
            <p:ph type="ctrTitle"/>
          </p:nvPr>
        </p:nvSpPr>
        <p:spPr>
          <a:xfrm>
            <a:off x="828675" y="1820863"/>
            <a:ext cx="7342188" cy="1273175"/>
          </a:xfrm>
          <a:ln/>
        </p:spPr>
        <p:txBody>
          <a:bodyPr anchor="b"/>
          <a:p>
            <a:pPr defTabSz="914400">
              <a:buNone/>
            </a:pPr>
            <a:r>
              <a:rPr lang="zh-CN" altLang="en-US" sz="8000" b="1" kern="1200" baseline="0" dirty="0">
                <a:solidFill>
                  <a:schemeClr val="accent2"/>
                </a:solidFill>
                <a:latin typeface="+mj-lt"/>
                <a:ea typeface="+mj-ea"/>
                <a:cs typeface="+mj-cs"/>
              </a:rPr>
              <a:t>壶口瀑布</a:t>
            </a:r>
            <a:r>
              <a:rPr lang="zh-CN" altLang="en-US" sz="4000" kern="1200" baseline="0" dirty="0">
                <a:latin typeface="+mj-lt"/>
                <a:ea typeface="+mj-ea"/>
                <a:cs typeface="+mj-cs"/>
              </a:rPr>
              <a:t> </a:t>
            </a:r>
            <a:endParaRPr lang="zh-CN" altLang="en-US" sz="4000" kern="1200" baseline="0" dirty="0">
              <a:latin typeface="+mj-lt"/>
              <a:ea typeface="+mj-ea"/>
              <a:cs typeface="+mj-cs"/>
            </a:endParaRPr>
          </a:p>
        </p:txBody>
      </p:sp>
      <p:sp>
        <p:nvSpPr>
          <p:cNvPr id="6148" name="文本框 6147"/>
          <p:cNvSpPr txBox="1"/>
          <p:nvPr/>
        </p:nvSpPr>
        <p:spPr>
          <a:xfrm>
            <a:off x="3492500" y="4365625"/>
            <a:ext cx="2160588" cy="579438"/>
          </a:xfrm>
          <a:prstGeom prst="rect">
            <a:avLst/>
          </a:prstGeom>
          <a:noFill/>
          <a:ln w="9525">
            <a:noFill/>
          </a:ln>
        </p:spPr>
        <p:txBody>
          <a:bodyPr>
            <a:spAutoFit/>
          </a:bodyPr>
          <a:p>
            <a:pPr lvl="0" algn="ctr" fontAlgn="base">
              <a:spcBef>
                <a:spcPct val="50000"/>
              </a:spcBef>
            </a:pPr>
            <a:r>
              <a:rPr lang="zh-CN" altLang="en-US" sz="3200" b="1" strike="noStrike" noProof="1" dirty="0">
                <a:effectLst>
                  <a:outerShdw blurRad="38100" dist="38100" dir="2700000">
                    <a:srgbClr val="C0C0C0"/>
                  </a:outerShdw>
                </a:effectLst>
                <a:latin typeface="Times New Roman" panose="02020603050405020304" pitchFamily="18" charset="0"/>
                <a:ea typeface="宋体" panose="02010600030101010101" pitchFamily="2" charset="-122"/>
                <a:cs typeface="+mn-ea"/>
              </a:rPr>
              <a:t>梁衡</a:t>
            </a:r>
            <a:endParaRPr lang="zh-CN" altLang="en-US" sz="3200" b="1" strike="noStrike" noProof="1" dirty="0">
              <a:effectLst>
                <a:outerShdw blurRad="38100" dist="38100" dir="2700000">
                  <a:srgbClr val="C0C0C0"/>
                </a:outerShdw>
              </a:effectLst>
              <a:latin typeface="Times New Roman" panose="02020603050405020304" pitchFamily="18" charset="0"/>
              <a:ea typeface="宋体" panose="02010600030101010101" pitchFamily="2" charset="-122"/>
            </a:endParaRPr>
          </a:p>
        </p:txBody>
      </p:sp>
      <p:pic>
        <p:nvPicPr>
          <p:cNvPr id="3075" name="图片 6148" descr="1"/>
          <p:cNvPicPr>
            <a:picLocks noChangeAspect="1"/>
          </p:cNvPicPr>
          <p:nvPr/>
        </p:nvPicPr>
        <p:blipFill>
          <a:blip r:embed="rId1"/>
          <a:stretch>
            <a:fillRect/>
          </a:stretch>
        </p:blipFill>
        <p:spPr>
          <a:xfrm>
            <a:off x="0" y="-34925"/>
            <a:ext cx="9144000" cy="6969125"/>
          </a:xfrm>
          <a:prstGeom prst="rect">
            <a:avLst/>
          </a:prstGeom>
          <a:noFill/>
          <a:ln w="9525">
            <a:noFill/>
          </a:ln>
        </p:spPr>
      </p:pic>
      <p:sp>
        <p:nvSpPr>
          <p:cNvPr id="3076" name="文本框 6149"/>
          <p:cNvSpPr txBox="1"/>
          <p:nvPr/>
        </p:nvSpPr>
        <p:spPr>
          <a:xfrm>
            <a:off x="6300788" y="704850"/>
            <a:ext cx="1717675" cy="4968875"/>
          </a:xfrm>
          <a:prstGeom prst="rect">
            <a:avLst/>
          </a:prstGeom>
          <a:noFill/>
          <a:ln w="9525">
            <a:noFill/>
          </a:ln>
        </p:spPr>
        <p:txBody>
          <a:bodyPr wrap="none" anchor="t">
            <a:spAutoFit/>
          </a:bodyPr>
          <a:p>
            <a:pPr lvl="0" indent="0"/>
            <a:r>
              <a:rPr lang="zh-CN" altLang="en-US" sz="8000" b="1" dirty="0">
                <a:solidFill>
                  <a:srgbClr val="FF0000"/>
                </a:solidFill>
                <a:latin typeface="隶书" pitchFamily="49" charset="-122"/>
                <a:ea typeface="隶书" pitchFamily="49" charset="-122"/>
              </a:rPr>
              <a:t>壶 </a:t>
            </a:r>
            <a:endParaRPr lang="zh-CN" altLang="en-US" sz="8000" b="1" dirty="0">
              <a:solidFill>
                <a:srgbClr val="FF0000"/>
              </a:solidFill>
              <a:latin typeface="隶书" pitchFamily="49" charset="-122"/>
              <a:ea typeface="隶书" pitchFamily="49" charset="-122"/>
            </a:endParaRPr>
          </a:p>
          <a:p>
            <a:pPr lvl="0" indent="0"/>
            <a:r>
              <a:rPr lang="zh-CN" altLang="en-US" sz="8000" b="1" dirty="0">
                <a:solidFill>
                  <a:srgbClr val="FF0000"/>
                </a:solidFill>
                <a:latin typeface="隶书" pitchFamily="49" charset="-122"/>
                <a:ea typeface="隶书" pitchFamily="49" charset="-122"/>
              </a:rPr>
              <a:t>口 </a:t>
            </a:r>
            <a:endParaRPr lang="zh-CN" altLang="en-US" sz="8000" b="1" dirty="0">
              <a:solidFill>
                <a:srgbClr val="FF0000"/>
              </a:solidFill>
              <a:latin typeface="隶书" pitchFamily="49" charset="-122"/>
              <a:ea typeface="隶书" pitchFamily="49" charset="-122"/>
            </a:endParaRPr>
          </a:p>
          <a:p>
            <a:pPr lvl="0" indent="0"/>
            <a:r>
              <a:rPr lang="zh-CN" altLang="en-US" sz="8000" b="1" dirty="0">
                <a:solidFill>
                  <a:srgbClr val="FF0000"/>
                </a:solidFill>
                <a:latin typeface="隶书" pitchFamily="49" charset="-122"/>
                <a:ea typeface="隶书" pitchFamily="49" charset="-122"/>
              </a:rPr>
              <a:t>瀑 </a:t>
            </a:r>
            <a:endParaRPr lang="zh-CN" altLang="en-US" sz="8000" b="1" dirty="0">
              <a:solidFill>
                <a:srgbClr val="FF0000"/>
              </a:solidFill>
              <a:latin typeface="隶书" pitchFamily="49" charset="-122"/>
              <a:ea typeface="隶书" pitchFamily="49" charset="-122"/>
            </a:endParaRPr>
          </a:p>
          <a:p>
            <a:pPr lvl="0" indent="0"/>
            <a:r>
              <a:rPr lang="zh-CN" altLang="en-US" sz="8000" b="1" dirty="0">
                <a:solidFill>
                  <a:srgbClr val="FF0000"/>
                </a:solidFill>
                <a:latin typeface="隶书" pitchFamily="49" charset="-122"/>
                <a:ea typeface="隶书" pitchFamily="49" charset="-122"/>
              </a:rPr>
              <a:t>布</a:t>
            </a:r>
            <a:endParaRPr lang="zh-CN" altLang="en-US" sz="8000" b="1" dirty="0">
              <a:solidFill>
                <a:srgbClr val="FF0000"/>
              </a:solidFill>
              <a:latin typeface="隶书" pitchFamily="49" charset="-122"/>
              <a:ea typeface="隶书" pitchFamily="49" charset="-122"/>
            </a:endParaRPr>
          </a:p>
        </p:txBody>
      </p:sp>
      <p:sp>
        <p:nvSpPr>
          <p:cNvPr id="3077" name="文本框 6150"/>
          <p:cNvSpPr txBox="1"/>
          <p:nvPr/>
        </p:nvSpPr>
        <p:spPr>
          <a:xfrm>
            <a:off x="4479925" y="3094038"/>
            <a:ext cx="1524000" cy="3621087"/>
          </a:xfrm>
          <a:prstGeom prst="rect">
            <a:avLst/>
          </a:prstGeom>
          <a:noFill/>
          <a:ln w="9525">
            <a:noFill/>
          </a:ln>
        </p:spPr>
        <p:txBody>
          <a:bodyPr vert="eaVert" wrap="square" anchor="t">
            <a:spAutoFit/>
          </a:bodyPr>
          <a:p>
            <a:pPr lvl="0" indent="0"/>
            <a:r>
              <a:rPr lang="zh-CN" altLang="en-US" sz="8800" b="1" dirty="0">
                <a:solidFill>
                  <a:srgbClr val="FFFF00"/>
                </a:solidFill>
                <a:latin typeface="Arial" panose="020B0604020202020204" pitchFamily="34" charset="0"/>
                <a:ea typeface="宋体" panose="02010600030101010101" pitchFamily="2" charset="-122"/>
              </a:rPr>
              <a:t>梁衡</a:t>
            </a:r>
            <a:endParaRPr lang="zh-CN" altLang="en-US" sz="8800" b="1" dirty="0">
              <a:solidFill>
                <a:srgbClr val="FFFF00"/>
              </a:solidFill>
              <a:latin typeface="Arial" panose="020B0604020202020204" pitchFamily="34" charset="0"/>
              <a:ea typeface="宋体" panose="02010600030101010101" pitchFamily="2" charset="-122"/>
            </a:endParaRPr>
          </a:p>
        </p:txBody>
      </p:sp>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5087" y="-22225"/>
            <a:ext cx="9223375" cy="6921500"/>
          </a:xfrm>
          <a:ln/>
        </p:spPr>
        <p:txBody>
          <a:bodyPr anchor="t"/>
          <a:p>
            <a:pPr>
              <a:buNone/>
            </a:pPr>
            <a:r>
              <a:rPr lang="en-US" altLang="zh-CN" sz="3600" b="1" dirty="0">
                <a:sym typeface="宋体" panose="02010600030101010101" pitchFamily="2" charset="-122"/>
              </a:rPr>
              <a:t>2、“造物者难道是要在这壶口中浓缩一个世界吗？”的理解？</a:t>
            </a:r>
            <a:endParaRPr lang="en-US" altLang="zh-CN" sz="3600" b="1" dirty="0">
              <a:sym typeface="宋体" panose="02010600030101010101" pitchFamily="2" charset="-122"/>
            </a:endParaRPr>
          </a:p>
          <a:p>
            <a:pPr>
              <a:buNone/>
            </a:pPr>
            <a:r>
              <a:rPr lang="en-US" altLang="zh-CN" sz="4000" b="1" dirty="0">
                <a:solidFill>
                  <a:srgbClr val="FF0000"/>
                </a:solidFill>
                <a:sym typeface="宋体" panose="02010600030101010101" pitchFamily="2" charset="-122"/>
              </a:rPr>
              <a:t>①含义：</a:t>
            </a:r>
            <a:r>
              <a:rPr lang="en-US" altLang="zh-CN" sz="4000" b="1" dirty="0">
                <a:sym typeface="宋体" panose="02010600030101010101" pitchFamily="2" charset="-122"/>
              </a:rPr>
              <a:t>造物者是要在这壶口中浓缩一个世界（既指客观世界，也指主观世界）。</a:t>
            </a:r>
            <a:endParaRPr lang="en-US" altLang="zh-CN" sz="4000" b="1" dirty="0">
              <a:sym typeface="宋体" panose="02010600030101010101" pitchFamily="2" charset="-122"/>
            </a:endParaRPr>
          </a:p>
          <a:p>
            <a:pPr>
              <a:buNone/>
            </a:pPr>
            <a:r>
              <a:rPr lang="en-US" altLang="zh-CN" sz="4000" b="1" dirty="0">
                <a:solidFill>
                  <a:srgbClr val="FF0000"/>
                </a:solidFill>
                <a:sym typeface="宋体" panose="02010600030101010101" pitchFamily="2" charset="-122"/>
              </a:rPr>
              <a:t>②句式：</a:t>
            </a:r>
            <a:r>
              <a:rPr lang="en-US" altLang="zh-CN" sz="4000" b="1" dirty="0">
                <a:sym typeface="宋体" panose="02010600030101010101" pitchFamily="2" charset="-122"/>
              </a:rPr>
              <a:t>反问句。加重语气，感染力强，表达人的情感，立意深刻。</a:t>
            </a:r>
            <a:endParaRPr lang="en-US" altLang="zh-CN" sz="4000" b="1" dirty="0">
              <a:sym typeface="宋体" panose="02010600030101010101" pitchFamily="2" charset="-122"/>
            </a:endParaRPr>
          </a:p>
          <a:p>
            <a:pPr>
              <a:buNone/>
            </a:pPr>
            <a:r>
              <a:rPr lang="en-US" altLang="zh-CN" sz="4000" b="1" dirty="0">
                <a:solidFill>
                  <a:srgbClr val="FF0000"/>
                </a:solidFill>
                <a:sym typeface="宋体" panose="02010600030101010101" pitchFamily="2" charset="-122"/>
              </a:rPr>
              <a:t>③蕴含的道理：</a:t>
            </a:r>
            <a:r>
              <a:rPr lang="en-US" altLang="zh-CN" sz="4000" b="1" dirty="0">
                <a:sym typeface="宋体" panose="02010600030101010101" pitchFamily="2" charset="-122"/>
              </a:rPr>
              <a:t>一个古老的民族有着宽广的胸怀、宏大的气度，外表虽柔弱，内心却无比坚韧，是任何力量也压不垮的，有置之死地而后生的顽强精神。</a:t>
            </a:r>
            <a:endParaRPr lang="en-US" altLang="zh-CN" sz="4000" b="1" dirty="0">
              <a:sym typeface="宋体" panose="02010600030101010101" pitchFamily="2" charset="-122"/>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29" end="66"/>
                                            </p:txEl>
                                          </p:spTgt>
                                        </p:tgtEl>
                                        <p:attrNameLst>
                                          <p:attrName>style.visibility</p:attrName>
                                        </p:attrNameLst>
                                      </p:cBhvr>
                                      <p:to>
                                        <p:strVal val="visible"/>
                                      </p:to>
                                    </p:set>
                                    <p:animEffect transition="in" filter="blinds(horizontal)">
                                      <p:cBhvr>
                                        <p:cTn id="7" dur="500"/>
                                        <p:tgtEl>
                                          <p:spTgt spid="3">
                                            <p:txEl>
                                              <p:charRg st="29" end="66"/>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charRg st="66" end="97"/>
                                            </p:txEl>
                                          </p:spTgt>
                                        </p:tgtEl>
                                        <p:attrNameLst>
                                          <p:attrName>style.visibility</p:attrName>
                                        </p:attrNameLst>
                                      </p:cBhvr>
                                      <p:to>
                                        <p:strVal val="visible"/>
                                      </p:to>
                                    </p:set>
                                    <p:animEffect transition="in" filter="box(in)">
                                      <p:cBhvr>
                                        <p:cTn id="12" dur="2000"/>
                                        <p:tgtEl>
                                          <p:spTgt spid="3">
                                            <p:txEl>
                                              <p:charRg st="66" end="9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charRg st="97" end="165"/>
                                            </p:txEl>
                                          </p:spTgt>
                                        </p:tgtEl>
                                        <p:attrNameLst>
                                          <p:attrName>style.visibility</p:attrName>
                                        </p:attrNameLst>
                                      </p:cBhvr>
                                      <p:to>
                                        <p:strVal val="visible"/>
                                      </p:to>
                                    </p:set>
                                    <p:animEffect transition="in" filter="box(in)">
                                      <p:cBhvr>
                                        <p:cTn id="17" dur="2000"/>
                                        <p:tgtEl>
                                          <p:spTgt spid="3">
                                            <p:txEl>
                                              <p:charRg st="97" end="16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内容占位符 1"/>
          <p:cNvSpPr>
            <a:spLocks noGrp="1"/>
          </p:cNvSpPr>
          <p:nvPr>
            <p:ph idx="1"/>
          </p:nvPr>
        </p:nvSpPr>
        <p:spPr>
          <a:xfrm>
            <a:off x="0" y="15875"/>
            <a:ext cx="9183688" cy="6829425"/>
          </a:xfrm>
          <a:ln/>
        </p:spPr>
        <p:txBody>
          <a:bodyPr anchor="t"/>
          <a:p>
            <a:pPr marL="0" indent="0">
              <a:buNone/>
            </a:pPr>
            <a:r>
              <a:rPr lang="en-US" altLang="zh-CN" sz="3600" b="1"/>
              <a:t>       3、作者为什么会将水的各种形态与人的各种感情联系起来的？</a:t>
            </a:r>
            <a:endParaRPr lang="en-US" altLang="zh-CN" sz="3600" b="1"/>
          </a:p>
          <a:p>
            <a:pPr marL="0" indent="0">
              <a:buNone/>
            </a:pPr>
            <a:r>
              <a:rPr lang="en-US" altLang="zh-CN" sz="3600" b="1"/>
              <a:t>       </a:t>
            </a:r>
            <a:r>
              <a:rPr lang="en-US" altLang="zh-CN" sz="4000" b="1">
                <a:solidFill>
                  <a:srgbClr val="FF0000"/>
                </a:solidFill>
              </a:rPr>
              <a:t>作者将水的各种形态的特点与人的各种感情的特点巧妙地结合在一起。</a:t>
            </a:r>
            <a:r>
              <a:rPr lang="en-US" altLang="zh-CN" sz="4000" b="1"/>
              <a:t>利用两者的相通相似：如海、河、瀑激越奔涌，与喜、怒、愁相似；水流经不同的地点有不同的形态，人碰到不同境遇也会有不同的情感相似。</a:t>
            </a:r>
            <a:r>
              <a:rPr lang="en-US" altLang="zh-CN" sz="4000" b="1">
                <a:solidFill>
                  <a:srgbClr val="FF0000"/>
                </a:solidFill>
              </a:rPr>
              <a:t>作者将思辨融入到山水之中，通过描写黄河 ，赞美了中华民族刚柔并济、百折不挠的伟大精神。        </a:t>
            </a:r>
            <a:endParaRPr lang="en-US" altLang="zh-CN" sz="4000" b="1">
              <a:solidFill>
                <a:srgbClr val="FF0000"/>
              </a:solidFill>
            </a:endParaRPr>
          </a:p>
        </p:txBody>
      </p:sp>
      <p:pic>
        <p:nvPicPr>
          <p:cNvPr id="22530" name="图片 64535" descr="t0150e695860301ff3f"/>
          <p:cNvPicPr>
            <a:picLocks noChangeAspect="1"/>
          </p:cNvPicPr>
          <p:nvPr/>
        </p:nvPicPr>
        <p:blipFill>
          <a:blip r:embed="rId1"/>
          <a:stretch>
            <a:fillRect/>
          </a:stretch>
        </p:blipFill>
        <p:spPr>
          <a:xfrm>
            <a:off x="1377950" y="6267450"/>
            <a:ext cx="7918450" cy="717550"/>
          </a:xfrm>
          <a:prstGeom prst="rect">
            <a:avLst/>
          </a:prstGeom>
          <a:noFill/>
          <a:ln w="9525">
            <a:noFill/>
          </a:ln>
        </p:spPr>
      </p:pic>
    </p:spTree>
  </p:cSld>
  <p:clrMapOvr>
    <a:masterClrMapping/>
  </p:clrMapOvr>
  <p:transition spd="med">
    <p:wheel spokes="8"/>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31745"/>
          <p:cNvSpPr>
            <a:spLocks noGrp="1"/>
          </p:cNvSpPr>
          <p:nvPr>
            <p:ph type="title"/>
          </p:nvPr>
        </p:nvSpPr>
        <p:spPr>
          <a:ln/>
        </p:spPr>
        <p:txBody>
          <a:bodyPr anchor="ctr"/>
          <a:p>
            <a:br>
              <a:rPr lang="en-US" altLang="zh-CN" sz="4000" dirty="0"/>
            </a:br>
            <a:endParaRPr lang="en-US" altLang="zh-CN" sz="4000" dirty="0"/>
          </a:p>
        </p:txBody>
      </p:sp>
      <p:sp>
        <p:nvSpPr>
          <p:cNvPr id="23554" name="文本占位符 31746"/>
          <p:cNvSpPr>
            <a:spLocks noGrp="1"/>
          </p:cNvSpPr>
          <p:nvPr>
            <p:ph idx="1"/>
          </p:nvPr>
        </p:nvSpPr>
        <p:spPr>
          <a:xfrm>
            <a:off x="0" y="0"/>
            <a:ext cx="9144000" cy="6858000"/>
          </a:xfrm>
          <a:ln/>
        </p:spPr>
        <p:txBody>
          <a:bodyPr anchor="t"/>
          <a:p>
            <a:pPr>
              <a:buNone/>
            </a:pPr>
            <a:r>
              <a:rPr lang="en-US" altLang="zh-CN" sz="4400" b="1" dirty="0">
                <a:solidFill>
                  <a:srgbClr val="FF0000"/>
                </a:solidFill>
              </a:rPr>
              <a:t>        </a:t>
            </a:r>
            <a:endParaRPr lang="zh-CN" altLang="en-US" sz="4400" b="1" dirty="0"/>
          </a:p>
        </p:txBody>
      </p:sp>
      <p:sp>
        <p:nvSpPr>
          <p:cNvPr id="30724" name="文本框 2"/>
          <p:cNvSpPr txBox="1"/>
          <p:nvPr/>
        </p:nvSpPr>
        <p:spPr>
          <a:xfrm>
            <a:off x="0" y="0"/>
            <a:ext cx="9109075" cy="7040563"/>
          </a:xfrm>
          <a:prstGeom prst="rect">
            <a:avLst/>
          </a:prstGeom>
          <a:noFill/>
          <a:ln w="9525">
            <a:noFill/>
          </a:ln>
        </p:spPr>
        <p:txBody>
          <a:bodyPr wrap="square" anchor="t">
            <a:spAutoFit/>
          </a:bodyPr>
          <a:p>
            <a:pPr lvl="0" indent="0"/>
            <a:r>
              <a:rPr lang="en-US" altLang="zh-CN" sz="4000" b="1">
                <a:latin typeface="Arial" panose="020B0604020202020204" pitchFamily="34" charset="0"/>
                <a:ea typeface="宋体" panose="02010600030101010101" pitchFamily="2" charset="-122"/>
              </a:rPr>
              <a:t>   </a:t>
            </a:r>
            <a:r>
              <a:rPr lang="en-US" altLang="zh-CN" sz="3600" b="1">
                <a:latin typeface="Arial" panose="020B0604020202020204" pitchFamily="34" charset="0"/>
                <a:ea typeface="宋体" panose="02010600030101010101" pitchFamily="2" charset="-122"/>
              </a:rPr>
              <a:t>4、“黄河博大宽厚，柔中有刚；挟而不服，压而不弯；不平则呼，遇强则抗；死地必生，勇往直前。”</a:t>
            </a:r>
            <a:endParaRPr lang="en-US" altLang="zh-CN" sz="3600" b="1">
              <a:latin typeface="Arial" panose="020B0604020202020204" pitchFamily="34" charset="0"/>
              <a:ea typeface="宋体" panose="02010600030101010101" pitchFamily="2" charset="-122"/>
            </a:endParaRPr>
          </a:p>
          <a:p>
            <a:pPr lvl="0" indent="0"/>
            <a:r>
              <a:rPr lang="en-US" altLang="zh-CN" sz="4000" b="1">
                <a:solidFill>
                  <a:srgbClr val="FF0000"/>
                </a:solidFill>
                <a:latin typeface="Arial" panose="020B0604020202020204" pitchFamily="34" charset="0"/>
                <a:ea typeface="宋体" panose="02010600030101010101" pitchFamily="2" charset="-122"/>
              </a:rPr>
              <a:t>      写作意图：</a:t>
            </a:r>
            <a:r>
              <a:rPr lang="en-US" altLang="zh-CN" sz="4000" b="1">
                <a:latin typeface="Arial" panose="020B0604020202020204" pitchFamily="34" charset="0"/>
                <a:ea typeface="宋体" panose="02010600030101010101" pitchFamily="2" charset="-122"/>
              </a:rPr>
              <a:t>作者写的不仅仅是黄河之水，更是在一种人生的姿态，一种意境，一种哲理</a:t>
            </a:r>
            <a:r>
              <a:rPr lang="zh-CN" altLang="en-US" sz="4000" b="1">
                <a:latin typeface="Arial" panose="020B0604020202020204" pitchFamily="34" charset="0"/>
                <a:ea typeface="宋体" panose="02010600030101010101" pitchFamily="2" charset="-122"/>
              </a:rPr>
              <a:t>；</a:t>
            </a:r>
            <a:r>
              <a:rPr lang="en-US" altLang="zh-CN" sz="4000" b="1">
                <a:latin typeface="Arial" panose="020B0604020202020204" pitchFamily="34" charset="0"/>
                <a:ea typeface="宋体" panose="02010600030101010101" pitchFamily="2" charset="-122"/>
              </a:rPr>
              <a:t>一种百折不挠，自强不息的民族精神。</a:t>
            </a:r>
            <a:endParaRPr lang="en-US" altLang="zh-CN" sz="4000" b="1">
              <a:latin typeface="Arial" panose="020B0604020202020204" pitchFamily="34" charset="0"/>
              <a:ea typeface="宋体" panose="02010600030101010101" pitchFamily="2" charset="-122"/>
            </a:endParaRPr>
          </a:p>
          <a:p>
            <a:pPr lvl="0" indent="0"/>
            <a:r>
              <a:rPr lang="en-US" altLang="zh-CN" sz="3600" b="1">
                <a:latin typeface="Arial" panose="020B0604020202020204" pitchFamily="34" charset="0"/>
                <a:ea typeface="宋体" panose="02010600030101010101" pitchFamily="2" charset="-122"/>
              </a:rPr>
              <a:t>        黄河是中华民族的母亲河，黄河的性格也正是中华民族的性格。黄河在壶口将其伟力淋漓尽致地展现了出来，作者赞美黄河，正是赞美中华民族百折不挠、自强不息的精神。    </a:t>
            </a:r>
            <a:r>
              <a:rPr lang="en-US" altLang="zh-CN" sz="4000" b="1">
                <a:latin typeface="Arial" panose="020B0604020202020204" pitchFamily="34" charset="0"/>
                <a:ea typeface="宋体" panose="02010600030101010101" pitchFamily="2" charset="-122"/>
              </a:rPr>
              <a:t>  </a:t>
            </a:r>
            <a:endParaRPr lang="zh-CN" altLang="en-US" sz="4000" b="1">
              <a:latin typeface="Arial" panose="020B0604020202020204" pitchFamily="34" charset="0"/>
              <a:ea typeface="宋体" panose="02010600030101010101" pitchFamily="2" charset="-122"/>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24">
                                            <p:txEl>
                                              <p:charRg st="50" end="113"/>
                                            </p:txEl>
                                          </p:spTgt>
                                        </p:tgtEl>
                                        <p:attrNameLst>
                                          <p:attrName>style.visibility</p:attrName>
                                        </p:attrNameLst>
                                      </p:cBhvr>
                                      <p:to>
                                        <p:strVal val="visible"/>
                                      </p:to>
                                    </p:set>
                                    <p:animEffect transition="in" filter="blinds(horizontal)">
                                      <p:cBhvr>
                                        <p:cTn id="7" dur="500"/>
                                        <p:tgtEl>
                                          <p:spTgt spid="30724">
                                            <p:txEl>
                                              <p:charRg st="50" end="11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24">
                                            <p:txEl>
                                              <p:charRg st="113" end="204"/>
                                            </p:txEl>
                                          </p:spTgt>
                                        </p:tgtEl>
                                        <p:attrNameLst>
                                          <p:attrName>style.visibility</p:attrName>
                                        </p:attrNameLst>
                                      </p:cBhvr>
                                      <p:to>
                                        <p:strVal val="visible"/>
                                      </p:to>
                                    </p:set>
                                    <p:anim calcmode="lin" valueType="num">
                                      <p:cBhvr additive="base">
                                        <p:cTn id="12" dur="500" fill="hold"/>
                                        <p:tgtEl>
                                          <p:spTgt spid="30724">
                                            <p:txEl>
                                              <p:charRg st="113" end="20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0724">
                                            <p:txEl>
                                              <p:charRg st="113" end="20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
          <p:cNvSpPr>
            <a:spLocks noGrp="1"/>
          </p:cNvSpPr>
          <p:nvPr>
            <p:ph type="title"/>
          </p:nvPr>
        </p:nvSpPr>
        <p:spPr>
          <a:ln/>
        </p:spPr>
        <p:txBody>
          <a:bodyPr anchor="ctr"/>
          <a:p>
            <a:br>
              <a:rPr lang="zh-CN" altLang="en-US"/>
            </a:br>
            <a:endParaRPr lang="zh-CN" altLang="en-US"/>
          </a:p>
        </p:txBody>
      </p:sp>
      <p:sp>
        <p:nvSpPr>
          <p:cNvPr id="3" name="内容占位符 2"/>
          <p:cNvSpPr>
            <a:spLocks noGrp="1"/>
          </p:cNvSpPr>
          <p:nvPr>
            <p:ph idx="1"/>
          </p:nvPr>
        </p:nvSpPr>
        <p:spPr>
          <a:xfrm>
            <a:off x="-41275" y="-12700"/>
            <a:ext cx="9145588" cy="6138863"/>
          </a:xfrm>
          <a:ln/>
        </p:spPr>
        <p:txBody>
          <a:bodyPr anchor="t"/>
          <a:p>
            <a:pPr marL="0" indent="0">
              <a:buNone/>
            </a:pPr>
            <a:r>
              <a:rPr lang="en-US" altLang="zh-CN" sz="4000" b="1"/>
              <a:t>        5</a:t>
            </a:r>
            <a:r>
              <a:rPr lang="zh-CN" altLang="en-US" sz="4000" b="1"/>
              <a:t>、“整个龙漕就是这样被水齐齐地切下去”、“这柔和的水硬是将铁硬的石寸寸到地剁去”。</a:t>
            </a:r>
            <a:endParaRPr lang="zh-CN" altLang="en-US" sz="4000" b="1"/>
          </a:p>
          <a:p>
            <a:pPr marL="0" indent="0">
              <a:buNone/>
            </a:pPr>
            <a:r>
              <a:rPr lang="zh-CN" altLang="en-US" sz="4000" b="1"/>
              <a:t>        </a:t>
            </a:r>
            <a:r>
              <a:rPr lang="zh-CN" altLang="en-US" sz="4000" b="1">
                <a:solidFill>
                  <a:srgbClr val="FF0000"/>
                </a:solidFill>
              </a:rPr>
              <a:t>作者运用“齐齐”“切”“寸寸”“剁”体现了黄河与命运抗争的坚强意志与不懈的伟力。</a:t>
            </a:r>
            <a:endParaRPr lang="zh-CN" altLang="en-US" sz="4000" b="1">
              <a:solidFill>
                <a:srgbClr val="FF0000"/>
              </a:solidFill>
            </a:endParaRPr>
          </a:p>
        </p:txBody>
      </p:sp>
      <p:pic>
        <p:nvPicPr>
          <p:cNvPr id="24579" name="图片 63510" descr="t01370b5ed812257a70"/>
          <p:cNvPicPr>
            <a:picLocks noChangeAspect="1"/>
          </p:cNvPicPr>
          <p:nvPr/>
        </p:nvPicPr>
        <p:blipFill>
          <a:blip r:embed="rId1"/>
          <a:stretch>
            <a:fillRect/>
          </a:stretch>
        </p:blipFill>
        <p:spPr>
          <a:xfrm>
            <a:off x="-41275" y="3943350"/>
            <a:ext cx="9145588" cy="2994025"/>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51" end="100"/>
                                            </p:txEl>
                                          </p:spTgt>
                                        </p:tgtEl>
                                        <p:attrNameLst>
                                          <p:attrName>style.visibility</p:attrName>
                                        </p:attrNameLst>
                                      </p:cBhvr>
                                      <p:to>
                                        <p:strVal val="visible"/>
                                      </p:to>
                                    </p:set>
                                    <p:animEffect transition="in" filter="blinds(horizontal)">
                                      <p:cBhvr>
                                        <p:cTn id="7" dur="500"/>
                                        <p:tgtEl>
                                          <p:spTgt spid="3">
                                            <p:txEl>
                                              <p:charRg st="51" end="10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8575" y="14288"/>
            <a:ext cx="9159875" cy="6850062"/>
          </a:xfrm>
          <a:ln/>
        </p:spPr>
        <p:txBody>
          <a:bodyPr anchor="t"/>
          <a:p>
            <a:pPr marL="0" indent="0">
              <a:buNone/>
            </a:pPr>
            <a:r>
              <a:rPr lang="zh-CN" altLang="en-US" sz="3600" b="1"/>
              <a:t>6、黄河博大宽厚，柔中有刚；挟而不服，压而不弯；不平则呼，遇强则抗；死地必生，勇往直前。”</a:t>
            </a:r>
            <a:endParaRPr lang="zh-CN" altLang="en-US" sz="3600" b="1"/>
          </a:p>
          <a:p>
            <a:pPr marL="0" indent="0">
              <a:buNone/>
            </a:pPr>
            <a:r>
              <a:rPr lang="zh-CN" altLang="en-US" sz="3600" b="1">
                <a:solidFill>
                  <a:srgbClr val="FF0000"/>
                </a:solidFill>
              </a:rPr>
              <a:t>       ①运用拟人修辞方法，写河水前仆后继、勇往直前的精神。整齐的排比句式表达了作者对中华民族精神的赞美之情。</a:t>
            </a:r>
            <a:endParaRPr lang="zh-CN" altLang="en-US" sz="3600" b="1">
              <a:solidFill>
                <a:srgbClr val="FF0000"/>
              </a:solidFill>
            </a:endParaRPr>
          </a:p>
          <a:p>
            <a:pPr marL="0" indent="0">
              <a:buNone/>
            </a:pPr>
            <a:r>
              <a:rPr lang="zh-CN" altLang="en-US" sz="3600" b="1"/>
              <a:t>       ②寓情于景，情景交融（议论抒情的表达方式）作者由小小的壶口瀑布概括黄河博大宽厚的雄壮之美，再由黄河的性格联想到民族历尽艰难、宁折不弯、勇往直前的精神，抒发了对自然的热爱，赞美了中华民族伟大的精神。</a:t>
            </a:r>
            <a:endParaRPr lang="zh-CN" altLang="en-US" sz="3600" b="1"/>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46" end="105"/>
                                            </p:txEl>
                                          </p:spTgt>
                                        </p:tgtEl>
                                        <p:attrNameLst>
                                          <p:attrName>style.visibility</p:attrName>
                                        </p:attrNameLst>
                                      </p:cBhvr>
                                      <p:to>
                                        <p:strVal val="visible"/>
                                      </p:to>
                                    </p:set>
                                    <p:animEffect transition="in" filter="blinds(horizontal)">
                                      <p:cBhvr>
                                        <p:cTn id="7" dur="500"/>
                                        <p:tgtEl>
                                          <p:spTgt spid="3">
                                            <p:txEl>
                                              <p:charRg st="46" end="10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charRg st="105" end="211"/>
                                            </p:txEl>
                                          </p:spTgt>
                                        </p:tgtEl>
                                        <p:attrNameLst>
                                          <p:attrName>style.visibility</p:attrName>
                                        </p:attrNameLst>
                                      </p:cBhvr>
                                      <p:to>
                                        <p:strVal val="visible"/>
                                      </p:to>
                                    </p:set>
                                    <p:anim calcmode="lin" valueType="num">
                                      <p:cBhvr additive="base">
                                        <p:cTn id="12" dur="500" fill="hold"/>
                                        <p:tgtEl>
                                          <p:spTgt spid="3">
                                            <p:txEl>
                                              <p:charRg st="105" end="21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charRg st="105" end="2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
          <p:cNvSpPr>
            <a:spLocks noGrp="1"/>
          </p:cNvSpPr>
          <p:nvPr>
            <p:ph type="title"/>
          </p:nvPr>
        </p:nvSpPr>
        <p:spPr>
          <a:xfrm>
            <a:off x="-1587" y="25400"/>
            <a:ext cx="8688387" cy="530225"/>
          </a:xfrm>
          <a:ln/>
        </p:spPr>
        <p:txBody>
          <a:bodyPr anchor="ctr"/>
          <a:p>
            <a:r>
              <a:rPr lang="zh-CN" altLang="en-US" sz="4000" b="1">
                <a:solidFill>
                  <a:srgbClr val="FF0000"/>
                </a:solidFill>
              </a:rPr>
              <a:t>品味语言</a:t>
            </a:r>
            <a:endParaRPr lang="zh-CN" altLang="en-US" sz="4000" b="1">
              <a:solidFill>
                <a:srgbClr val="FF0000"/>
              </a:solidFill>
            </a:endParaRPr>
          </a:p>
        </p:txBody>
      </p:sp>
      <p:sp>
        <p:nvSpPr>
          <p:cNvPr id="26626" name="内容占位符 2"/>
          <p:cNvSpPr>
            <a:spLocks noGrp="1"/>
          </p:cNvSpPr>
          <p:nvPr>
            <p:ph idx="1"/>
          </p:nvPr>
        </p:nvSpPr>
        <p:spPr>
          <a:xfrm>
            <a:off x="-1587" y="641350"/>
            <a:ext cx="9190037" cy="5484813"/>
          </a:xfrm>
          <a:ln/>
        </p:spPr>
        <p:txBody>
          <a:bodyPr anchor="t"/>
          <a:p>
            <a:pPr marL="0" indent="0">
              <a:buNone/>
            </a:pPr>
            <a:r>
              <a:rPr lang="en-US" altLang="zh-CN" sz="4000" b="1"/>
              <a:t>       </a:t>
            </a:r>
            <a:r>
              <a:rPr lang="zh-CN" altLang="en-US" sz="4000" b="1"/>
              <a:t>1、河水从五百米宽的河道上排排涌来，其势如千军万马，互相挤着、撞着，推推搡搡，前呼后拥撞向石壁，排排黄浪霎时碎成堆堆白雪。</a:t>
            </a:r>
            <a:endParaRPr lang="zh-CN" altLang="en-US" sz="4000" b="1"/>
          </a:p>
          <a:p>
            <a:pPr marL="0" indent="0">
              <a:buNone/>
            </a:pPr>
            <a:r>
              <a:rPr lang="zh-CN" altLang="en-US" sz="4000" b="1"/>
              <a:t>      </a:t>
            </a:r>
            <a:r>
              <a:rPr lang="zh-CN" altLang="en-US" sz="4000" b="1">
                <a:solidFill>
                  <a:srgbClr val="FF0000"/>
                </a:solidFill>
              </a:rPr>
              <a:t>①抓住事物的特征：写出了瀑布的声响、形状、态势、力量，给人以身临其境的感受，使人震撼。突出壶口瀑布波涛汹涌，威武雄壮，大浪裹小浪，翻江倒海，飞流直下的特点，表现了黄河奔腾激越的气势。</a:t>
            </a:r>
            <a:endParaRPr lang="zh-CN" altLang="en-US" sz="4000" b="1">
              <a:solidFill>
                <a:srgbClr val="FF0000"/>
              </a:solidFill>
            </a:endParaRPr>
          </a:p>
          <a:p>
            <a:pPr marL="0" indent="0">
              <a:buNone/>
            </a:pPr>
            <a:endParaRPr lang="zh-CN" altLang="en-US" sz="4000" b="1">
              <a:solidFill>
                <a:srgbClr val="FF0000"/>
              </a:solidFill>
            </a:endParaRPr>
          </a:p>
        </p:txBody>
      </p:sp>
      <p:pic>
        <p:nvPicPr>
          <p:cNvPr id="26627" name="图片 68610" descr="齿轮"/>
          <p:cNvPicPr>
            <a:picLocks noChangeAspect="1"/>
          </p:cNvPicPr>
          <p:nvPr/>
        </p:nvPicPr>
        <p:blipFill>
          <a:blip r:embed="rId1"/>
          <a:stretch>
            <a:fillRect/>
          </a:stretch>
        </p:blipFill>
        <p:spPr>
          <a:xfrm>
            <a:off x="-1587" y="25400"/>
            <a:ext cx="1152525" cy="879475"/>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626">
                                            <p:txEl>
                                              <p:charRg st="69" end="167"/>
                                            </p:txEl>
                                          </p:spTgt>
                                        </p:tgtEl>
                                        <p:attrNameLst>
                                          <p:attrName>style.visibility</p:attrName>
                                        </p:attrNameLst>
                                      </p:cBhvr>
                                      <p:to>
                                        <p:strVal val="visible"/>
                                      </p:to>
                                    </p:set>
                                    <p:animEffect transition="in" filter="blinds(horizontal)">
                                      <p:cBhvr>
                                        <p:cTn id="7" dur="500"/>
                                        <p:tgtEl>
                                          <p:spTgt spid="26626">
                                            <p:txEl>
                                              <p:charRg st="69" end="16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内容占位符 2"/>
          <p:cNvSpPr>
            <a:spLocks noGrp="1"/>
          </p:cNvSpPr>
          <p:nvPr>
            <p:ph idx="1"/>
          </p:nvPr>
        </p:nvSpPr>
        <p:spPr>
          <a:xfrm>
            <a:off x="-15875" y="-26987"/>
            <a:ext cx="9175750" cy="6904038"/>
          </a:xfrm>
        </p:spPr>
        <p:txBody>
          <a:bodyPr anchor="t"/>
          <a:p>
            <a:pPr marL="0" indent="0" fontAlgn="base">
              <a:buNone/>
            </a:pPr>
            <a:r>
              <a:rPr lang="en-US" altLang="zh-CN" sz="4400" b="1" strike="noStrike" noProof="1">
                <a:sym typeface="+mn-ea"/>
              </a:rPr>
              <a:t>        </a:t>
            </a:r>
            <a:r>
              <a:rPr lang="zh-CN" altLang="en-US" sz="4400" b="1" strike="noStrike" noProof="1">
                <a:sym typeface="+mn-ea"/>
              </a:rPr>
              <a:t>②</a:t>
            </a:r>
            <a:r>
              <a:rPr lang="zh-CN" altLang="en-US" sz="4400" b="1" strike="noStrike" noProof="1">
                <a:solidFill>
                  <a:srgbClr val="FF0000"/>
                </a:solidFill>
                <a:sym typeface="+mn-ea"/>
              </a:rPr>
              <a:t>比喻、拟人：</a:t>
            </a:r>
            <a:r>
              <a:rPr lang="zh-CN" altLang="en-US" sz="4400" b="1" strike="noStrike" noProof="1">
                <a:sym typeface="+mn-ea"/>
              </a:rPr>
              <a:t>形象生动地写出了壶口瀑布令人震撼的气势。</a:t>
            </a:r>
            <a:endParaRPr lang="zh-CN" altLang="en-US" sz="4400" b="1" strike="noStrike" noProof="1">
              <a:sym typeface="+mn-ea"/>
            </a:endParaRPr>
          </a:p>
          <a:p>
            <a:pPr marL="0" indent="0" fontAlgn="base">
              <a:buNone/>
            </a:pPr>
            <a:r>
              <a:rPr lang="zh-CN" altLang="en-US" sz="4000" b="1" strike="noStrike" noProof="1">
                <a:sym typeface="+mn-ea"/>
              </a:rPr>
              <a:t>        ③</a:t>
            </a:r>
            <a:r>
              <a:rPr lang="zh-CN" altLang="en-US" sz="4000" b="1" strike="noStrike" noProof="1">
                <a:solidFill>
                  <a:srgbClr val="FF0000"/>
                </a:solidFill>
                <a:sym typeface="+mn-ea"/>
              </a:rPr>
              <a:t>借景抒情，情景交融：</a:t>
            </a:r>
            <a:r>
              <a:rPr lang="zh-CN" altLang="en-US" sz="4000" b="1" strike="noStrike" noProof="1">
                <a:sym typeface="+mn-ea"/>
              </a:rPr>
              <a:t>写景是为了抒情言志。常见的写法是：一将赞美之情巧妙地融合在具体的描写之中；二是在写景时加以联想。课文在描写壶口水势时，寄寓了惊叹之情。表现了河水催人奋进、前仆后继、勇往直前的精神。</a:t>
            </a:r>
            <a:endParaRPr lang="zh-CN" altLang="en-US" sz="4000" b="1" strike="noStrike" noProof="1">
              <a:sym typeface="+mn-ea"/>
            </a:endParaRPr>
          </a:p>
          <a:p>
            <a:pPr fontAlgn="base"/>
            <a:endParaRPr lang="zh-CN" altLang="en-US" sz="4000" b="1" strike="noStrike" noProof="1">
              <a:sym typeface="+mn-ea"/>
            </a:endParaRPr>
          </a:p>
        </p:txBody>
      </p:sp>
      <p:pic>
        <p:nvPicPr>
          <p:cNvPr id="2" name="图片 67604" descr="t014c816e30942752c3"/>
          <p:cNvPicPr>
            <a:picLocks noChangeAspect="1"/>
          </p:cNvPicPr>
          <p:nvPr/>
        </p:nvPicPr>
        <p:blipFill>
          <a:blip r:embed="rId1"/>
          <a:stretch>
            <a:fillRect/>
          </a:stretch>
        </p:blipFill>
        <p:spPr>
          <a:xfrm>
            <a:off x="-15875" y="5276850"/>
            <a:ext cx="9175750" cy="1600200"/>
          </a:xfrm>
          <a:prstGeom prst="rect">
            <a:avLst/>
          </a:prstGeom>
          <a:noFill/>
          <a:ln w="9525">
            <a:noFill/>
          </a:ln>
        </p:spPr>
      </p:pic>
    </p:spTree>
  </p:cSld>
  <p:clrMapOvr>
    <a:masterClrMapping/>
  </p:clrMapOvr>
  <p:transition spd="med">
    <p:wheel spokes="8"/>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内容占位符 2"/>
          <p:cNvSpPr>
            <a:spLocks noGrp="1"/>
          </p:cNvSpPr>
          <p:nvPr>
            <p:ph idx="1"/>
          </p:nvPr>
        </p:nvSpPr>
        <p:spPr>
          <a:xfrm>
            <a:off x="-57150" y="-53975"/>
            <a:ext cx="9202738" cy="6931025"/>
          </a:xfrm>
          <a:ln/>
        </p:spPr>
        <p:txBody>
          <a:bodyPr anchor="t"/>
          <a:p>
            <a:pPr marL="0" indent="0">
              <a:buNone/>
            </a:pPr>
            <a:r>
              <a:rPr lang="en-US" altLang="zh-CN" sz="4000" b="1"/>
              <a:t>       </a:t>
            </a:r>
            <a:r>
              <a:rPr lang="zh-CN" altLang="en-US" sz="4000" b="1"/>
              <a:t>2、“于是洪流便向两边用去，沿着龙漕的边沿轰然而下，平平的，大大的，浑厚庄重如一卷飞毯从空抖落。不，简直如一卷钢板出轧”。</a:t>
            </a:r>
            <a:endParaRPr lang="zh-CN" altLang="en-US" sz="4000" b="1"/>
          </a:p>
          <a:p>
            <a:pPr marL="0" indent="0">
              <a:buNone/>
            </a:pPr>
            <a:r>
              <a:rPr lang="zh-CN" altLang="en-US" sz="4000" b="1"/>
              <a:t>        </a:t>
            </a:r>
            <a:r>
              <a:rPr lang="zh-CN" altLang="en-US" sz="4000" b="1">
                <a:solidFill>
                  <a:srgbClr val="FF0000"/>
                </a:solidFill>
              </a:rPr>
              <a:t>运用比喻手法，将柔而无形的水比作“一卷飞毯”“一卷钢板”，传神地体现了河水的“凝重”“猛烈”。突出了水势变化之大，将黄河博大的胸怀、壮阔的气势非常生动地表现出来。</a:t>
            </a:r>
            <a:endParaRPr lang="zh-CN" altLang="en-US" sz="4000" b="1">
              <a:solidFill>
                <a:srgbClr val="FF0000"/>
              </a:solidFill>
            </a:endParaRPr>
          </a:p>
        </p:txBody>
      </p:sp>
      <p:pic>
        <p:nvPicPr>
          <p:cNvPr id="2" name="图片 66584" descr="t018f6a28ae7dca53b8"/>
          <p:cNvPicPr>
            <a:picLocks noChangeAspect="1"/>
          </p:cNvPicPr>
          <p:nvPr/>
        </p:nvPicPr>
        <p:blipFill>
          <a:blip r:embed="rId1"/>
          <a:stretch>
            <a:fillRect/>
          </a:stretch>
        </p:blipFill>
        <p:spPr>
          <a:xfrm>
            <a:off x="-57150" y="5815013"/>
            <a:ext cx="9202738" cy="1062037"/>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8674">
                                            <p:txEl>
                                              <p:charRg st="69" end="159"/>
                                            </p:txEl>
                                          </p:spTgt>
                                        </p:tgtEl>
                                        <p:attrNameLst>
                                          <p:attrName>style.visibility</p:attrName>
                                        </p:attrNameLst>
                                      </p:cBhvr>
                                      <p:to>
                                        <p:strVal val="visible"/>
                                      </p:to>
                                    </p:set>
                                    <p:animEffect transition="in" filter="box(in)">
                                      <p:cBhvr>
                                        <p:cTn id="7" dur="2000"/>
                                        <p:tgtEl>
                                          <p:spTgt spid="28674">
                                            <p:txEl>
                                              <p:charRg st="69" end="15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1"/>
          <p:cNvSpPr>
            <a:spLocks noGrp="1"/>
          </p:cNvSpPr>
          <p:nvPr>
            <p:ph type="title"/>
          </p:nvPr>
        </p:nvSpPr>
        <p:spPr>
          <a:ln/>
        </p:spPr>
        <p:txBody>
          <a:bodyPr anchor="ctr"/>
          <a:p>
            <a:br>
              <a:rPr lang="zh-CN" altLang="en-US"/>
            </a:br>
            <a:endParaRPr lang="zh-CN" altLang="en-US"/>
          </a:p>
        </p:txBody>
      </p:sp>
      <p:sp>
        <p:nvSpPr>
          <p:cNvPr id="29698" name="内容占位符 2"/>
          <p:cNvSpPr>
            <a:spLocks noGrp="1"/>
          </p:cNvSpPr>
          <p:nvPr>
            <p:ph idx="1"/>
          </p:nvPr>
        </p:nvSpPr>
        <p:spPr>
          <a:xfrm>
            <a:off x="-42862" y="-68262"/>
            <a:ext cx="9188450" cy="6918325"/>
          </a:xfrm>
          <a:ln/>
        </p:spPr>
        <p:txBody>
          <a:bodyPr anchor="t"/>
          <a:p>
            <a:pPr marL="0" indent="0">
              <a:buNone/>
            </a:pPr>
            <a:r>
              <a:rPr lang="en-US" altLang="zh-CN" sz="4000" b="1"/>
              <a:t>       </a:t>
            </a:r>
            <a:r>
              <a:rPr lang="zh-CN" altLang="en-US" sz="4000" b="1"/>
              <a:t>3、它们在龙槽两边的滩壁上散开来，或钻石觅缝，汩汩如泉；或淌过石板，潺潺成溪；或被夹在石间，哀哀打漩；还有那顺壁挂下的，亮晶晶的如丝如缕……</a:t>
            </a:r>
            <a:endParaRPr lang="zh-CN" altLang="en-US" sz="4000" b="1"/>
          </a:p>
          <a:p>
            <a:pPr marL="0" indent="0">
              <a:buNone/>
            </a:pPr>
            <a:r>
              <a:rPr lang="zh-CN" altLang="en-US" sz="4000" b="1"/>
              <a:t>       </a:t>
            </a:r>
            <a:r>
              <a:rPr lang="zh-CN" altLang="en-US" sz="4000" b="1">
                <a:solidFill>
                  <a:srgbClr val="FF0000"/>
                </a:solidFill>
              </a:rPr>
              <a:t>这里运用排比句写出了河水纤细、柔和、优美的形态，其中“钻”“觅”“淌”“夹”等动词的运用十分贴切，使文章灵动多姿。</a:t>
            </a:r>
            <a:endParaRPr lang="zh-CN" altLang="en-US" sz="4000" b="1">
              <a:solidFill>
                <a:srgbClr val="FF0000"/>
              </a:solidFill>
            </a:endParaRPr>
          </a:p>
        </p:txBody>
      </p:sp>
      <p:pic>
        <p:nvPicPr>
          <p:cNvPr id="29699" name="图片 66586" descr="t011cf2377cc79f3c5d"/>
          <p:cNvPicPr>
            <a:picLocks noChangeAspect="1"/>
          </p:cNvPicPr>
          <p:nvPr/>
        </p:nvPicPr>
        <p:blipFill>
          <a:blip r:embed="rId1"/>
          <a:stretch>
            <a:fillRect/>
          </a:stretch>
        </p:blipFill>
        <p:spPr>
          <a:xfrm>
            <a:off x="-42862" y="5768975"/>
            <a:ext cx="9188450" cy="1081088"/>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9698">
                                            <p:txEl>
                                              <p:charRg st="78" end="143"/>
                                            </p:txEl>
                                          </p:spTgt>
                                        </p:tgtEl>
                                        <p:attrNameLst>
                                          <p:attrName>style.visibility</p:attrName>
                                        </p:attrNameLst>
                                      </p:cBhvr>
                                      <p:to>
                                        <p:strVal val="visible"/>
                                      </p:to>
                                    </p:set>
                                    <p:animEffect transition="in" filter="box(in)">
                                      <p:cBhvr>
                                        <p:cTn id="7" dur="2000"/>
                                        <p:tgtEl>
                                          <p:spTgt spid="29698">
                                            <p:txEl>
                                              <p:charRg st="78" end="14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ln/>
        </p:spPr>
        <p:txBody>
          <a:bodyPr anchor="ctr"/>
          <a:p>
            <a:br>
              <a:rPr lang="zh-CN" altLang="en-US"/>
            </a:br>
            <a:endParaRPr lang="zh-CN" altLang="en-US"/>
          </a:p>
        </p:txBody>
      </p:sp>
      <p:sp>
        <p:nvSpPr>
          <p:cNvPr id="30722" name="内容占位符 2"/>
          <p:cNvSpPr>
            <a:spLocks noGrp="1"/>
          </p:cNvSpPr>
          <p:nvPr>
            <p:ph idx="1"/>
          </p:nvPr>
        </p:nvSpPr>
        <p:spPr>
          <a:xfrm>
            <a:off x="-1587" y="-12700"/>
            <a:ext cx="9147175" cy="6862763"/>
          </a:xfrm>
          <a:ln/>
        </p:spPr>
        <p:txBody>
          <a:bodyPr anchor="t"/>
          <a:p>
            <a:pPr marL="0" indent="0">
              <a:buNone/>
            </a:pPr>
            <a:r>
              <a:rPr lang="zh-CN" altLang="en-US" sz="4000" b="1"/>
              <a:t>4、“河谷里雾气弥漫，我们大着胆子下到滩里，那河就像一锅正沸着的水。”</a:t>
            </a:r>
            <a:endParaRPr lang="zh-CN" altLang="en-US" sz="4000" b="1"/>
          </a:p>
          <a:p>
            <a:pPr marL="0" indent="0">
              <a:buNone/>
            </a:pPr>
            <a:r>
              <a:rPr lang="zh-CN" altLang="en-US" sz="4000" b="1"/>
              <a:t>       </a:t>
            </a:r>
            <a:r>
              <a:rPr lang="zh-CN" altLang="en-US" sz="4000" b="1">
                <a:solidFill>
                  <a:srgbClr val="FF0000"/>
                </a:solidFill>
              </a:rPr>
              <a:t>运用比喻手法生动形象地写出黄河之水在雨季时水势浩大、上下翻滚的汹猛景象。</a:t>
            </a:r>
            <a:endParaRPr lang="zh-CN" altLang="en-US" sz="4000" b="1">
              <a:solidFill>
                <a:srgbClr val="FF0000"/>
              </a:solidFill>
            </a:endParaRPr>
          </a:p>
          <a:p>
            <a:pPr marL="0" indent="0">
              <a:buNone/>
            </a:pPr>
            <a:r>
              <a:rPr lang="zh-CN" altLang="en-US" sz="4000" b="1"/>
              <a:t>5、人常以柔情比水，但至柔至和的水一旦被压迫竟会这样怒不可遏。</a:t>
            </a:r>
            <a:endParaRPr lang="zh-CN" altLang="en-US" sz="4000" b="1"/>
          </a:p>
          <a:p>
            <a:pPr marL="0" indent="0">
              <a:buNone/>
            </a:pPr>
            <a:r>
              <a:rPr lang="zh-CN" altLang="en-US" sz="4000" b="1"/>
              <a:t>      </a:t>
            </a:r>
            <a:r>
              <a:rPr lang="zh-CN" altLang="en-US" sz="4000" b="1">
                <a:solidFill>
                  <a:srgbClr val="FF0000"/>
                </a:solidFill>
              </a:rPr>
              <a:t> 拟人。描写的是水，体验的是人的情感：人一旦受到压迫，则会愤怒无比。</a:t>
            </a:r>
            <a:endParaRPr lang="zh-CN" altLang="en-US" sz="4000" b="1">
              <a:solidFill>
                <a:srgbClr val="FF0000"/>
              </a:solidFill>
            </a:endParaRPr>
          </a:p>
        </p:txBody>
      </p:sp>
      <p:pic>
        <p:nvPicPr>
          <p:cNvPr id="30723" name="图片 63506" descr="t0123438dbb7cddd585"/>
          <p:cNvPicPr>
            <a:picLocks noChangeAspect="1"/>
          </p:cNvPicPr>
          <p:nvPr/>
        </p:nvPicPr>
        <p:blipFill>
          <a:blip r:embed="rId1"/>
          <a:stretch>
            <a:fillRect/>
          </a:stretch>
        </p:blipFill>
        <p:spPr>
          <a:xfrm>
            <a:off x="-1587" y="6029325"/>
            <a:ext cx="9147175" cy="820738"/>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22">
                                            <p:txEl>
                                              <p:charRg st="36" end="80"/>
                                            </p:txEl>
                                          </p:spTgt>
                                        </p:tgtEl>
                                        <p:attrNameLst>
                                          <p:attrName>style.visibility</p:attrName>
                                        </p:attrNameLst>
                                      </p:cBhvr>
                                      <p:to>
                                        <p:strVal val="visible"/>
                                      </p:to>
                                    </p:set>
                                    <p:animEffect transition="in" filter="blinds(horizontal)">
                                      <p:cBhvr>
                                        <p:cTn id="7" dur="500"/>
                                        <p:tgtEl>
                                          <p:spTgt spid="30722">
                                            <p:txEl>
                                              <p:charRg st="36" end="8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22">
                                            <p:txEl>
                                              <p:charRg st="112" end="153"/>
                                            </p:txEl>
                                          </p:spTgt>
                                        </p:tgtEl>
                                        <p:attrNameLst>
                                          <p:attrName>style.visibility</p:attrName>
                                        </p:attrNameLst>
                                      </p:cBhvr>
                                      <p:to>
                                        <p:strVal val="visible"/>
                                      </p:to>
                                    </p:set>
                                    <p:animEffect transition="in" filter="box(in)">
                                      <p:cBhvr>
                                        <p:cTn id="12" dur="2000"/>
                                        <p:tgtEl>
                                          <p:spTgt spid="30722">
                                            <p:txEl>
                                              <p:charRg st="112" end="15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5121"/>
          <p:cNvSpPr>
            <a:spLocks noGrp="1"/>
          </p:cNvSpPr>
          <p:nvPr>
            <p:ph type="title"/>
          </p:nvPr>
        </p:nvSpPr>
        <p:spPr>
          <a:xfrm>
            <a:off x="457200" y="0"/>
            <a:ext cx="8229600" cy="476250"/>
          </a:xfrm>
          <a:ln/>
        </p:spPr>
        <p:txBody>
          <a:bodyPr anchor="ctr"/>
          <a:p>
            <a:r>
              <a:rPr lang="zh-CN" altLang="en-US" sz="4000" b="1" dirty="0">
                <a:solidFill>
                  <a:srgbClr val="FF0000"/>
                </a:solidFill>
              </a:rPr>
              <a:t>题目解说</a:t>
            </a:r>
            <a:endParaRPr lang="zh-CN" altLang="en-US" sz="4000" b="1" dirty="0">
              <a:solidFill>
                <a:srgbClr val="FF0000"/>
              </a:solidFill>
            </a:endParaRPr>
          </a:p>
        </p:txBody>
      </p:sp>
      <p:sp>
        <p:nvSpPr>
          <p:cNvPr id="4098" name="文本占位符 5122"/>
          <p:cNvSpPr>
            <a:spLocks noGrp="1"/>
          </p:cNvSpPr>
          <p:nvPr>
            <p:ph idx="1"/>
          </p:nvPr>
        </p:nvSpPr>
        <p:spPr>
          <a:xfrm>
            <a:off x="-26987" y="708025"/>
            <a:ext cx="9126537" cy="6334125"/>
          </a:xfrm>
          <a:ln/>
        </p:spPr>
        <p:txBody>
          <a:bodyPr anchor="t"/>
          <a:p>
            <a:pPr>
              <a:lnSpc>
                <a:spcPct val="90000"/>
              </a:lnSpc>
              <a:buNone/>
            </a:pPr>
            <a:r>
              <a:rPr lang="en-US" altLang="zh-CN" sz="3600" b="1" dirty="0"/>
              <a:t>           </a:t>
            </a:r>
            <a:r>
              <a:rPr lang="en-US" altLang="zh-CN" sz="4400" b="1" dirty="0"/>
              <a:t>壶口瀑布是中国第二大瀑布，是世界上最大的黄色瀑布。壶口瀑布雄伟壮阔，气势恢宏。以壶口瀑布为题，点明所描写的景物，简明概括。 </a:t>
            </a:r>
            <a:r>
              <a:rPr lang="en-US" altLang="zh-CN" sz="3600" b="1" dirty="0"/>
              <a:t>   </a:t>
            </a:r>
            <a:r>
              <a:rPr lang="en-US" altLang="zh-CN" sz="4000" b="1" dirty="0"/>
              <a:t> </a:t>
            </a:r>
            <a:endParaRPr lang="en-US" altLang="zh-CN" sz="4000" b="1" dirty="0"/>
          </a:p>
        </p:txBody>
      </p:sp>
      <p:pic>
        <p:nvPicPr>
          <p:cNvPr id="4099" name="图片 208897" descr="壶口瀑布1"/>
          <p:cNvPicPr>
            <a:picLocks noChangeAspect="1"/>
          </p:cNvPicPr>
          <p:nvPr/>
        </p:nvPicPr>
        <p:blipFill>
          <a:blip r:embed="rId1"/>
          <a:stretch>
            <a:fillRect/>
          </a:stretch>
        </p:blipFill>
        <p:spPr>
          <a:xfrm>
            <a:off x="0" y="3836988"/>
            <a:ext cx="9144000" cy="2986087"/>
          </a:xfrm>
          <a:prstGeom prst="rect">
            <a:avLst/>
          </a:prstGeom>
          <a:noFill/>
          <a:ln w="9525">
            <a:noFill/>
          </a:ln>
        </p:spPr>
      </p:pic>
      <p:pic>
        <p:nvPicPr>
          <p:cNvPr id="4100" name="图片 11273" descr="t01bd3616c9c4a3c445"/>
          <p:cNvPicPr>
            <a:picLocks noChangeAspect="1"/>
          </p:cNvPicPr>
          <p:nvPr/>
        </p:nvPicPr>
        <p:blipFill>
          <a:blip r:embed="rId2"/>
          <a:stretch>
            <a:fillRect/>
          </a:stretch>
        </p:blipFill>
        <p:spPr>
          <a:xfrm>
            <a:off x="-26987" y="0"/>
            <a:ext cx="1536700" cy="1300163"/>
          </a:xfrm>
          <a:prstGeom prst="rect">
            <a:avLst/>
          </a:prstGeom>
          <a:noFill/>
          <a:ln w="9525">
            <a:noFill/>
          </a:ln>
        </p:spPr>
      </p:pic>
    </p:spTree>
  </p:cSld>
  <p:clrMapOvr>
    <a:masterClrMapping/>
  </p:clrMapOvr>
  <p:transition spd="med">
    <p:wheel spokes="8"/>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457200" y="-44450"/>
            <a:ext cx="8229600" cy="795338"/>
          </a:xfrm>
          <a:ln/>
        </p:spPr>
        <p:txBody>
          <a:bodyPr anchor="ctr"/>
          <a:p>
            <a:r>
              <a:rPr lang="zh-CN" altLang="en-US" sz="4000" b="1">
                <a:solidFill>
                  <a:srgbClr val="FF0000"/>
                </a:solidFill>
              </a:rPr>
              <a:t>课堂小结</a:t>
            </a:r>
            <a:endParaRPr lang="zh-CN" altLang="en-US" sz="4000" b="1">
              <a:solidFill>
                <a:srgbClr val="FF0000"/>
              </a:solidFill>
            </a:endParaRPr>
          </a:p>
        </p:txBody>
      </p:sp>
      <p:sp>
        <p:nvSpPr>
          <p:cNvPr id="31746" name="内容占位符 2"/>
          <p:cNvSpPr>
            <a:spLocks noGrp="1"/>
          </p:cNvSpPr>
          <p:nvPr>
            <p:ph idx="1"/>
          </p:nvPr>
        </p:nvSpPr>
        <p:spPr>
          <a:xfrm>
            <a:off x="-53975" y="750888"/>
            <a:ext cx="9199563" cy="5375275"/>
          </a:xfrm>
          <a:ln/>
        </p:spPr>
        <p:txBody>
          <a:bodyPr anchor="t"/>
          <a:p>
            <a:pPr marL="0" indent="0">
              <a:buNone/>
            </a:pPr>
            <a:r>
              <a:rPr lang="en-US" altLang="zh-CN"/>
              <a:t>       </a:t>
            </a:r>
            <a:r>
              <a:rPr lang="zh-CN" altLang="en-US" sz="4000" b="1"/>
              <a:t>《壶口瀑布》是一篇借景抒情的游记散文。作者梁衡用形象生动的语言，细致地描绘了壶口瀑布磅礴、雄壮的气势。从黄河的“挟而不服”、“压而不弯”、“勇往直前”的精神中，赋予了黄河一种无坚不摧、无往不胜，坚韧刚强的民族精神。</a:t>
            </a:r>
            <a:endParaRPr lang="zh-CN" altLang="en-US" sz="4000" b="1"/>
          </a:p>
          <a:p>
            <a:pPr marL="0" indent="0">
              <a:buNone/>
            </a:pPr>
            <a:r>
              <a:rPr lang="zh-CN" altLang="en-US"/>
              <a:t>       </a:t>
            </a:r>
            <a:endParaRPr lang="zh-CN" altLang="en-US"/>
          </a:p>
        </p:txBody>
      </p:sp>
      <p:pic>
        <p:nvPicPr>
          <p:cNvPr id="31747" name="图片 38922" descr="t01d5fef2d7f73cad7f"/>
          <p:cNvPicPr>
            <a:picLocks noChangeAspect="1"/>
          </p:cNvPicPr>
          <p:nvPr/>
        </p:nvPicPr>
        <p:blipFill>
          <a:blip r:embed="rId1"/>
          <a:stretch>
            <a:fillRect/>
          </a:stretch>
        </p:blipFill>
        <p:spPr>
          <a:xfrm>
            <a:off x="-53975" y="5189538"/>
            <a:ext cx="9199563" cy="1662112"/>
          </a:xfrm>
          <a:prstGeom prst="rect">
            <a:avLst/>
          </a:prstGeom>
          <a:noFill/>
          <a:ln w="9525">
            <a:noFill/>
          </a:ln>
        </p:spPr>
      </p:pic>
    </p:spTree>
  </p:cSld>
  <p:clrMapOvr>
    <a:masterClrMapping/>
  </p:clrMapOvr>
  <p:transition spd="med">
    <p:wheel spokes="8"/>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内容占位符 2"/>
          <p:cNvSpPr>
            <a:spLocks noGrp="1"/>
          </p:cNvSpPr>
          <p:nvPr>
            <p:ph idx="1"/>
          </p:nvPr>
        </p:nvSpPr>
        <p:spPr>
          <a:xfrm>
            <a:off x="25400" y="598488"/>
            <a:ext cx="9105900" cy="5527675"/>
          </a:xfrm>
          <a:ln/>
        </p:spPr>
        <p:txBody>
          <a:bodyPr anchor="t"/>
          <a:p>
            <a:pPr marL="0" indent="0">
              <a:buNone/>
            </a:pPr>
            <a:r>
              <a:rPr lang="en-US" altLang="zh-CN" sz="4000" b="1"/>
              <a:t>     1、阅读课文，说说课文分别写了壶口瀑布在雨季和枯水季节的哪些特点。作者写了壶口瀑布的水之后，为什么又写“脚下的石”？</a:t>
            </a:r>
            <a:endParaRPr lang="en-US" altLang="zh-CN" sz="4000" b="1"/>
          </a:p>
          <a:p>
            <a:pPr marL="0" indent="0">
              <a:buNone/>
            </a:pPr>
            <a:r>
              <a:rPr lang="en-US" altLang="zh-CN" sz="4000" b="1"/>
              <a:t>      </a:t>
            </a:r>
            <a:r>
              <a:rPr lang="en-US" altLang="zh-CN" sz="4000" b="1">
                <a:solidFill>
                  <a:srgbClr val="FF0000"/>
                </a:solidFill>
              </a:rPr>
              <a:t>雨季危险：“河就像一锅正沸着的水”“沟已被灌得浪沫横溢”看不到“想象中的飞瀑”。</a:t>
            </a:r>
            <a:endParaRPr lang="en-US" altLang="zh-CN" sz="4000" b="1">
              <a:solidFill>
                <a:srgbClr val="FF0000"/>
              </a:solidFill>
            </a:endParaRPr>
          </a:p>
          <a:p>
            <a:pPr marL="0" indent="0">
              <a:buNone/>
            </a:pPr>
            <a:endParaRPr lang="en-US" altLang="zh-CN" sz="4000" b="1">
              <a:solidFill>
                <a:srgbClr val="FF0000"/>
              </a:solidFill>
            </a:endParaRPr>
          </a:p>
        </p:txBody>
      </p:sp>
      <p:sp>
        <p:nvSpPr>
          <p:cNvPr id="32770" name="文本框 99"/>
          <p:cNvSpPr txBox="1"/>
          <p:nvPr/>
        </p:nvSpPr>
        <p:spPr>
          <a:xfrm>
            <a:off x="2212975" y="-12700"/>
            <a:ext cx="5080000" cy="701675"/>
          </a:xfrm>
          <a:prstGeom prst="rect">
            <a:avLst/>
          </a:prstGeom>
          <a:noFill/>
          <a:ln w="9525">
            <a:noFill/>
          </a:ln>
        </p:spPr>
        <p:txBody>
          <a:bodyPr anchor="t">
            <a:spAutoFit/>
          </a:bodyPr>
          <a:p>
            <a:pPr lvl="0" indent="0"/>
            <a:r>
              <a:rPr lang="zh-CN" altLang="en-US" sz="4000" b="1">
                <a:solidFill>
                  <a:srgbClr val="FF0000"/>
                </a:solidFill>
                <a:latin typeface="宋体" panose="02010600030101010101" pitchFamily="2" charset="-122"/>
                <a:ea typeface="宋体" panose="02010600030101010101" pitchFamily="2" charset="-122"/>
              </a:rPr>
              <a:t>巩固练习</a:t>
            </a:r>
            <a:endParaRPr lang="zh-CN" altLang="en-US" sz="4000" b="1">
              <a:solidFill>
                <a:srgbClr val="FF0000"/>
              </a:solidFill>
              <a:latin typeface="宋体" panose="02010600030101010101" pitchFamily="2" charset="-122"/>
              <a:ea typeface="宋体" panose="02010600030101010101" pitchFamily="2" charset="-122"/>
            </a:endParaRPr>
          </a:p>
        </p:txBody>
      </p:sp>
      <p:pic>
        <p:nvPicPr>
          <p:cNvPr id="32771" name="图片 38918" descr="t0118f9ab21132852f7"/>
          <p:cNvPicPr>
            <a:picLocks noChangeAspect="1"/>
          </p:cNvPicPr>
          <p:nvPr/>
        </p:nvPicPr>
        <p:blipFill>
          <a:blip r:embed="rId1"/>
          <a:stretch>
            <a:fillRect/>
          </a:stretch>
        </p:blipFill>
        <p:spPr>
          <a:xfrm>
            <a:off x="-71437" y="5133975"/>
            <a:ext cx="9202737" cy="1758950"/>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4">
                                            <p:txEl>
                                              <p:charRg st="64" end="111"/>
                                            </p:txEl>
                                          </p:spTgt>
                                        </p:tgtEl>
                                        <p:attrNameLst>
                                          <p:attrName>style.visibility</p:attrName>
                                        </p:attrNameLst>
                                      </p:cBhvr>
                                      <p:to>
                                        <p:strVal val="visible"/>
                                      </p:to>
                                    </p:set>
                                    <p:animEffect transition="in" filter="blinds(horizontal)">
                                      <p:cBhvr>
                                        <p:cTn id="7" dur="500"/>
                                        <p:tgtEl>
                                          <p:spTgt spid="33794">
                                            <p:txEl>
                                              <p:charRg st="64" end="1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a:ln/>
        </p:spPr>
        <p:txBody>
          <a:bodyPr anchor="ctr"/>
          <a:p>
            <a:br>
              <a:rPr lang="zh-CN" altLang="en-US"/>
            </a:br>
            <a:endParaRPr lang="zh-CN" altLang="en-US"/>
          </a:p>
        </p:txBody>
      </p:sp>
      <p:sp>
        <p:nvSpPr>
          <p:cNvPr id="34818" name="内容占位符 2"/>
          <p:cNvSpPr>
            <a:spLocks noGrp="1"/>
          </p:cNvSpPr>
          <p:nvPr>
            <p:ph idx="1"/>
          </p:nvPr>
        </p:nvSpPr>
        <p:spPr>
          <a:xfrm>
            <a:off x="-1587" y="0"/>
            <a:ext cx="9161463" cy="6975475"/>
          </a:xfrm>
        </p:spPr>
        <p:txBody>
          <a:bodyPr anchor="t"/>
          <a:p>
            <a:pPr marL="0" indent="0" fontAlgn="base">
              <a:buNone/>
            </a:pPr>
            <a:r>
              <a:rPr lang="en-US" altLang="zh-CN" sz="4000" b="1" strike="noStrike" noProof="1">
                <a:sym typeface="+mn-ea"/>
              </a:rPr>
              <a:t>        枯水季节刚柔相济：“河水从五百米宽的河道上排排涌来，其势如千军万马互相挤着，撞着，推推搡搡，前呼后拥，撞向石壁，排排黄浪霎时碎成堆堆白雪。”“如一卷钢板出轧，的确有那种凝重，那种猛烈”“它们在龙槽两边的滩壁上散开来，或钻石觅缝，汩汩如泉;或淌过石板，潺潺成溪;   </a:t>
            </a:r>
            <a:endParaRPr lang="en-US" altLang="zh-CN" sz="4000" b="1" strike="noStrike" noProof="1">
              <a:sym typeface="+mn-ea"/>
            </a:endParaRPr>
          </a:p>
          <a:p>
            <a:pPr fontAlgn="base"/>
            <a:endParaRPr lang="en-US" altLang="zh-CN" sz="4000" b="1" strike="noStrike" noProof="1">
              <a:sym typeface="+mn-ea"/>
            </a:endParaRPr>
          </a:p>
        </p:txBody>
      </p:sp>
      <p:pic>
        <p:nvPicPr>
          <p:cNvPr id="33795" name="图片 38926" descr="t0177c2012190e46588"/>
          <p:cNvPicPr>
            <a:picLocks noChangeAspect="1"/>
          </p:cNvPicPr>
          <p:nvPr/>
        </p:nvPicPr>
        <p:blipFill>
          <a:blip r:embed="rId1"/>
          <a:stretch>
            <a:fillRect/>
          </a:stretch>
        </p:blipFill>
        <p:spPr>
          <a:xfrm>
            <a:off x="-1587" y="5064125"/>
            <a:ext cx="9163050" cy="1814513"/>
          </a:xfrm>
          <a:prstGeom prst="rect">
            <a:avLst/>
          </a:prstGeom>
          <a:noFill/>
          <a:ln w="9525">
            <a:noFill/>
          </a:ln>
        </p:spPr>
      </p:pic>
    </p:spTree>
  </p:cSld>
  <p:clrMapOvr>
    <a:masterClrMapping/>
  </p:clrMapOvr>
  <p:transition spd="med">
    <p:wheel spokes="8"/>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p:nvPr>
        </p:nvSpPr>
        <p:spPr>
          <a:ln/>
        </p:spPr>
        <p:txBody>
          <a:bodyPr anchor="ctr"/>
          <a:p>
            <a:br>
              <a:rPr lang="zh-CN" altLang="en-US"/>
            </a:br>
            <a:endParaRPr lang="zh-CN" altLang="en-US"/>
          </a:p>
        </p:txBody>
      </p:sp>
      <p:sp>
        <p:nvSpPr>
          <p:cNvPr id="34818" name="内容占位符 2"/>
          <p:cNvSpPr>
            <a:spLocks noGrp="1"/>
          </p:cNvSpPr>
          <p:nvPr>
            <p:ph idx="1"/>
          </p:nvPr>
        </p:nvSpPr>
        <p:spPr>
          <a:xfrm>
            <a:off x="25400" y="-25400"/>
            <a:ext cx="9077325" cy="6873875"/>
          </a:xfrm>
          <a:ln/>
        </p:spPr>
        <p:txBody>
          <a:bodyPr anchor="t"/>
          <a:p>
            <a:pPr marL="0" indent="0">
              <a:buNone/>
            </a:pPr>
            <a:r>
              <a:rPr lang="en-US" altLang="zh-CN" sz="4000" b="1">
                <a:sym typeface="宋体" panose="02010600030101010101" pitchFamily="2" charset="-122"/>
              </a:rPr>
              <a:t>       或被夹在石间，哀哀打漩”“顺壁挂下的，亮晶晶的如丝如缕……而这一切都隐在湿漉漉的水雾中，罩在七色彩虹中，像一曲交响乐，一幅写意画”</a:t>
            </a:r>
            <a:r>
              <a:rPr lang="zh-CN" altLang="en-US" sz="4000" b="1">
                <a:sym typeface="宋体" panose="02010600030101010101" pitchFamily="2" charset="-122"/>
              </a:rPr>
              <a:t>。</a:t>
            </a:r>
            <a:endParaRPr lang="zh-CN" altLang="en-US" sz="4000" b="1">
              <a:sym typeface="宋体" panose="02010600030101010101" pitchFamily="2" charset="-122"/>
            </a:endParaRPr>
          </a:p>
          <a:p>
            <a:pPr marL="0" indent="0">
              <a:buNone/>
            </a:pPr>
            <a:r>
              <a:rPr lang="en-US" altLang="zh-CN" sz="4000" b="1">
                <a:sym typeface="宋体" panose="02010600030101010101" pitchFamily="2" charset="-122"/>
              </a:rPr>
              <a:t>       写脚下的石，是反衬手法，突出水浪之猛力。水“凿”“漩”“切”“剁”着如钢似的顽石，重塑了它们的形状，从而让人更能感受到黄河不可阻挡、义无反顾、勇往直前的英雄气概。</a:t>
            </a:r>
            <a:endParaRPr lang="en-US" altLang="zh-CN" sz="4000" b="1">
              <a:sym typeface="宋体" panose="02010600030101010101" pitchFamily="2" charset="-122"/>
            </a:endParaRPr>
          </a:p>
        </p:txBody>
      </p:sp>
      <p:pic>
        <p:nvPicPr>
          <p:cNvPr id="34819" name="图片 37920" descr="t0125c10465e6a883e0"/>
          <p:cNvPicPr>
            <a:picLocks noChangeAspect="1"/>
          </p:cNvPicPr>
          <p:nvPr/>
        </p:nvPicPr>
        <p:blipFill>
          <a:blip r:embed="rId1"/>
          <a:stretch>
            <a:fillRect/>
          </a:stretch>
        </p:blipFill>
        <p:spPr>
          <a:xfrm>
            <a:off x="-98425" y="5597525"/>
            <a:ext cx="9201150" cy="1250950"/>
          </a:xfrm>
          <a:prstGeom prst="rect">
            <a:avLst/>
          </a:prstGeom>
          <a:noFill/>
          <a:ln w="9525">
            <a:noFill/>
          </a:ln>
        </p:spPr>
      </p:pic>
    </p:spTree>
  </p:cSld>
  <p:clrMapOvr>
    <a:masterClrMapping/>
  </p:clrMapOvr>
  <p:transition spd="med">
    <p:wheel spokes="8"/>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ln/>
        </p:spPr>
        <p:txBody>
          <a:bodyPr anchor="ctr"/>
          <a:p>
            <a:br>
              <a:rPr lang="zh-CN" altLang="en-US"/>
            </a:br>
            <a:endParaRPr lang="zh-CN" altLang="en-US"/>
          </a:p>
        </p:txBody>
      </p:sp>
      <p:sp>
        <p:nvSpPr>
          <p:cNvPr id="35842" name="内容占位符 2"/>
          <p:cNvSpPr>
            <a:spLocks noGrp="1"/>
          </p:cNvSpPr>
          <p:nvPr>
            <p:ph idx="1"/>
          </p:nvPr>
        </p:nvSpPr>
        <p:spPr>
          <a:xfrm>
            <a:off x="-1587" y="1588"/>
            <a:ext cx="8688387" cy="6124575"/>
          </a:xfrm>
          <a:ln/>
        </p:spPr>
        <p:txBody>
          <a:bodyPr anchor="t"/>
          <a:p>
            <a:pPr marL="0" indent="0">
              <a:buNone/>
            </a:pPr>
            <a:r>
              <a:rPr lang="en-US" altLang="zh-CN" sz="4000" b="1"/>
              <a:t>       </a:t>
            </a:r>
            <a:r>
              <a:rPr lang="zh-CN" altLang="en-US" sz="4000" b="1"/>
              <a:t>2、作者在枯水期来到了壶口瀑布，采用了独到的观察角度，写出了独特的景物特征。试结合课文做具体分析。</a:t>
            </a:r>
            <a:endParaRPr lang="zh-CN" altLang="en-US" sz="4000" b="1"/>
          </a:p>
          <a:p>
            <a:pPr marL="0" indent="0">
              <a:buNone/>
            </a:pPr>
            <a:r>
              <a:rPr lang="zh-CN" altLang="en-US" sz="4000" b="1"/>
              <a:t>       </a:t>
            </a:r>
            <a:r>
              <a:rPr lang="zh-CN" altLang="en-US" sz="4000" b="1">
                <a:solidFill>
                  <a:srgbClr val="FF0000"/>
                </a:solidFill>
              </a:rPr>
              <a:t>移步换景：</a:t>
            </a:r>
            <a:r>
              <a:rPr lang="zh-CN" altLang="en-US" sz="4000" b="1"/>
              <a:t>“下到沟底”平视河床，“坚实而又松软”；“走到河心”，俯视“龙漕”，“深不可测”。</a:t>
            </a:r>
            <a:endParaRPr lang="zh-CN" altLang="en-US" sz="4000" b="1"/>
          </a:p>
          <a:p>
            <a:pPr marL="0" indent="0">
              <a:buNone/>
            </a:pPr>
            <a:r>
              <a:rPr lang="zh-CN" altLang="en-US"/>
              <a:t> </a:t>
            </a:r>
            <a:endParaRPr lang="zh-CN" altLang="en-US"/>
          </a:p>
        </p:txBody>
      </p:sp>
      <p:pic>
        <p:nvPicPr>
          <p:cNvPr id="35843" name="图片 61441" descr="z2"/>
          <p:cNvPicPr>
            <a:picLocks noChangeAspect="1"/>
          </p:cNvPicPr>
          <p:nvPr/>
        </p:nvPicPr>
        <p:blipFill>
          <a:blip r:embed="rId1"/>
          <a:stretch>
            <a:fillRect/>
          </a:stretch>
        </p:blipFill>
        <p:spPr>
          <a:xfrm>
            <a:off x="-1587" y="4056063"/>
            <a:ext cx="9248775" cy="2817812"/>
          </a:xfrm>
          <a:prstGeom prst="rect">
            <a:avLst/>
          </a:prstGeom>
          <a:noFill/>
          <a:ln w="9525">
            <a:noFill/>
          </a:ln>
        </p:spPr>
      </p:pic>
    </p:spTree>
  </p:cSld>
  <p:clrMapOvr>
    <a:masterClrMapping/>
  </p:clrMapOvr>
  <p:transition spd="med">
    <p:wheel spokes="8"/>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ln/>
        </p:spPr>
        <p:txBody>
          <a:bodyPr anchor="ctr"/>
          <a:p>
            <a:br>
              <a:rPr lang="zh-CN" altLang="en-US"/>
            </a:br>
            <a:endParaRPr lang="zh-CN" altLang="en-US"/>
          </a:p>
        </p:txBody>
      </p:sp>
      <p:sp>
        <p:nvSpPr>
          <p:cNvPr id="37890" name="内容占位符 2"/>
          <p:cNvSpPr>
            <a:spLocks noGrp="1"/>
          </p:cNvSpPr>
          <p:nvPr>
            <p:ph idx="1"/>
          </p:nvPr>
        </p:nvSpPr>
        <p:spPr>
          <a:xfrm>
            <a:off x="-28575" y="0"/>
            <a:ext cx="9147175" cy="6905625"/>
          </a:xfrm>
        </p:spPr>
        <p:txBody>
          <a:bodyPr anchor="t"/>
          <a:p>
            <a:pPr marL="0" indent="0" fontAlgn="base">
              <a:buNone/>
            </a:pPr>
            <a:r>
              <a:rPr lang="en-US" altLang="zh-CN" sz="4000" b="1" strike="noStrike" noProof="1">
                <a:solidFill>
                  <a:srgbClr val="FF0000"/>
                </a:solidFill>
                <a:sym typeface="+mn-ea"/>
              </a:rPr>
              <a:t>       </a:t>
            </a:r>
            <a:r>
              <a:rPr lang="zh-CN" altLang="en-US" sz="4000" b="1" strike="noStrike" noProof="1">
                <a:solidFill>
                  <a:srgbClr val="FF0000"/>
                </a:solidFill>
                <a:sym typeface="+mn-ea"/>
              </a:rPr>
              <a:t>定点观察：</a:t>
            </a:r>
            <a:r>
              <a:rPr lang="zh-CN" altLang="en-US" sz="4000" b="1" strike="noStrike" noProof="1">
                <a:sym typeface="+mn-ea"/>
              </a:rPr>
              <a:t>“依在一块大石头上”，看上游河水，“势如千军万马”；俯视“山是清冷的灰”“天是寂寂的蓝”；俯视“沟底”，“飞转着一个个漩涡”。</a:t>
            </a:r>
            <a:endParaRPr lang="zh-CN" altLang="en-US" sz="4000" b="1" strike="noStrike" noProof="1">
              <a:sym typeface="+mn-ea"/>
            </a:endParaRPr>
          </a:p>
          <a:p>
            <a:pPr marL="0" indent="0" fontAlgn="base">
              <a:buNone/>
            </a:pPr>
            <a:r>
              <a:rPr lang="zh-CN" altLang="en-US" sz="3600" b="1" strike="noStrike" noProof="1">
                <a:sym typeface="+mn-ea"/>
              </a:rPr>
              <a:t>        </a:t>
            </a:r>
            <a:r>
              <a:rPr lang="zh-CN" altLang="en-US" sz="4000" b="1" strike="noStrike" noProof="1">
                <a:solidFill>
                  <a:srgbClr val="FF0000"/>
                </a:solidFill>
                <a:sym typeface="+mn-ea"/>
              </a:rPr>
              <a:t>移步换景：</a:t>
            </a:r>
            <a:r>
              <a:rPr lang="zh-CN" altLang="en-US" sz="4000" b="1" strike="noStrike" noProof="1">
                <a:sym typeface="+mn-ea"/>
              </a:rPr>
              <a:t>“壶口的河水”“平坦如席”“跌得粉碎”；“壶口两边”的河水，沿着龙漕边沿轰然而下，“如飞毯抖落”“如钢板出轧”；“龙漕两边滩壁上”的河水，“如泉”“成溪”“打旋”“顺壁挂下的”“如丝如缕”。</a:t>
            </a:r>
            <a:endParaRPr lang="zh-CN" altLang="en-US" sz="4000" b="1" strike="noStrike" noProof="1">
              <a:sym typeface="+mn-ea"/>
            </a:endParaRPr>
          </a:p>
          <a:p>
            <a:pPr fontAlgn="base"/>
            <a:endParaRPr lang="zh-CN" altLang="en-US" strike="noStrike" noProof="1"/>
          </a:p>
        </p:txBody>
      </p:sp>
      <p:pic>
        <p:nvPicPr>
          <p:cNvPr id="36867" name="图片 73732" descr="t01cf7dce8b5c34d0dc"/>
          <p:cNvPicPr>
            <a:picLocks noChangeAspect="1"/>
          </p:cNvPicPr>
          <p:nvPr/>
        </p:nvPicPr>
        <p:blipFill>
          <a:blip r:embed="rId1"/>
          <a:stretch>
            <a:fillRect/>
          </a:stretch>
        </p:blipFill>
        <p:spPr>
          <a:xfrm>
            <a:off x="1285875" y="6232525"/>
            <a:ext cx="7670800" cy="981075"/>
          </a:xfrm>
          <a:prstGeom prst="rect">
            <a:avLst/>
          </a:prstGeom>
          <a:noFill/>
          <a:ln w="9525">
            <a:noFill/>
          </a:ln>
        </p:spPr>
      </p:pic>
    </p:spTree>
  </p:cSld>
  <p:clrMapOvr>
    <a:masterClrMapping/>
  </p:clrMapOvr>
  <p:transition spd="med">
    <p:wheel spokes="8"/>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内容占位符 2"/>
          <p:cNvSpPr>
            <a:spLocks noGrp="1"/>
          </p:cNvSpPr>
          <p:nvPr>
            <p:ph idx="1"/>
          </p:nvPr>
        </p:nvSpPr>
        <p:spPr>
          <a:xfrm>
            <a:off x="12700" y="0"/>
            <a:ext cx="9118600" cy="6835775"/>
          </a:xfrm>
          <a:ln/>
        </p:spPr>
        <p:txBody>
          <a:bodyPr anchor="t"/>
          <a:p>
            <a:pPr marL="0" indent="0">
              <a:buNone/>
            </a:pPr>
            <a:r>
              <a:rPr lang="zh-CN" altLang="en-US" sz="3600" b="1"/>
              <a:t>3、作者一边记述所见景象，一边表达自己的感受。找出作者表达感受的文字，说说你的理解。</a:t>
            </a:r>
            <a:endParaRPr lang="zh-CN" altLang="en-US" sz="3600" b="1"/>
          </a:p>
          <a:p>
            <a:pPr marL="0" indent="0">
              <a:buNone/>
            </a:pPr>
            <a:r>
              <a:rPr lang="zh-CN" altLang="en-US" sz="3600" b="1"/>
              <a:t>       </a:t>
            </a:r>
            <a:r>
              <a:rPr lang="zh-CN" altLang="en-US" sz="3600" b="1">
                <a:solidFill>
                  <a:srgbClr val="FF0000"/>
                </a:solidFill>
              </a:rPr>
              <a:t>作者表达感受的句子：“只有一个可怕的警觉:仿佛突然就要出现一个洪峰将我吞没”“只急慌慌地扫了几眼，我便匆匆逃离，到了岸上回望那团白烟，心还在不住的跳……”“我听了不觉打了一个寒噤”“我突然陷入沉思”。</a:t>
            </a:r>
            <a:endParaRPr lang="zh-CN" altLang="en-US" sz="3600" b="1">
              <a:solidFill>
                <a:srgbClr val="FF0000"/>
              </a:solidFill>
            </a:endParaRPr>
          </a:p>
          <a:p>
            <a:pPr marL="0" indent="0">
              <a:buNone/>
            </a:pPr>
            <a:r>
              <a:rPr lang="zh-CN" altLang="en-US" sz="3600" b="1"/>
              <a:t>       作者一边叙述所见景象，一边表达自己的感受，让人读后觉得身临其境，与作者的情感产生共鸣，跟着作者一起思考。</a:t>
            </a:r>
            <a:endParaRPr lang="zh-CN" altLang="en-US" sz="3600" b="1"/>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14">
                                            <p:txEl>
                                              <p:charRg st="43" end="151"/>
                                            </p:txEl>
                                          </p:spTgt>
                                        </p:tgtEl>
                                        <p:attrNameLst>
                                          <p:attrName>style.visibility</p:attrName>
                                        </p:attrNameLst>
                                      </p:cBhvr>
                                      <p:to>
                                        <p:strVal val="visible"/>
                                      </p:to>
                                    </p:set>
                                    <p:animEffect transition="in" filter="blinds(horizontal)">
                                      <p:cBhvr>
                                        <p:cTn id="7" dur="500"/>
                                        <p:tgtEl>
                                          <p:spTgt spid="38914">
                                            <p:txEl>
                                              <p:charRg st="43" end="15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8914">
                                            <p:txEl>
                                              <p:charRg st="151" end="211"/>
                                            </p:txEl>
                                          </p:spTgt>
                                        </p:tgtEl>
                                        <p:attrNameLst>
                                          <p:attrName>style.visibility</p:attrName>
                                        </p:attrNameLst>
                                      </p:cBhvr>
                                      <p:to>
                                        <p:strVal val="visible"/>
                                      </p:to>
                                    </p:set>
                                    <p:animEffect transition="in" filter="box(in)">
                                      <p:cBhvr>
                                        <p:cTn id="12" dur="2000"/>
                                        <p:tgtEl>
                                          <p:spTgt spid="38914">
                                            <p:txEl>
                                              <p:charRg st="151" end="2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a:ln/>
        </p:spPr>
        <p:txBody>
          <a:bodyPr anchor="ctr"/>
          <a:p>
            <a:br>
              <a:rPr lang="zh-CN" altLang="en-US"/>
            </a:br>
            <a:endParaRPr lang="zh-CN" altLang="en-US"/>
          </a:p>
        </p:txBody>
      </p:sp>
      <p:sp>
        <p:nvSpPr>
          <p:cNvPr id="39938" name="内容占位符 2"/>
          <p:cNvSpPr>
            <a:spLocks noGrp="1"/>
          </p:cNvSpPr>
          <p:nvPr>
            <p:ph idx="1"/>
          </p:nvPr>
        </p:nvSpPr>
        <p:spPr>
          <a:xfrm>
            <a:off x="0" y="-12700"/>
            <a:ext cx="9118600" cy="6138863"/>
          </a:xfrm>
          <a:ln/>
        </p:spPr>
        <p:txBody>
          <a:bodyPr anchor="t"/>
          <a:p>
            <a:pPr marL="0" indent="0">
              <a:buNone/>
            </a:pPr>
            <a:r>
              <a:rPr lang="zh-CN" altLang="en-US"/>
              <a:t> </a:t>
            </a:r>
            <a:r>
              <a:rPr lang="zh-CN" altLang="en-US" sz="4000" b="1"/>
              <a:t>4、反复阅读课文第3、4段，品味语言的妙处，并试着写一段赏析的文字。</a:t>
            </a:r>
            <a:endParaRPr lang="zh-CN" altLang="en-US" sz="4000" b="1"/>
          </a:p>
          <a:p>
            <a:pPr marL="0" indent="0">
              <a:buNone/>
            </a:pPr>
            <a:r>
              <a:rPr lang="zh-CN" altLang="en-US" sz="4000" b="1"/>
              <a:t>       </a:t>
            </a:r>
            <a:r>
              <a:rPr lang="zh-CN" altLang="en-US" sz="4000" b="1">
                <a:solidFill>
                  <a:srgbClr val="FF0000"/>
                </a:solidFill>
              </a:rPr>
              <a:t>①当河水正这般畅畅快快地驰骋着时，突然脚下出现一条四十多米宽的深沟，它们还来不及想一下，便一齐跌了进去，更闹、更挤、更急。    </a:t>
            </a:r>
            <a:endParaRPr lang="zh-CN" altLang="en-US" sz="4000" b="1">
              <a:solidFill>
                <a:srgbClr val="FF0000"/>
              </a:solidFill>
            </a:endParaRPr>
          </a:p>
          <a:p>
            <a:pPr marL="0" indent="0">
              <a:buNone/>
            </a:pPr>
            <a:r>
              <a:rPr lang="zh-CN" altLang="en-US" sz="4000" b="1">
                <a:solidFill>
                  <a:srgbClr val="FF0000"/>
                </a:solidFill>
              </a:rPr>
              <a:t>    </a:t>
            </a:r>
            <a:r>
              <a:rPr lang="zh-CN" altLang="en-US" sz="4000" b="1"/>
              <a:t>“跌”“闹”“挤”“急”几个动词，将壶口瀑布的粗野雄壮表现得淋漓尽致。</a:t>
            </a:r>
            <a:endParaRPr lang="zh-CN" altLang="en-US" sz="4000" b="1"/>
          </a:p>
          <a:p>
            <a:pPr marL="0" indent="0">
              <a:buNone/>
            </a:pPr>
            <a:endParaRPr lang="zh-CN" altLang="en-US" sz="4000" b="1"/>
          </a:p>
        </p:txBody>
      </p:sp>
      <p:pic>
        <p:nvPicPr>
          <p:cNvPr id="38915" name="图片 62520" descr="t0125d66cbfcae0d532"/>
          <p:cNvPicPr>
            <a:picLocks noChangeAspect="1"/>
          </p:cNvPicPr>
          <p:nvPr/>
        </p:nvPicPr>
        <p:blipFill>
          <a:blip r:embed="rId1"/>
          <a:stretch>
            <a:fillRect/>
          </a:stretch>
        </p:blipFill>
        <p:spPr>
          <a:xfrm>
            <a:off x="0" y="5311775"/>
            <a:ext cx="9118600" cy="1584325"/>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8">
                                            <p:txEl>
                                              <p:charRg st="36" end="109"/>
                                            </p:txEl>
                                          </p:spTgt>
                                        </p:tgtEl>
                                        <p:attrNameLst>
                                          <p:attrName>style.visibility</p:attrName>
                                        </p:attrNameLst>
                                      </p:cBhvr>
                                      <p:to>
                                        <p:strVal val="visible"/>
                                      </p:to>
                                    </p:set>
                                    <p:animEffect transition="in" filter="blinds(horizontal)">
                                      <p:cBhvr>
                                        <p:cTn id="7" dur="500"/>
                                        <p:tgtEl>
                                          <p:spTgt spid="39938">
                                            <p:txEl>
                                              <p:charRg st="36" end="109"/>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938">
                                            <p:txEl>
                                              <p:charRg st="109" end="149"/>
                                            </p:txEl>
                                          </p:spTgt>
                                        </p:tgtEl>
                                        <p:attrNameLst>
                                          <p:attrName>style.visibility</p:attrName>
                                        </p:attrNameLst>
                                      </p:cBhvr>
                                      <p:to>
                                        <p:strVal val="visible"/>
                                      </p:to>
                                    </p:set>
                                    <p:animEffect transition="in" filter="blinds(horizontal)">
                                      <p:cBhvr>
                                        <p:cTn id="12" dur="500"/>
                                        <p:tgtEl>
                                          <p:spTgt spid="39938">
                                            <p:txEl>
                                              <p:charRg st="109" end="1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1"/>
          <p:cNvSpPr>
            <a:spLocks noGrp="1"/>
          </p:cNvSpPr>
          <p:nvPr>
            <p:ph type="title"/>
          </p:nvPr>
        </p:nvSpPr>
        <p:spPr>
          <a:ln/>
        </p:spPr>
        <p:txBody>
          <a:bodyPr anchor="ctr"/>
          <a:p>
            <a:br>
              <a:rPr lang="zh-CN" altLang="en-US"/>
            </a:br>
            <a:endParaRPr lang="zh-CN" altLang="en-US"/>
          </a:p>
        </p:txBody>
      </p:sp>
      <p:sp>
        <p:nvSpPr>
          <p:cNvPr id="3" name="内容占位符 2"/>
          <p:cNvSpPr>
            <a:spLocks noGrp="1"/>
          </p:cNvSpPr>
          <p:nvPr>
            <p:ph idx="1"/>
          </p:nvPr>
        </p:nvSpPr>
        <p:spPr>
          <a:xfrm>
            <a:off x="12700" y="28575"/>
            <a:ext cx="9105900" cy="6792913"/>
          </a:xfrm>
        </p:spPr>
        <p:txBody>
          <a:bodyPr/>
          <a:p>
            <a:pPr marL="0" indent="0" fontAlgn="base">
              <a:buNone/>
            </a:pPr>
            <a:r>
              <a:rPr lang="en-US" altLang="zh-CN" sz="4000" b="1" strike="noStrike" noProof="1">
                <a:sym typeface="+mn-ea"/>
              </a:rPr>
              <a:t>       </a:t>
            </a:r>
            <a:r>
              <a:rPr lang="zh-CN" altLang="en-US" sz="4000" b="1" strike="noStrike" noProof="1">
                <a:sym typeface="+mn-ea"/>
              </a:rPr>
              <a:t>②黄河在这里由宽而窄，由高到低，只见那平坦如席的大水像是被一个无形的大洞吸着，顿然拢成一束，向龙槽里隆隆冲去，先跌在石上，翻个身再跌下去，三跌、四跌，一川大水硬是这样被跌得粉碎，碎成点，碎成雾。</a:t>
            </a:r>
            <a:endParaRPr lang="zh-CN" altLang="en-US" sz="4000" b="1" strike="noStrike" noProof="1">
              <a:sym typeface="+mn-ea"/>
            </a:endParaRPr>
          </a:p>
          <a:p>
            <a:pPr marL="0" indent="0" fontAlgn="base">
              <a:buNone/>
            </a:pPr>
            <a:r>
              <a:rPr lang="zh-CN" altLang="en-US" sz="4000" b="1" strike="noStrike" noProof="1">
                <a:sym typeface="+mn-ea"/>
              </a:rPr>
              <a:t>        连用几个“跌”字，既写出了地势的特点，又表现了瀑水的情态。</a:t>
            </a:r>
            <a:endParaRPr lang="zh-CN" altLang="en-US" sz="4000" b="1" strike="noStrike" noProof="1">
              <a:sym typeface="+mn-ea"/>
            </a:endParaRPr>
          </a:p>
          <a:p>
            <a:pPr fontAlgn="base"/>
            <a:endParaRPr lang="zh-CN" altLang="en-US" sz="4000" b="1" strike="noStrike" noProof="1"/>
          </a:p>
        </p:txBody>
      </p:sp>
      <p:pic>
        <p:nvPicPr>
          <p:cNvPr id="39939" name="图片 62484" descr="t01b2d14ef578404bf9"/>
          <p:cNvPicPr>
            <a:picLocks noChangeAspect="1"/>
          </p:cNvPicPr>
          <p:nvPr/>
        </p:nvPicPr>
        <p:blipFill>
          <a:blip r:embed="rId1"/>
          <a:stretch>
            <a:fillRect/>
          </a:stretch>
        </p:blipFill>
        <p:spPr>
          <a:xfrm>
            <a:off x="12700" y="5243513"/>
            <a:ext cx="9105900" cy="1577975"/>
          </a:xfrm>
          <a:prstGeom prst="rect">
            <a:avLst/>
          </a:prstGeom>
          <a:noFill/>
          <a:ln w="9525">
            <a:noFill/>
          </a:ln>
        </p:spPr>
      </p:pic>
    </p:spTree>
  </p:cSld>
  <p:clrMapOvr>
    <a:masterClrMapping/>
  </p:clrMapOvr>
  <p:transition spd="med">
    <p:wheel spokes="8"/>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1"/>
          <p:cNvSpPr>
            <a:spLocks noGrp="1"/>
          </p:cNvSpPr>
          <p:nvPr>
            <p:ph type="title"/>
          </p:nvPr>
        </p:nvSpPr>
        <p:spPr>
          <a:ln/>
        </p:spPr>
        <p:txBody>
          <a:bodyPr anchor="ctr"/>
          <a:p>
            <a:br>
              <a:rPr lang="zh-CN" altLang="en-US"/>
            </a:br>
            <a:endParaRPr lang="zh-CN" altLang="en-US"/>
          </a:p>
        </p:txBody>
      </p:sp>
      <p:sp>
        <p:nvSpPr>
          <p:cNvPr id="40962" name="内容占位符 2"/>
          <p:cNvSpPr>
            <a:spLocks noGrp="1"/>
          </p:cNvSpPr>
          <p:nvPr>
            <p:ph idx="1"/>
          </p:nvPr>
        </p:nvSpPr>
        <p:spPr>
          <a:xfrm>
            <a:off x="-30162" y="57150"/>
            <a:ext cx="9175750" cy="6764338"/>
          </a:xfrm>
          <a:ln/>
        </p:spPr>
        <p:txBody>
          <a:bodyPr anchor="t"/>
          <a:p>
            <a:pPr marL="0" indent="0">
              <a:buNone/>
            </a:pPr>
            <a:r>
              <a:rPr lang="en-US" altLang="zh-CN" sz="4000" b="1"/>
              <a:t>        </a:t>
            </a:r>
            <a:r>
              <a:rPr lang="zh-CN" altLang="en-US" sz="4000" b="1"/>
              <a:t>5、游记这一体裁，涉及内容广泛，写法自由，风格多样，读来既能增广见闻，也能带来美的享受，引发心灵的共鸣。课外阅读郁达夫《西溪的晴雨》、徐迟《黄山记》、王充闾《读三峡》等，体会它们在选材、构思、语言等方面的特点。</a:t>
            </a:r>
            <a:endParaRPr lang="zh-CN" altLang="en-US" sz="4000" b="1"/>
          </a:p>
          <a:p>
            <a:pPr marL="0" indent="0">
              <a:buNone/>
            </a:pPr>
            <a:endParaRPr lang="zh-CN" altLang="en-US" sz="4000" b="1"/>
          </a:p>
        </p:txBody>
      </p:sp>
      <p:pic>
        <p:nvPicPr>
          <p:cNvPr id="40963" name="图片 62528" descr="t0147437810cec6e897"/>
          <p:cNvPicPr>
            <a:picLocks noChangeAspect="1"/>
          </p:cNvPicPr>
          <p:nvPr/>
        </p:nvPicPr>
        <p:blipFill>
          <a:blip r:embed="rId1"/>
          <a:stretch>
            <a:fillRect/>
          </a:stretch>
        </p:blipFill>
        <p:spPr>
          <a:xfrm>
            <a:off x="-28575" y="4486275"/>
            <a:ext cx="9175750" cy="2419350"/>
          </a:xfrm>
          <a:prstGeom prst="rect">
            <a:avLst/>
          </a:prstGeom>
          <a:noFill/>
          <a:ln w="9525">
            <a:noFill/>
          </a:ln>
        </p:spPr>
      </p:pic>
    </p:spTree>
  </p:cSld>
  <p:clrMapOvr>
    <a:masterClrMapping/>
  </p:clrMapOvr>
  <p:transition spd="med">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4097"/>
          <p:cNvSpPr>
            <a:spLocks noGrp="1"/>
          </p:cNvSpPr>
          <p:nvPr>
            <p:ph type="title"/>
          </p:nvPr>
        </p:nvSpPr>
        <p:spPr>
          <a:xfrm>
            <a:off x="457200" y="0"/>
            <a:ext cx="8229600" cy="692150"/>
          </a:xfrm>
          <a:ln/>
        </p:spPr>
        <p:txBody>
          <a:bodyPr anchor="ctr"/>
          <a:p>
            <a:r>
              <a:rPr lang="zh-CN" altLang="en-US" sz="4000" b="1" dirty="0">
                <a:solidFill>
                  <a:srgbClr val="FF0000"/>
                </a:solidFill>
              </a:rPr>
              <a:t>学习目标</a:t>
            </a:r>
            <a:endParaRPr lang="zh-CN" altLang="en-US" sz="4000" b="1" dirty="0">
              <a:solidFill>
                <a:srgbClr val="FF0000"/>
              </a:solidFill>
            </a:endParaRPr>
          </a:p>
        </p:txBody>
      </p:sp>
      <p:sp>
        <p:nvSpPr>
          <p:cNvPr id="5122" name="文本占位符 4098"/>
          <p:cNvSpPr>
            <a:spLocks noGrp="1"/>
          </p:cNvSpPr>
          <p:nvPr>
            <p:ph idx="1"/>
          </p:nvPr>
        </p:nvSpPr>
        <p:spPr>
          <a:xfrm>
            <a:off x="0" y="574675"/>
            <a:ext cx="9144000" cy="6283325"/>
          </a:xfrm>
          <a:ln/>
        </p:spPr>
        <p:txBody>
          <a:bodyPr anchor="t"/>
          <a:p>
            <a:pPr>
              <a:buNone/>
            </a:pPr>
            <a:r>
              <a:rPr lang="en-US" altLang="zh-CN" sz="4000" b="1" dirty="0"/>
              <a:t>1、积累生字词，了解与作者相关的文学常识；</a:t>
            </a:r>
            <a:endParaRPr lang="en-US" altLang="zh-CN" sz="4000" b="1" dirty="0"/>
          </a:p>
          <a:p>
            <a:pPr>
              <a:buNone/>
            </a:pPr>
            <a:r>
              <a:rPr lang="en-US" altLang="en-US" sz="4000" b="1" dirty="0"/>
              <a:t>2、通过朗读、品味关键词句，体会壶口瀑布的特点；</a:t>
            </a:r>
            <a:endParaRPr lang="en-US" altLang="en-US" sz="4000" b="1" dirty="0"/>
          </a:p>
          <a:p>
            <a:pPr>
              <a:buNone/>
            </a:pPr>
            <a:r>
              <a:rPr lang="en-US" altLang="en-US" sz="4000" b="1" dirty="0"/>
              <a:t>3、领会黄河壶口瀑布特点与中华民族精神之间的联系；</a:t>
            </a:r>
            <a:endParaRPr lang="en-US" altLang="en-US" sz="4000" b="1" dirty="0"/>
          </a:p>
          <a:p>
            <a:pPr>
              <a:buNone/>
            </a:pPr>
            <a:r>
              <a:rPr lang="en-US" altLang="en-US" sz="4000" b="1" dirty="0"/>
              <a:t>4、体会文章蕴含的深刻哲理：无坚不摧、无往不胜、坚韧刚强、百折不回的民族精神。</a:t>
            </a:r>
            <a:endParaRPr lang="en-US" altLang="en-US" sz="4000" b="1" dirty="0"/>
          </a:p>
        </p:txBody>
      </p:sp>
      <p:pic>
        <p:nvPicPr>
          <p:cNvPr id="55298" name="图片 55297" descr="1"/>
          <p:cNvPicPr>
            <a:picLocks noChangeAspect="1"/>
          </p:cNvPicPr>
          <p:nvPr/>
        </p:nvPicPr>
        <p:blipFill>
          <a:blip r:embed="rId1"/>
          <a:stretch>
            <a:fillRect/>
          </a:stretch>
        </p:blipFill>
        <p:spPr>
          <a:xfrm>
            <a:off x="34925" y="6453188"/>
            <a:ext cx="9109075" cy="363537"/>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1"/>
          <p:cNvSpPr>
            <a:spLocks noGrp="1"/>
          </p:cNvSpPr>
          <p:nvPr>
            <p:ph type="title"/>
          </p:nvPr>
        </p:nvSpPr>
        <p:spPr>
          <a:ln/>
        </p:spPr>
        <p:txBody>
          <a:bodyPr anchor="ctr"/>
          <a:p>
            <a:br>
              <a:rPr lang="zh-CN" altLang="en-US"/>
            </a:br>
            <a:endParaRPr lang="zh-CN" altLang="en-US"/>
          </a:p>
        </p:txBody>
      </p:sp>
      <p:sp>
        <p:nvSpPr>
          <p:cNvPr id="3" name="内容占位符 2"/>
          <p:cNvSpPr>
            <a:spLocks noGrp="1"/>
          </p:cNvSpPr>
          <p:nvPr>
            <p:ph idx="1"/>
          </p:nvPr>
        </p:nvSpPr>
        <p:spPr>
          <a:xfrm>
            <a:off x="-30162" y="14288"/>
            <a:ext cx="9147175" cy="6862763"/>
          </a:xfrm>
        </p:spPr>
        <p:txBody>
          <a:bodyPr/>
          <a:p>
            <a:pPr marL="0" indent="0" fontAlgn="base">
              <a:buNone/>
            </a:pPr>
            <a:r>
              <a:rPr lang="en-US" altLang="zh-CN" sz="4000" b="1" strike="noStrike" noProof="1">
                <a:solidFill>
                  <a:srgbClr val="FF0000"/>
                </a:solidFill>
                <a:sym typeface="+mn-ea"/>
              </a:rPr>
              <a:t>         </a:t>
            </a:r>
            <a:r>
              <a:rPr lang="zh-CN" altLang="en-US" sz="4000" b="1" strike="noStrike" noProof="1">
                <a:solidFill>
                  <a:srgbClr val="FF0000"/>
                </a:solidFill>
                <a:sym typeface="+mn-ea"/>
              </a:rPr>
              <a:t>示例：</a:t>
            </a:r>
            <a:r>
              <a:rPr lang="zh-CN" altLang="en-US" sz="4000" b="1" strike="noStrike" noProof="1">
                <a:sym typeface="+mn-ea"/>
              </a:rPr>
              <a:t>徐迟《黄山记》</a:t>
            </a:r>
            <a:endParaRPr lang="zh-CN" altLang="en-US" sz="4000" b="1" strike="noStrike" noProof="1">
              <a:sym typeface="+mn-ea"/>
            </a:endParaRPr>
          </a:p>
          <a:p>
            <a:pPr marL="0" indent="0" fontAlgn="base">
              <a:buNone/>
            </a:pPr>
            <a:r>
              <a:rPr lang="zh-CN" altLang="en-US" sz="4000" b="1" strike="noStrike" noProof="1">
                <a:solidFill>
                  <a:srgbClr val="FF0000"/>
                </a:solidFill>
                <a:sym typeface="+mn-ea"/>
              </a:rPr>
              <a:t>       选材：</a:t>
            </a:r>
            <a:r>
              <a:rPr lang="zh-CN" altLang="en-US" sz="4000" b="1" strike="noStrike" noProof="1">
                <a:sym typeface="+mn-ea"/>
              </a:rPr>
              <a:t>介绍黄山的云海、草木鸟兽、泉流及摄身光等几种景物，以见其“奇”；写黄山处处悬崖绝壁，强调黄山胜境的突出特点“险”。</a:t>
            </a:r>
            <a:endParaRPr lang="zh-CN" altLang="en-US" sz="4000" b="1" strike="noStrike" noProof="1">
              <a:sym typeface="+mn-ea"/>
            </a:endParaRPr>
          </a:p>
          <a:p>
            <a:pPr marL="0" indent="0" fontAlgn="base">
              <a:buNone/>
            </a:pPr>
            <a:r>
              <a:rPr lang="zh-CN" altLang="en-US" sz="4000" b="1" strike="noStrike" noProof="1">
                <a:solidFill>
                  <a:srgbClr val="FF0000"/>
                </a:solidFill>
                <a:sym typeface="+mn-ea"/>
              </a:rPr>
              <a:t>       构思：</a:t>
            </a:r>
            <a:r>
              <a:rPr lang="zh-CN" altLang="en-US" sz="4000" b="1" strike="noStrike" noProof="1">
                <a:sym typeface="+mn-ea"/>
              </a:rPr>
              <a:t>作者采用拟人的手法，把大自然作为主人来描写，显得独辟蹊径，给人耳目一新之感。</a:t>
            </a:r>
            <a:endParaRPr lang="zh-CN" altLang="en-US" sz="4000" b="1" strike="noStrike" noProof="1">
              <a:sym typeface="+mn-ea"/>
            </a:endParaRPr>
          </a:p>
          <a:p>
            <a:pPr marL="0" indent="0" fontAlgn="base">
              <a:buNone/>
            </a:pPr>
            <a:r>
              <a:rPr lang="zh-CN" altLang="en-US" sz="4000" b="1" strike="noStrike" noProof="1">
                <a:solidFill>
                  <a:srgbClr val="FF0000"/>
                </a:solidFill>
                <a:sym typeface="+mn-ea"/>
              </a:rPr>
              <a:t>       语言：</a:t>
            </a:r>
            <a:r>
              <a:rPr lang="zh-CN" altLang="en-US" sz="4000" b="1" strike="noStrike" noProof="1">
                <a:sym typeface="+mn-ea"/>
              </a:rPr>
              <a:t>语言简练巧妙，热情奔放。</a:t>
            </a:r>
            <a:endParaRPr lang="zh-CN" altLang="en-US" sz="4000" b="1" strike="noStrike" noProof="1">
              <a:sym typeface="+mn-ea"/>
            </a:endParaRPr>
          </a:p>
          <a:p>
            <a:pPr fontAlgn="base"/>
            <a:endParaRPr lang="zh-CN" altLang="en-US" sz="4000" strike="noStrike" noProof="1"/>
          </a:p>
        </p:txBody>
      </p:sp>
      <p:pic>
        <p:nvPicPr>
          <p:cNvPr id="41987" name="图片 61446" descr="w006"/>
          <p:cNvPicPr>
            <a:picLocks noChangeAspect="1"/>
          </p:cNvPicPr>
          <p:nvPr/>
        </p:nvPicPr>
        <p:blipFill>
          <a:blip r:embed="rId1"/>
          <a:stretch>
            <a:fillRect/>
          </a:stretch>
        </p:blipFill>
        <p:spPr>
          <a:xfrm>
            <a:off x="-30162" y="5983288"/>
            <a:ext cx="9148762" cy="893762"/>
          </a:xfrm>
          <a:prstGeom prst="rect">
            <a:avLst/>
          </a:prstGeom>
          <a:noFill/>
          <a:ln w="9525">
            <a:noFill/>
          </a:ln>
        </p:spPr>
      </p:pic>
    </p:spTree>
  </p:cSld>
  <p:clrMapOvr>
    <a:masterClrMapping/>
  </p:clrMapOvr>
  <p:transition spd="med">
    <p:wheel spokes="8"/>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32769"/>
          <p:cNvSpPr>
            <a:spLocks noGrp="1"/>
          </p:cNvSpPr>
          <p:nvPr>
            <p:ph type="title"/>
          </p:nvPr>
        </p:nvSpPr>
        <p:spPr>
          <a:xfrm>
            <a:off x="457200" y="0"/>
            <a:ext cx="8229600" cy="765175"/>
          </a:xfrm>
          <a:ln/>
        </p:spPr>
        <p:txBody>
          <a:bodyPr anchor="ctr"/>
          <a:p>
            <a:r>
              <a:rPr lang="zh-CN" altLang="en-US" sz="4000" b="1" dirty="0">
                <a:solidFill>
                  <a:srgbClr val="FF0000"/>
                </a:solidFill>
              </a:rPr>
              <a:t>文章主旨</a:t>
            </a:r>
            <a:endParaRPr lang="zh-CN" altLang="en-US" sz="4000" b="1" dirty="0">
              <a:solidFill>
                <a:srgbClr val="FF0000"/>
              </a:solidFill>
            </a:endParaRPr>
          </a:p>
        </p:txBody>
      </p:sp>
      <p:sp>
        <p:nvSpPr>
          <p:cNvPr id="43010" name="文本占位符 32770"/>
          <p:cNvSpPr>
            <a:spLocks noGrp="1"/>
          </p:cNvSpPr>
          <p:nvPr>
            <p:ph idx="1"/>
          </p:nvPr>
        </p:nvSpPr>
        <p:spPr>
          <a:xfrm>
            <a:off x="0" y="765175"/>
            <a:ext cx="9144000" cy="6092825"/>
          </a:xfrm>
          <a:ln/>
        </p:spPr>
        <p:txBody>
          <a:bodyPr anchor="t"/>
          <a:p>
            <a:pPr>
              <a:buNone/>
            </a:pPr>
            <a:r>
              <a:rPr lang="en-US" altLang="zh-CN" sz="4800" b="1" dirty="0"/>
              <a:t>        </a:t>
            </a:r>
            <a:r>
              <a:rPr lang="zh-CN" altLang="en-US" sz="4400" b="1"/>
              <a:t>这是一篇借景抒情的游记散文，作者用形象生动的语言，细致地描绘了壶口瀑布磅礴、雄壮的气势。在黄河的“挟而不服”“压而不弯”“勇往直前”的形象中，赋予了黄河一种无坚不摧、无往不胜、坚韧刚强的精神。作者赞美黄河，就是赞美中华民族百折不挠、自强不息的精神。</a:t>
            </a:r>
            <a:endParaRPr lang="zh-CN" altLang="en-US" sz="4400" b="1"/>
          </a:p>
          <a:p>
            <a:pPr>
              <a:buNone/>
            </a:pPr>
            <a:r>
              <a:rPr lang="en-US" altLang="zh-CN" sz="4800" b="1" dirty="0"/>
              <a:t>    </a:t>
            </a:r>
            <a:endParaRPr lang="en-US" altLang="zh-CN" sz="4000" b="1" dirty="0"/>
          </a:p>
        </p:txBody>
      </p:sp>
      <p:pic>
        <p:nvPicPr>
          <p:cNvPr id="43011" name="图片 65550" descr="宇宙2"/>
          <p:cNvPicPr>
            <a:picLocks noChangeAspect="1"/>
          </p:cNvPicPr>
          <p:nvPr/>
        </p:nvPicPr>
        <p:blipFill>
          <a:blip r:embed="rId1"/>
          <a:stretch>
            <a:fillRect/>
          </a:stretch>
        </p:blipFill>
        <p:spPr>
          <a:xfrm>
            <a:off x="0" y="-74612"/>
            <a:ext cx="1303338" cy="1387475"/>
          </a:xfrm>
          <a:prstGeom prst="rect">
            <a:avLst/>
          </a:prstGeom>
          <a:noFill/>
          <a:ln w="9525">
            <a:noFill/>
          </a:ln>
        </p:spPr>
      </p:pic>
    </p:spTree>
  </p:cSld>
  <p:clrMapOvr>
    <a:masterClrMapping/>
  </p:clrMapOvr>
  <p:transition spd="med">
    <p:wheel spokes="8"/>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文本框 1"/>
          <p:cNvSpPr txBox="1"/>
          <p:nvPr/>
        </p:nvSpPr>
        <p:spPr>
          <a:xfrm>
            <a:off x="3175" y="-39687"/>
            <a:ext cx="9144000" cy="1311275"/>
          </a:xfrm>
          <a:prstGeom prst="rect">
            <a:avLst/>
          </a:prstGeom>
          <a:noFill/>
          <a:ln w="9525">
            <a:noFill/>
          </a:ln>
        </p:spPr>
        <p:txBody>
          <a:bodyPr wrap="square" anchor="t">
            <a:spAutoFit/>
          </a:bodyPr>
          <a:p>
            <a:pPr lvl="0" indent="0"/>
            <a:r>
              <a:rPr lang="en-US" altLang="zh-CN" sz="4000" b="1">
                <a:latin typeface="Arial" panose="020B0604020202020204" pitchFamily="34" charset="0"/>
                <a:ea typeface="宋体" panose="02010600030101010101" pitchFamily="2" charset="-122"/>
              </a:rPr>
              <a:t>                        </a:t>
            </a:r>
            <a:r>
              <a:rPr lang="zh-CN" altLang="en-US" sz="4000" b="1">
                <a:solidFill>
                  <a:srgbClr val="FF0000"/>
                </a:solidFill>
                <a:latin typeface="Arial" panose="020B0604020202020204" pitchFamily="34" charset="0"/>
                <a:ea typeface="宋体" panose="02010600030101010101" pitchFamily="2" charset="-122"/>
              </a:rPr>
              <a:t>阅读感悟</a:t>
            </a:r>
            <a:endParaRPr lang="zh-CN" altLang="en-US" sz="4000" b="1">
              <a:solidFill>
                <a:srgbClr val="FF0000"/>
              </a:solidFill>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       </a:t>
            </a:r>
            <a:endParaRPr lang="zh-CN" altLang="en-US" sz="4000" b="1">
              <a:latin typeface="Arial" panose="020B0604020202020204" pitchFamily="34" charset="0"/>
              <a:ea typeface="宋体" panose="02010600030101010101" pitchFamily="2" charset="-122"/>
            </a:endParaRPr>
          </a:p>
        </p:txBody>
      </p:sp>
      <p:sp>
        <p:nvSpPr>
          <p:cNvPr id="44034" name="文本框 99"/>
          <p:cNvSpPr txBox="1"/>
          <p:nvPr/>
        </p:nvSpPr>
        <p:spPr>
          <a:xfrm>
            <a:off x="3175" y="773113"/>
            <a:ext cx="9144000" cy="4968875"/>
          </a:xfrm>
          <a:prstGeom prst="rect">
            <a:avLst/>
          </a:prstGeom>
          <a:noFill/>
          <a:ln w="9525">
            <a:noFill/>
          </a:ln>
        </p:spPr>
        <p:txBody>
          <a:bodyPr wrap="square" anchor="t">
            <a:spAutoFit/>
          </a:bodyPr>
          <a:p>
            <a:pPr lvl="0" indent="406400"/>
            <a:r>
              <a:rPr lang="en-US" altLang="zh-CN" sz="4000" b="1">
                <a:latin typeface="宋体" panose="02010600030101010101" pitchFamily="2" charset="-122"/>
                <a:ea typeface="宋体" panose="02010600030101010101" pitchFamily="2" charset="-122"/>
              </a:rPr>
              <a:t>  ①壶口瀑布那雄壮、浑厚、博大的气势，给人一种鼓舞，一种力量，让我们学会以一种积极向上、坚强不屈的精神面对艰难险阻。</a:t>
            </a:r>
            <a:endParaRPr lang="en-US" altLang="zh-CN" sz="4000" b="1">
              <a:latin typeface="宋体" panose="02010600030101010101" pitchFamily="2" charset="-122"/>
              <a:ea typeface="宋体" panose="02010600030101010101" pitchFamily="2" charset="-122"/>
            </a:endParaRPr>
          </a:p>
          <a:p>
            <a:pPr lvl="0" indent="406400"/>
            <a:r>
              <a:rPr lang="en-US" altLang="zh-CN" sz="4000" b="1">
                <a:latin typeface="宋体" panose="02010600030101010101" pitchFamily="2" charset="-122"/>
                <a:ea typeface="宋体" panose="02010600030101010101" pitchFamily="2" charset="-122"/>
              </a:rPr>
              <a:t>  ②壶口瀑布的个性也是人的个性，是中华民族无坚不摧、勇往直前的民族精神的体现。让我们永远保持和发扬这种民族精神。 </a:t>
            </a:r>
            <a:endParaRPr lang="en-US" altLang="zh-CN" sz="4000" b="1">
              <a:latin typeface="微软雅黑" panose="020B0503020204020204" charset="-122"/>
              <a:ea typeface="微软雅黑" panose="020B0503020204020204" charset="-122"/>
            </a:endParaRPr>
          </a:p>
        </p:txBody>
      </p:sp>
      <p:pic>
        <p:nvPicPr>
          <p:cNvPr id="44035" name="图片 71694" descr="风景13"/>
          <p:cNvPicPr>
            <a:picLocks noChangeAspect="1"/>
          </p:cNvPicPr>
          <p:nvPr/>
        </p:nvPicPr>
        <p:blipFill>
          <a:blip r:embed="rId1"/>
          <a:stretch>
            <a:fillRect/>
          </a:stretch>
        </p:blipFill>
        <p:spPr>
          <a:xfrm>
            <a:off x="3175" y="5835650"/>
            <a:ext cx="9144000" cy="1028700"/>
          </a:xfrm>
          <a:prstGeom prst="rect">
            <a:avLst/>
          </a:prstGeom>
          <a:noFill/>
          <a:ln w="9525">
            <a:noFill/>
          </a:ln>
        </p:spPr>
      </p:pic>
      <p:pic>
        <p:nvPicPr>
          <p:cNvPr id="44036" name="图片 73734" descr="t01bef1a65a11508885"/>
          <p:cNvPicPr>
            <a:picLocks noChangeAspect="1"/>
          </p:cNvPicPr>
          <p:nvPr/>
        </p:nvPicPr>
        <p:blipFill>
          <a:blip r:embed="rId2"/>
          <a:stretch>
            <a:fillRect/>
          </a:stretch>
        </p:blipFill>
        <p:spPr>
          <a:xfrm>
            <a:off x="-101600" y="-39687"/>
            <a:ext cx="2082800" cy="1084262"/>
          </a:xfrm>
          <a:prstGeom prst="rect">
            <a:avLst/>
          </a:prstGeom>
          <a:noFill/>
          <a:ln w="9525">
            <a:noFill/>
          </a:ln>
        </p:spPr>
      </p:pic>
    </p:spTree>
  </p:cSld>
  <p:clrMapOvr>
    <a:masterClrMapping/>
  </p:clrMapOvr>
  <p:transition spd="med">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6145"/>
          <p:cNvSpPr>
            <a:spLocks noGrp="1"/>
          </p:cNvSpPr>
          <p:nvPr>
            <p:ph type="title"/>
          </p:nvPr>
        </p:nvSpPr>
        <p:spPr>
          <a:xfrm>
            <a:off x="0" y="0"/>
            <a:ext cx="2627313" cy="765175"/>
          </a:xfrm>
          <a:ln/>
        </p:spPr>
        <p:txBody>
          <a:bodyPr anchor="ctr"/>
          <a:p>
            <a:r>
              <a:rPr lang="zh-CN" altLang="en-US" b="1" dirty="0">
                <a:solidFill>
                  <a:srgbClr val="FF0000"/>
                </a:solidFill>
              </a:rPr>
              <a:t>作者简介</a:t>
            </a:r>
            <a:endParaRPr lang="zh-CN" altLang="en-US" b="1" dirty="0">
              <a:solidFill>
                <a:srgbClr val="FF0000"/>
              </a:solidFill>
            </a:endParaRPr>
          </a:p>
        </p:txBody>
      </p:sp>
      <p:sp>
        <p:nvSpPr>
          <p:cNvPr id="6146" name="文本框 6148"/>
          <p:cNvSpPr txBox="1"/>
          <p:nvPr/>
        </p:nvSpPr>
        <p:spPr>
          <a:xfrm>
            <a:off x="2339975" y="0"/>
            <a:ext cx="6804025" cy="762000"/>
          </a:xfrm>
          <a:prstGeom prst="rect">
            <a:avLst/>
          </a:prstGeom>
          <a:noFill/>
          <a:ln w="9525">
            <a:noFill/>
          </a:ln>
        </p:spPr>
        <p:txBody>
          <a:bodyPr anchor="t">
            <a:spAutoFit/>
          </a:bodyPr>
          <a:p>
            <a:pPr lvl="0" indent="0">
              <a:spcBef>
                <a:spcPct val="50000"/>
              </a:spcBef>
            </a:pPr>
            <a:r>
              <a:rPr lang="en-US" altLang="zh-CN" sz="4000" b="1" dirty="0">
                <a:latin typeface="Arial" panose="020B0604020202020204" pitchFamily="34" charset="0"/>
                <a:ea typeface="宋体" panose="02010600030101010101" pitchFamily="2" charset="-122"/>
              </a:rPr>
              <a:t>     </a:t>
            </a:r>
            <a:r>
              <a:rPr lang="en-US" altLang="zh-CN" sz="4400" b="1" dirty="0">
                <a:latin typeface="Arial" panose="020B0604020202020204" pitchFamily="34" charset="0"/>
                <a:ea typeface="宋体" panose="02010600030101010101" pitchFamily="2" charset="-122"/>
              </a:rPr>
              <a:t>         </a:t>
            </a:r>
            <a:r>
              <a:rPr lang="zh-CN" altLang="en-US" sz="4400" b="1" dirty="0">
                <a:solidFill>
                  <a:srgbClr val="FF0000"/>
                </a:solidFill>
                <a:latin typeface="Arial" panose="020B0604020202020204" pitchFamily="34" charset="0"/>
                <a:ea typeface="宋体" panose="02010600030101010101" pitchFamily="2" charset="-122"/>
              </a:rPr>
              <a:t>梁衡</a:t>
            </a:r>
            <a:endParaRPr lang="zh-CN" altLang="en-US" sz="4400" b="1" dirty="0">
              <a:solidFill>
                <a:srgbClr val="FF0000"/>
              </a:solidFill>
              <a:latin typeface="Arial" panose="020B0604020202020204" pitchFamily="34" charset="0"/>
              <a:ea typeface="宋体" panose="02010600030101010101" pitchFamily="2" charset="-122"/>
            </a:endParaRPr>
          </a:p>
        </p:txBody>
      </p:sp>
      <p:sp>
        <p:nvSpPr>
          <p:cNvPr id="6147" name="内容占位符 1"/>
          <p:cNvSpPr>
            <a:spLocks noGrp="1"/>
          </p:cNvSpPr>
          <p:nvPr>
            <p:ph idx="1"/>
          </p:nvPr>
        </p:nvSpPr>
        <p:spPr>
          <a:xfrm>
            <a:off x="2419350" y="668338"/>
            <a:ext cx="6267450" cy="5457825"/>
          </a:xfrm>
          <a:ln/>
        </p:spPr>
        <p:txBody>
          <a:bodyPr anchor="t"/>
          <a:p>
            <a:endParaRPr lang="zh-CN" altLang="en-US"/>
          </a:p>
          <a:p>
            <a:endParaRPr lang="zh-CN" altLang="en-US"/>
          </a:p>
        </p:txBody>
      </p:sp>
      <p:pic>
        <p:nvPicPr>
          <p:cNvPr id="6148" name="图片 1" descr="IMG_256"/>
          <p:cNvPicPr>
            <a:picLocks noChangeAspect="1"/>
          </p:cNvPicPr>
          <p:nvPr/>
        </p:nvPicPr>
        <p:blipFill>
          <a:blip r:embed="rId1"/>
          <a:stretch>
            <a:fillRect/>
          </a:stretch>
        </p:blipFill>
        <p:spPr>
          <a:xfrm>
            <a:off x="0" y="765175"/>
            <a:ext cx="2419350" cy="6075363"/>
          </a:xfrm>
          <a:prstGeom prst="rect">
            <a:avLst/>
          </a:prstGeom>
          <a:noFill/>
          <a:ln w="9525">
            <a:noFill/>
          </a:ln>
        </p:spPr>
      </p:pic>
      <p:sp>
        <p:nvSpPr>
          <p:cNvPr id="6149" name="文本框 99"/>
          <p:cNvSpPr txBox="1"/>
          <p:nvPr/>
        </p:nvSpPr>
        <p:spPr>
          <a:xfrm>
            <a:off x="2628900" y="1279525"/>
            <a:ext cx="6515100" cy="4786313"/>
          </a:xfrm>
          <a:prstGeom prst="rect">
            <a:avLst/>
          </a:prstGeom>
          <a:noFill/>
          <a:ln w="9525">
            <a:noFill/>
          </a:ln>
        </p:spPr>
        <p:txBody>
          <a:bodyPr wrap="square" anchor="t">
            <a:spAutoFit/>
          </a:bodyPr>
          <a:p>
            <a:pPr lvl="0" indent="558800"/>
            <a:r>
              <a:rPr lang="en-US" altLang="zh-CN" sz="4400" b="1">
                <a:solidFill>
                  <a:srgbClr val="333333"/>
                </a:solidFill>
                <a:latin typeface="宋体" panose="02010600030101010101" pitchFamily="2" charset="-122"/>
                <a:ea typeface="宋体" panose="02010600030101010101" pitchFamily="2" charset="-122"/>
              </a:rPr>
              <a:t>  </a:t>
            </a:r>
            <a:r>
              <a:rPr lang="zh-CN" altLang="en-US" sz="4400" b="1">
                <a:latin typeface="宋体" panose="02010600030101010101" pitchFamily="2" charset="-122"/>
                <a:ea typeface="宋体" panose="02010600030101010101" pitchFamily="2" charset="-122"/>
              </a:rPr>
              <a:t>梁衡，</a:t>
            </a:r>
            <a:r>
              <a:rPr lang="en-US" altLang="zh-CN" sz="4400" b="1">
                <a:latin typeface="Arial" panose="020B0604020202020204" pitchFamily="34" charset="0"/>
                <a:ea typeface="Arial" panose="020B0604020202020204" pitchFamily="34" charset="0"/>
              </a:rPr>
              <a:t>1946</a:t>
            </a:r>
            <a:r>
              <a:rPr lang="zh-CN" altLang="en-US" sz="4400" b="1">
                <a:latin typeface="宋体" panose="02010600030101010101" pitchFamily="2" charset="-122"/>
                <a:ea typeface="宋体" panose="02010600030101010101" pitchFamily="2" charset="-122"/>
              </a:rPr>
              <a:t>年出生，著名学者、新闻理论家、作家。山西霍州人。其代表作品</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没有新闻的角落</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新闻绿叶的脉络</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新闻原理的思考</a:t>
            </a:r>
            <a:r>
              <a:rPr lang="en-US" altLang="zh-CN" sz="4400" b="1">
                <a:latin typeface="宋体" panose="02010600030101010101" pitchFamily="2" charset="-122"/>
                <a:ea typeface="宋体" panose="02010600030101010101" pitchFamily="2" charset="-122"/>
              </a:rPr>
              <a:t>》</a:t>
            </a:r>
            <a:r>
              <a:rPr lang="zh-CN" altLang="en-US" sz="4400" b="1">
                <a:latin typeface="宋体" panose="02010600030101010101" pitchFamily="2" charset="-122"/>
                <a:ea typeface="宋体" panose="02010600030101010101" pitchFamily="2" charset="-122"/>
              </a:rPr>
              <a:t>等。</a:t>
            </a:r>
            <a:endParaRPr lang="zh-CN" altLang="en-US" sz="4400" b="1">
              <a:latin typeface="宋体" panose="02010600030101010101" pitchFamily="2" charset="-122"/>
              <a:ea typeface="宋体" panose="02010600030101010101" pitchFamily="2" charset="-122"/>
            </a:endParaRPr>
          </a:p>
        </p:txBody>
      </p:sp>
    </p:spTree>
  </p:cSld>
  <p:clrMapOvr>
    <a:masterClrMapping/>
  </p:clrMapOvr>
  <p:transition spd="med">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8193"/>
          <p:cNvSpPr>
            <a:spLocks noGrp="1"/>
          </p:cNvSpPr>
          <p:nvPr>
            <p:ph type="title"/>
          </p:nvPr>
        </p:nvSpPr>
        <p:spPr>
          <a:xfrm>
            <a:off x="457200" y="0"/>
            <a:ext cx="8229600" cy="620713"/>
          </a:xfrm>
          <a:ln/>
        </p:spPr>
        <p:txBody>
          <a:bodyPr anchor="ctr"/>
          <a:p>
            <a:r>
              <a:rPr lang="zh-CN" altLang="en-US" sz="4000" b="1" dirty="0">
                <a:solidFill>
                  <a:srgbClr val="FF0000"/>
                </a:solidFill>
              </a:rPr>
              <a:t>读准字音</a:t>
            </a:r>
            <a:endParaRPr lang="zh-CN" altLang="en-US" sz="4000" b="1" dirty="0">
              <a:solidFill>
                <a:srgbClr val="FF0000"/>
              </a:solidFill>
            </a:endParaRPr>
          </a:p>
        </p:txBody>
      </p:sp>
      <p:sp>
        <p:nvSpPr>
          <p:cNvPr id="7170" name="文本占位符 8194"/>
          <p:cNvSpPr>
            <a:spLocks noGrp="1"/>
          </p:cNvSpPr>
          <p:nvPr>
            <p:ph idx="1"/>
          </p:nvPr>
        </p:nvSpPr>
        <p:spPr>
          <a:xfrm>
            <a:off x="0" y="620713"/>
            <a:ext cx="9144000" cy="6237287"/>
          </a:xfrm>
          <a:ln/>
        </p:spPr>
        <p:txBody>
          <a:bodyPr anchor="t"/>
          <a:p>
            <a:pPr>
              <a:buNone/>
            </a:pPr>
            <a:r>
              <a:rPr lang="en-US" altLang="zh-CN" sz="4000" b="1" dirty="0"/>
              <a:t>推推搡搡</a:t>
            </a:r>
            <a:r>
              <a:rPr lang="en-US" altLang="zh-CN" sz="4000" b="1" dirty="0">
                <a:solidFill>
                  <a:srgbClr val="FF0000"/>
                </a:solidFill>
              </a:rPr>
              <a:t>sǎng </a:t>
            </a:r>
            <a:r>
              <a:rPr lang="en-US" altLang="zh-CN" sz="4000" b="1" dirty="0"/>
              <a:t>        霎</a:t>
            </a:r>
            <a:r>
              <a:rPr lang="en-US" altLang="zh-CN" sz="4000" b="1" dirty="0">
                <a:solidFill>
                  <a:srgbClr val="FF0000"/>
                </a:solidFill>
              </a:rPr>
              <a:t>shà</a:t>
            </a:r>
            <a:r>
              <a:rPr lang="en-US" altLang="zh-CN" sz="4000" b="1" dirty="0"/>
              <a:t>时</a:t>
            </a:r>
            <a:endParaRPr lang="en-US" altLang="zh-CN" sz="4000" b="1" dirty="0"/>
          </a:p>
          <a:p>
            <a:pPr>
              <a:buNone/>
            </a:pPr>
            <a:r>
              <a:rPr lang="zh-CN" altLang="en-US" sz="4000" b="1" dirty="0"/>
              <a:t>弥</a:t>
            </a:r>
            <a:r>
              <a:rPr lang="zh-CN" altLang="en-US" sz="4000" b="1" dirty="0">
                <a:solidFill>
                  <a:srgbClr val="FF0000"/>
                </a:solidFill>
              </a:rPr>
              <a:t>mí</a:t>
            </a:r>
            <a:r>
              <a:rPr lang="zh-CN" altLang="en-US" sz="4000" b="1" dirty="0"/>
              <a:t>漫                    驰骋</a:t>
            </a:r>
            <a:r>
              <a:rPr lang="zh-CN" altLang="en-US" sz="4000" b="1" dirty="0">
                <a:solidFill>
                  <a:srgbClr val="FF0000"/>
                </a:solidFill>
              </a:rPr>
              <a:t>chěng   </a:t>
            </a:r>
            <a:r>
              <a:rPr lang="zh-CN" altLang="en-US" sz="4000" b="1" dirty="0"/>
              <a:t>     </a:t>
            </a:r>
            <a:endParaRPr lang="zh-CN" altLang="en-US" sz="4000" b="1" dirty="0"/>
          </a:p>
          <a:p>
            <a:pPr>
              <a:buNone/>
            </a:pPr>
            <a:r>
              <a:rPr lang="zh-CN" altLang="en-US" sz="4000" b="1" dirty="0"/>
              <a:t>旋</a:t>
            </a:r>
            <a:r>
              <a:rPr lang="zh-CN" altLang="en-US" sz="4000" b="1" dirty="0">
                <a:solidFill>
                  <a:srgbClr val="FF0000"/>
                </a:solidFill>
              </a:rPr>
              <a:t>xuán</a:t>
            </a:r>
            <a:r>
              <a:rPr lang="zh-CN" altLang="en-US" sz="4000" b="1" dirty="0"/>
              <a:t>涡 </a:t>
            </a:r>
            <a:r>
              <a:rPr lang="zh-CN" altLang="en-US" sz="4000" b="1" dirty="0">
                <a:solidFill>
                  <a:srgbClr val="FF0000"/>
                </a:solidFill>
              </a:rPr>
              <a:t>wō </a:t>
            </a:r>
            <a:r>
              <a:rPr lang="zh-CN" altLang="en-US" sz="4000" b="1" dirty="0"/>
              <a:t>         寒噤</a:t>
            </a:r>
            <a:r>
              <a:rPr lang="zh-CN" altLang="en-US" sz="4000" b="1" dirty="0">
                <a:solidFill>
                  <a:srgbClr val="FF0000"/>
                </a:solidFill>
              </a:rPr>
              <a:t>jìn</a:t>
            </a:r>
            <a:r>
              <a:rPr lang="zh-CN" altLang="en-US" sz="4000" b="1" dirty="0"/>
              <a:t>           </a:t>
            </a:r>
            <a:endParaRPr lang="zh-CN" altLang="en-US" sz="4000" b="1" dirty="0"/>
          </a:p>
          <a:p>
            <a:pPr>
              <a:buNone/>
            </a:pPr>
            <a:r>
              <a:rPr lang="zh-CN" altLang="en-US" sz="4000" b="1" dirty="0"/>
              <a:t>雾霭</a:t>
            </a:r>
            <a:r>
              <a:rPr lang="zh-CN" altLang="en-US" sz="4000" b="1" dirty="0">
                <a:solidFill>
                  <a:srgbClr val="FF0000"/>
                </a:solidFill>
              </a:rPr>
              <a:t>ǎi </a:t>
            </a:r>
            <a:r>
              <a:rPr lang="zh-CN" altLang="en-US" sz="4000" b="1" dirty="0"/>
              <a:t>                    汩汩</a:t>
            </a:r>
            <a:r>
              <a:rPr lang="zh-CN" altLang="en-US" sz="4000" b="1" dirty="0">
                <a:solidFill>
                  <a:srgbClr val="FF0000"/>
                </a:solidFill>
              </a:rPr>
              <a:t>gǔ </a:t>
            </a:r>
            <a:r>
              <a:rPr lang="zh-CN" altLang="en-US" sz="4000" b="1" dirty="0"/>
              <a:t>          </a:t>
            </a:r>
            <a:endParaRPr lang="zh-CN" altLang="en-US" sz="4000" b="1" dirty="0"/>
          </a:p>
          <a:p>
            <a:pPr>
              <a:buNone/>
            </a:pPr>
            <a:r>
              <a:rPr lang="zh-CN" altLang="en-US" sz="4000" b="1" dirty="0"/>
              <a:t>潺</a:t>
            </a:r>
            <a:r>
              <a:rPr lang="zh-CN" altLang="en-US" sz="4000" b="1" dirty="0">
                <a:solidFill>
                  <a:srgbClr val="FF0000"/>
                </a:solidFill>
              </a:rPr>
              <a:t>chán</a:t>
            </a:r>
            <a:r>
              <a:rPr lang="zh-CN" altLang="en-US" sz="4000" b="1" dirty="0"/>
              <a:t>潺</a:t>
            </a:r>
            <a:r>
              <a:rPr lang="zh-CN" altLang="en-US" sz="4000" b="1" dirty="0">
                <a:solidFill>
                  <a:srgbClr val="FF0000"/>
                </a:solidFill>
              </a:rPr>
              <a:t>chán</a:t>
            </a:r>
            <a:r>
              <a:rPr lang="zh-CN" altLang="en-US" sz="4000" b="1" dirty="0"/>
              <a:t>       怒不可遏</a:t>
            </a:r>
            <a:r>
              <a:rPr lang="zh-CN" altLang="en-US" sz="4000" b="1" dirty="0">
                <a:solidFill>
                  <a:srgbClr val="FF0000"/>
                </a:solidFill>
              </a:rPr>
              <a:t>è </a:t>
            </a:r>
            <a:r>
              <a:rPr lang="zh-CN" altLang="en-US" sz="4000" b="1" dirty="0"/>
              <a:t>        </a:t>
            </a:r>
            <a:endParaRPr lang="zh-CN" altLang="en-US" sz="4000" b="1" dirty="0"/>
          </a:p>
          <a:p>
            <a:pPr>
              <a:buNone/>
            </a:pPr>
            <a:r>
              <a:rPr lang="zh-CN" altLang="en-US" sz="4000" b="1" dirty="0"/>
              <a:t>告诫</a:t>
            </a:r>
            <a:r>
              <a:rPr lang="zh-CN" altLang="en-US" sz="4000" b="1" dirty="0">
                <a:solidFill>
                  <a:srgbClr val="FF0000"/>
                </a:solidFill>
              </a:rPr>
              <a:t>jiè </a:t>
            </a:r>
            <a:r>
              <a:rPr lang="zh-CN" altLang="en-US" sz="4000" b="1" dirty="0"/>
              <a:t>                   迂</a:t>
            </a:r>
            <a:r>
              <a:rPr lang="zh-CN" altLang="en-US" sz="4000" b="1" dirty="0">
                <a:solidFill>
                  <a:srgbClr val="FF0000"/>
                </a:solidFill>
              </a:rPr>
              <a:t>yū</a:t>
            </a:r>
            <a:r>
              <a:rPr lang="zh-CN" altLang="en-US" sz="4000" b="1" dirty="0"/>
              <a:t>回           </a:t>
            </a:r>
            <a:endParaRPr lang="zh-CN" altLang="en-US" sz="4000" b="1" dirty="0"/>
          </a:p>
          <a:p>
            <a:pPr>
              <a:buNone/>
            </a:pPr>
            <a:r>
              <a:rPr lang="zh-CN" altLang="en-US" sz="4000" b="1" dirty="0"/>
              <a:t>出轧</a:t>
            </a:r>
            <a:r>
              <a:rPr lang="zh-CN" altLang="en-US" sz="4000" b="1" dirty="0">
                <a:solidFill>
                  <a:srgbClr val="FF0000"/>
                </a:solidFill>
              </a:rPr>
              <a:t>zhá </a:t>
            </a:r>
            <a:r>
              <a:rPr lang="zh-CN" altLang="en-US" sz="4000" b="1" dirty="0"/>
              <a:t>                 俯</a:t>
            </a:r>
            <a:r>
              <a:rPr lang="zh-CN" altLang="en-US" sz="4000" b="1" dirty="0">
                <a:solidFill>
                  <a:srgbClr val="FF0000"/>
                </a:solidFill>
              </a:rPr>
              <a:t>fǔ</a:t>
            </a:r>
            <a:r>
              <a:rPr lang="zh-CN" altLang="en-US" sz="4000" b="1" dirty="0"/>
              <a:t>视</a:t>
            </a:r>
            <a:endParaRPr lang="zh-CN" altLang="en-US" sz="4000" b="1" dirty="0"/>
          </a:p>
          <a:p>
            <a:pPr>
              <a:buNone/>
            </a:pPr>
            <a:r>
              <a:rPr lang="zh-CN" altLang="en-US" sz="4000" b="1" dirty="0"/>
              <a:t>湿漉</a:t>
            </a:r>
            <a:r>
              <a:rPr lang="zh-CN" altLang="en-US" sz="4000" b="1" dirty="0">
                <a:solidFill>
                  <a:srgbClr val="FF0000"/>
                </a:solidFill>
              </a:rPr>
              <a:t>lù</a:t>
            </a:r>
            <a:r>
              <a:rPr lang="zh-CN" altLang="en-US" sz="4000" b="1" dirty="0"/>
              <a:t>漉</a:t>
            </a:r>
            <a:r>
              <a:rPr lang="zh-CN" altLang="en-US" sz="4000" b="1" dirty="0">
                <a:solidFill>
                  <a:srgbClr val="FF0000"/>
                </a:solidFill>
              </a:rPr>
              <a:t>lù</a:t>
            </a:r>
            <a:r>
              <a:rPr lang="zh-CN" altLang="en-US" sz="4000" b="1" dirty="0"/>
              <a:t>              挟</a:t>
            </a:r>
            <a:r>
              <a:rPr lang="zh-CN" altLang="en-US" sz="4000" b="1" dirty="0">
                <a:solidFill>
                  <a:srgbClr val="FF0000"/>
                </a:solidFill>
              </a:rPr>
              <a:t>xié</a:t>
            </a:r>
            <a:r>
              <a:rPr lang="zh-CN" altLang="en-US" sz="4000" b="1" dirty="0"/>
              <a:t>而不服   </a:t>
            </a:r>
            <a:endParaRPr lang="zh-CN" altLang="en-US" sz="4000" b="1" dirty="0"/>
          </a:p>
        </p:txBody>
      </p:sp>
      <p:pic>
        <p:nvPicPr>
          <p:cNvPr id="7171" name="图片 31770" descr="t01e2c85fab625c4972"/>
          <p:cNvPicPr>
            <a:picLocks noChangeAspect="1"/>
          </p:cNvPicPr>
          <p:nvPr/>
        </p:nvPicPr>
        <p:blipFill>
          <a:blip r:embed="rId1"/>
          <a:stretch>
            <a:fillRect/>
          </a:stretch>
        </p:blipFill>
        <p:spPr>
          <a:xfrm>
            <a:off x="3348038" y="620713"/>
            <a:ext cx="1146175" cy="6237287"/>
          </a:xfrm>
          <a:prstGeom prst="rect">
            <a:avLst/>
          </a:prstGeom>
          <a:noFill/>
          <a:ln w="9525">
            <a:noFill/>
          </a:ln>
        </p:spPr>
      </p:pic>
    </p:spTree>
  </p:cSld>
  <p:clrMapOvr>
    <a:masterClrMapping/>
  </p:clrMapOvr>
  <p:transition spd="med">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标题 1"/>
          <p:cNvSpPr>
            <a:spLocks noGrp="1"/>
          </p:cNvSpPr>
          <p:nvPr>
            <p:ph type="title"/>
          </p:nvPr>
        </p:nvSpPr>
        <p:spPr>
          <a:xfrm>
            <a:off x="457200" y="14288"/>
            <a:ext cx="8229600" cy="592137"/>
          </a:xfrm>
          <a:ln/>
        </p:spPr>
        <p:txBody>
          <a:bodyPr anchor="ctr"/>
          <a:p>
            <a:r>
              <a:rPr lang="zh-CN" altLang="en-US" sz="4000" b="1">
                <a:solidFill>
                  <a:srgbClr val="FF0000"/>
                </a:solidFill>
              </a:rPr>
              <a:t>多音字</a:t>
            </a:r>
            <a:endParaRPr lang="zh-CN" altLang="en-US" sz="4000" b="1">
              <a:solidFill>
                <a:srgbClr val="FF0000"/>
              </a:solidFill>
            </a:endParaRPr>
          </a:p>
        </p:txBody>
      </p:sp>
      <p:sp>
        <p:nvSpPr>
          <p:cNvPr id="8194" name="内容占位符 2"/>
          <p:cNvSpPr>
            <a:spLocks noGrp="1"/>
          </p:cNvSpPr>
          <p:nvPr>
            <p:ph idx="1"/>
          </p:nvPr>
        </p:nvSpPr>
        <p:spPr>
          <a:xfrm>
            <a:off x="0" y="606425"/>
            <a:ext cx="9091613" cy="6265863"/>
          </a:xfrm>
          <a:ln/>
        </p:spPr>
        <p:txBody>
          <a:bodyPr anchor="t"/>
          <a:p>
            <a:pPr marL="0" indent="0">
              <a:buNone/>
            </a:pPr>
            <a:endParaRPr lang="zh-CN" altLang="en-US" b="1" dirty="0">
              <a:solidFill>
                <a:srgbClr val="FF0000"/>
              </a:solidFill>
            </a:endParaRPr>
          </a:p>
          <a:p>
            <a:pPr marL="0" indent="0">
              <a:buNone/>
            </a:pPr>
            <a:endParaRPr lang="zh-CN" altLang="en-US"/>
          </a:p>
          <a:p>
            <a:pPr marL="0" indent="0">
              <a:buNone/>
            </a:pPr>
            <a:endParaRPr lang="zh-CN" altLang="en-US"/>
          </a:p>
        </p:txBody>
      </p:sp>
      <p:sp>
        <p:nvSpPr>
          <p:cNvPr id="8195" name="文本框 3"/>
          <p:cNvSpPr txBox="1"/>
          <p:nvPr/>
        </p:nvSpPr>
        <p:spPr>
          <a:xfrm>
            <a:off x="0" y="3187700"/>
            <a:ext cx="676275" cy="762000"/>
          </a:xfrm>
          <a:prstGeom prst="rect">
            <a:avLst/>
          </a:prstGeom>
          <a:noFill/>
          <a:ln w="9525">
            <a:noFill/>
          </a:ln>
        </p:spPr>
        <p:txBody>
          <a:bodyPr wrap="square" anchor="t">
            <a:spAutoFit/>
          </a:bodyPr>
          <a:p>
            <a:pPr lvl="0" indent="0"/>
            <a:r>
              <a:rPr lang="zh-CN" altLang="en-US" sz="4400" b="1" dirty="0">
                <a:latin typeface="Arial" panose="020B0604020202020204" pitchFamily="34" charset="0"/>
                <a:ea typeface="宋体" panose="02010600030101010101" pitchFamily="2" charset="-122"/>
              </a:rPr>
              <a:t>旋</a:t>
            </a:r>
            <a:endParaRPr lang="zh-CN" altLang="en-US" sz="4400" b="1">
              <a:latin typeface="Arial" panose="020B0604020202020204" pitchFamily="34" charset="0"/>
              <a:ea typeface="宋体" panose="02010600030101010101" pitchFamily="2" charset="-122"/>
            </a:endParaRPr>
          </a:p>
        </p:txBody>
      </p:sp>
      <p:sp>
        <p:nvSpPr>
          <p:cNvPr id="8196" name="左大括号 25617"/>
          <p:cNvSpPr/>
          <p:nvPr/>
        </p:nvSpPr>
        <p:spPr>
          <a:xfrm>
            <a:off x="676275" y="1209675"/>
            <a:ext cx="642938" cy="4718050"/>
          </a:xfrm>
          <a:prstGeom prst="leftBrace">
            <a:avLst>
              <a:gd name="adj1" fmla="val 39273"/>
              <a:gd name="adj2" fmla="val 50000"/>
            </a:avLst>
          </a:prstGeom>
          <a:noFill/>
          <a:ln w="38100" cap="flat" cmpd="sng">
            <a:solidFill>
              <a:schemeClr val="tx1"/>
            </a:solidFill>
            <a:prstDash val="solid"/>
            <a:round/>
            <a:headEnd type="none" w="med" len="med"/>
            <a:tailEnd type="none" w="med" len="med"/>
          </a:ln>
        </p:spPr>
        <p:txBody>
          <a:bodyPr anchor="t"/>
          <a:p>
            <a:pPr lvl="0" indent="0"/>
            <a:endParaRPr lang="zh-CN" altLang="en-US">
              <a:latin typeface="Arial" panose="020B0604020202020204" pitchFamily="34" charset="0"/>
              <a:ea typeface="宋体" panose="02010600030101010101" pitchFamily="2" charset="-122"/>
            </a:endParaRPr>
          </a:p>
        </p:txBody>
      </p:sp>
      <p:sp>
        <p:nvSpPr>
          <p:cNvPr id="8197" name="文本框 1"/>
          <p:cNvSpPr txBox="1"/>
          <p:nvPr/>
        </p:nvSpPr>
        <p:spPr>
          <a:xfrm>
            <a:off x="1397000" y="1033463"/>
            <a:ext cx="1663700" cy="762000"/>
          </a:xfrm>
          <a:prstGeom prst="rect">
            <a:avLst/>
          </a:prstGeom>
          <a:noFill/>
          <a:ln w="9525">
            <a:noFill/>
          </a:ln>
        </p:spPr>
        <p:txBody>
          <a:bodyPr wrap="square" anchor="t">
            <a:spAutoFit/>
          </a:bodyPr>
          <a:p>
            <a:pPr lvl="0" indent="0"/>
            <a:r>
              <a:rPr lang="zh-CN" altLang="en-US" sz="4400" b="1" dirty="0">
                <a:solidFill>
                  <a:srgbClr val="FF0000"/>
                </a:solidFill>
                <a:latin typeface="Arial" panose="020B0604020202020204" pitchFamily="34" charset="0"/>
                <a:ea typeface="宋体" panose="02010600030101010101" pitchFamily="2" charset="-122"/>
              </a:rPr>
              <a:t>xu</a:t>
            </a:r>
            <a:r>
              <a:rPr lang="zh-CN" altLang="en-US" sz="4400" b="1" dirty="0">
                <a:solidFill>
                  <a:srgbClr val="FF0000"/>
                </a:solidFill>
                <a:latin typeface="Arial" panose="020B0604020202020204" pitchFamily="34" charset="0"/>
                <a:ea typeface="宋体" panose="02010600030101010101" pitchFamily="2" charset="-122"/>
                <a:sym typeface="宋体" panose="02010600030101010101" pitchFamily="2" charset="-122"/>
              </a:rPr>
              <a:t>á</a:t>
            </a:r>
            <a:r>
              <a:rPr lang="zh-CN" altLang="en-US" sz="4400" b="1" dirty="0">
                <a:solidFill>
                  <a:srgbClr val="FF0000"/>
                </a:solidFill>
                <a:latin typeface="Arial" panose="020B0604020202020204" pitchFamily="34" charset="0"/>
                <a:ea typeface="宋体" panose="02010600030101010101" pitchFamily="2" charset="-122"/>
              </a:rPr>
              <a:t>n </a:t>
            </a:r>
            <a:endParaRPr lang="en-US" altLang="zh-CN" sz="4400" b="1" dirty="0">
              <a:solidFill>
                <a:srgbClr val="FF0000"/>
              </a:solidFill>
              <a:latin typeface="Arial" panose="020B0604020202020204" pitchFamily="34" charset="0"/>
              <a:ea typeface="宋体" panose="02010600030101010101" pitchFamily="2" charset="-122"/>
            </a:endParaRPr>
          </a:p>
        </p:txBody>
      </p:sp>
      <p:sp>
        <p:nvSpPr>
          <p:cNvPr id="8198" name="文本框 2"/>
          <p:cNvSpPr txBox="1"/>
          <p:nvPr/>
        </p:nvSpPr>
        <p:spPr>
          <a:xfrm>
            <a:off x="1214438" y="5353050"/>
            <a:ext cx="2676525" cy="762000"/>
          </a:xfrm>
          <a:prstGeom prst="rect">
            <a:avLst/>
          </a:prstGeom>
          <a:noFill/>
          <a:ln w="9525">
            <a:noFill/>
          </a:ln>
        </p:spPr>
        <p:txBody>
          <a:bodyPr wrap="square" anchor="t">
            <a:spAutoFit/>
          </a:bodyPr>
          <a:p>
            <a:pPr lvl="0" indent="0"/>
            <a:r>
              <a:rPr lang="en-US" altLang="zh-CN" sz="4400" b="1" dirty="0">
                <a:solidFill>
                  <a:srgbClr val="FF0000"/>
                </a:solidFill>
                <a:latin typeface="Arial" panose="020B0604020202020204" pitchFamily="34" charset="0"/>
                <a:ea typeface="宋体" panose="02010600030101010101" pitchFamily="2" charset="-122"/>
              </a:rPr>
              <a:t>xu</a:t>
            </a:r>
            <a:r>
              <a:rPr lang="zh-CN" altLang="en-US" sz="4400" b="1" dirty="0">
                <a:solidFill>
                  <a:srgbClr val="FF0000"/>
                </a:solidFill>
                <a:latin typeface="Arial" panose="020B0604020202020204" pitchFamily="34" charset="0"/>
                <a:ea typeface="宋体" panose="02010600030101010101" pitchFamily="2" charset="-122"/>
              </a:rPr>
              <a:t>àn</a:t>
            </a:r>
            <a:endParaRPr lang="zh-CN" altLang="en-US" sz="4400" b="1" dirty="0">
              <a:solidFill>
                <a:srgbClr val="FF0000"/>
              </a:solidFill>
              <a:latin typeface="Arial" panose="020B0604020202020204" pitchFamily="34" charset="0"/>
              <a:ea typeface="宋体" panose="02010600030101010101" pitchFamily="2" charset="-122"/>
            </a:endParaRPr>
          </a:p>
        </p:txBody>
      </p:sp>
      <p:sp>
        <p:nvSpPr>
          <p:cNvPr id="8199" name="文本框 3"/>
          <p:cNvSpPr txBox="1"/>
          <p:nvPr/>
        </p:nvSpPr>
        <p:spPr>
          <a:xfrm>
            <a:off x="2859088" y="1069975"/>
            <a:ext cx="1830387" cy="762000"/>
          </a:xfrm>
          <a:prstGeom prst="rect">
            <a:avLst/>
          </a:prstGeom>
          <a:noFill/>
          <a:ln w="9525">
            <a:noFill/>
          </a:ln>
        </p:spPr>
        <p:txBody>
          <a:bodyPr wrap="square" anchor="t">
            <a:spAutoFit/>
          </a:bodyPr>
          <a:p>
            <a:pPr lvl="0" indent="0"/>
            <a:r>
              <a:rPr lang="zh-CN" altLang="en-US" sz="4400" b="1" dirty="0">
                <a:latin typeface="Arial" panose="020B0604020202020204" pitchFamily="34" charset="0"/>
                <a:ea typeface="宋体" panose="02010600030101010101" pitchFamily="2" charset="-122"/>
              </a:rPr>
              <a:t>旋涡</a:t>
            </a:r>
            <a:endParaRPr lang="zh-CN" altLang="en-US" sz="4400" b="1">
              <a:latin typeface="Arial" panose="020B0604020202020204" pitchFamily="34" charset="0"/>
              <a:ea typeface="宋体" panose="02010600030101010101" pitchFamily="2" charset="-122"/>
            </a:endParaRPr>
          </a:p>
        </p:txBody>
      </p:sp>
      <p:sp>
        <p:nvSpPr>
          <p:cNvPr id="8200" name="文本框 4"/>
          <p:cNvSpPr txBox="1"/>
          <p:nvPr/>
        </p:nvSpPr>
        <p:spPr>
          <a:xfrm>
            <a:off x="2687638" y="5353050"/>
            <a:ext cx="1379537"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旋风</a:t>
            </a:r>
            <a:endParaRPr lang="zh-CN" altLang="en-US" sz="4400" b="1">
              <a:latin typeface="Arial" panose="020B0604020202020204" pitchFamily="34" charset="0"/>
              <a:ea typeface="宋体" panose="02010600030101010101" pitchFamily="2" charset="-122"/>
            </a:endParaRPr>
          </a:p>
        </p:txBody>
      </p:sp>
      <p:sp>
        <p:nvSpPr>
          <p:cNvPr id="8201" name="文本框 5"/>
          <p:cNvSpPr txBox="1"/>
          <p:nvPr/>
        </p:nvSpPr>
        <p:spPr>
          <a:xfrm>
            <a:off x="3643313" y="3048000"/>
            <a:ext cx="1217612"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折</a:t>
            </a:r>
            <a:endParaRPr lang="zh-CN" altLang="en-US" sz="4400" b="1">
              <a:latin typeface="Arial" panose="020B0604020202020204" pitchFamily="34" charset="0"/>
              <a:ea typeface="宋体" panose="02010600030101010101" pitchFamily="2" charset="-122"/>
            </a:endParaRPr>
          </a:p>
        </p:txBody>
      </p:sp>
      <p:sp>
        <p:nvSpPr>
          <p:cNvPr id="8202" name="左大括号 25617"/>
          <p:cNvSpPr/>
          <p:nvPr/>
        </p:nvSpPr>
        <p:spPr>
          <a:xfrm>
            <a:off x="4249738" y="1069975"/>
            <a:ext cx="642937" cy="4718050"/>
          </a:xfrm>
          <a:prstGeom prst="leftBrace">
            <a:avLst>
              <a:gd name="adj1" fmla="val 39273"/>
              <a:gd name="adj2" fmla="val 50000"/>
            </a:avLst>
          </a:prstGeom>
          <a:noFill/>
          <a:ln w="38100" cap="flat" cmpd="sng">
            <a:solidFill>
              <a:schemeClr val="tx1"/>
            </a:solidFill>
            <a:prstDash val="solid"/>
            <a:round/>
            <a:headEnd type="none" w="med" len="med"/>
            <a:tailEnd type="none" w="med" len="med"/>
          </a:ln>
        </p:spPr>
        <p:txBody>
          <a:bodyPr anchor="t"/>
          <a:p>
            <a:pPr lvl="0" indent="0"/>
            <a:endParaRPr lang="zh-CN" altLang="en-US">
              <a:latin typeface="Arial" panose="020B0604020202020204" pitchFamily="34" charset="0"/>
              <a:ea typeface="宋体" panose="02010600030101010101" pitchFamily="2" charset="-122"/>
            </a:endParaRPr>
          </a:p>
        </p:txBody>
      </p:sp>
      <p:sp>
        <p:nvSpPr>
          <p:cNvPr id="8203" name="文本框 7"/>
          <p:cNvSpPr txBox="1"/>
          <p:nvPr/>
        </p:nvSpPr>
        <p:spPr>
          <a:xfrm>
            <a:off x="4768850" y="825500"/>
            <a:ext cx="1808163" cy="762000"/>
          </a:xfrm>
          <a:prstGeom prst="rect">
            <a:avLst/>
          </a:prstGeom>
          <a:noFill/>
          <a:ln w="9525">
            <a:noFill/>
          </a:ln>
        </p:spPr>
        <p:txBody>
          <a:bodyPr wrap="square" anchor="t">
            <a:spAutoFit/>
          </a:bodyPr>
          <a:p>
            <a:pPr lvl="0" indent="0"/>
            <a:r>
              <a:rPr lang="en-US" altLang="zh-CN" sz="4400" b="1" dirty="0">
                <a:solidFill>
                  <a:srgbClr val="FF0000"/>
                </a:solidFill>
                <a:latin typeface="Arial" panose="020B0604020202020204" pitchFamily="34" charset="0"/>
                <a:ea typeface="宋体" panose="02010600030101010101" pitchFamily="2" charset="-122"/>
                <a:sym typeface="宋体" panose="02010600030101010101" pitchFamily="2" charset="-122"/>
              </a:rPr>
              <a:t>z</a:t>
            </a:r>
            <a:r>
              <a:rPr lang="zh-CN" altLang="en-US" sz="4400" b="1" dirty="0">
                <a:solidFill>
                  <a:srgbClr val="FF0000"/>
                </a:solidFill>
                <a:latin typeface="Arial" panose="020B0604020202020204" pitchFamily="34" charset="0"/>
                <a:ea typeface="宋体" panose="02010600030101010101" pitchFamily="2" charset="-122"/>
                <a:sym typeface="宋体" panose="02010600030101010101" pitchFamily="2" charset="-122"/>
              </a:rPr>
              <a:t>h</a:t>
            </a:r>
            <a:r>
              <a:rPr lang="en-US" altLang="zh-CN" sz="4400" b="1" dirty="0">
                <a:solidFill>
                  <a:srgbClr val="FF0000"/>
                </a:solidFill>
                <a:latin typeface="Arial" panose="020B0604020202020204" pitchFamily="34" charset="0"/>
                <a:ea typeface="宋体" panose="02010600030101010101" pitchFamily="2" charset="-122"/>
              </a:rPr>
              <a:t>é</a:t>
            </a:r>
            <a:endParaRPr lang="zh-CN" altLang="en-US" sz="4400" b="1" dirty="0">
              <a:solidFill>
                <a:srgbClr val="FF0000"/>
              </a:solidFill>
              <a:latin typeface="Arial" panose="020B0604020202020204" pitchFamily="34" charset="0"/>
              <a:ea typeface="宋体" panose="02010600030101010101" pitchFamily="2" charset="-122"/>
              <a:sym typeface="宋体" panose="02010600030101010101" pitchFamily="2" charset="-122"/>
            </a:endParaRPr>
          </a:p>
        </p:txBody>
      </p:sp>
      <p:sp>
        <p:nvSpPr>
          <p:cNvPr id="8204" name="文本框 8"/>
          <p:cNvSpPr txBox="1"/>
          <p:nvPr/>
        </p:nvSpPr>
        <p:spPr>
          <a:xfrm>
            <a:off x="4802188" y="5353050"/>
            <a:ext cx="1774825" cy="762000"/>
          </a:xfrm>
          <a:prstGeom prst="rect">
            <a:avLst/>
          </a:prstGeom>
          <a:noFill/>
          <a:ln w="9525">
            <a:noFill/>
          </a:ln>
        </p:spPr>
        <p:txBody>
          <a:bodyPr wrap="square" anchor="t">
            <a:spAutoFit/>
          </a:bodyPr>
          <a:p>
            <a:pPr lvl="0" indent="0"/>
            <a:r>
              <a:rPr lang="en-US" altLang="zh-CN" sz="4400" b="1" dirty="0">
                <a:solidFill>
                  <a:srgbClr val="FF0000"/>
                </a:solidFill>
                <a:latin typeface="Arial" panose="020B0604020202020204" pitchFamily="34" charset="0"/>
                <a:ea typeface="宋体" panose="02010600030101010101" pitchFamily="2" charset="-122"/>
              </a:rPr>
              <a:t>shé</a:t>
            </a:r>
            <a:endParaRPr lang="en-US" altLang="zh-CN" sz="4400" b="1" dirty="0">
              <a:solidFill>
                <a:srgbClr val="FF0000"/>
              </a:solidFill>
              <a:latin typeface="Arial" panose="020B0604020202020204" pitchFamily="34" charset="0"/>
              <a:ea typeface="宋体" panose="02010600030101010101" pitchFamily="2" charset="-122"/>
            </a:endParaRPr>
          </a:p>
        </p:txBody>
      </p:sp>
      <p:sp>
        <p:nvSpPr>
          <p:cNvPr id="8205" name="文本框 9"/>
          <p:cNvSpPr txBox="1"/>
          <p:nvPr/>
        </p:nvSpPr>
        <p:spPr>
          <a:xfrm>
            <a:off x="6229350" y="825500"/>
            <a:ext cx="2862263"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折服</a:t>
            </a:r>
            <a:endParaRPr lang="zh-CN" altLang="en-US" sz="4400" b="1">
              <a:latin typeface="Arial" panose="020B0604020202020204" pitchFamily="34" charset="0"/>
              <a:ea typeface="宋体" panose="02010600030101010101" pitchFamily="2" charset="-122"/>
            </a:endParaRPr>
          </a:p>
        </p:txBody>
      </p:sp>
      <p:sp>
        <p:nvSpPr>
          <p:cNvPr id="8206" name="文本框 10"/>
          <p:cNvSpPr txBox="1"/>
          <p:nvPr/>
        </p:nvSpPr>
        <p:spPr>
          <a:xfrm>
            <a:off x="6327775" y="5353050"/>
            <a:ext cx="2359025"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折本</a:t>
            </a:r>
            <a:endParaRPr lang="zh-CN" altLang="en-US" sz="4400" b="1">
              <a:latin typeface="Arial" panose="020B0604020202020204" pitchFamily="34" charset="0"/>
              <a:ea typeface="宋体" panose="02010600030101010101" pitchFamily="2" charset="-122"/>
            </a:endParaRPr>
          </a:p>
        </p:txBody>
      </p:sp>
      <p:sp>
        <p:nvSpPr>
          <p:cNvPr id="8207" name="文本框 1"/>
          <p:cNvSpPr txBox="1"/>
          <p:nvPr/>
        </p:nvSpPr>
        <p:spPr>
          <a:xfrm>
            <a:off x="4802188" y="2879725"/>
            <a:ext cx="1985962" cy="700088"/>
          </a:xfrm>
          <a:prstGeom prst="rect">
            <a:avLst/>
          </a:prstGeom>
          <a:noFill/>
          <a:ln w="9525">
            <a:noFill/>
          </a:ln>
        </p:spPr>
        <p:txBody>
          <a:bodyPr wrap="square" anchor="t">
            <a:spAutoFit/>
          </a:bodyPr>
          <a:p>
            <a:pPr lvl="0" indent="0"/>
            <a:r>
              <a:rPr lang="en-US" altLang="zh-CN" sz="4000" b="1">
                <a:solidFill>
                  <a:srgbClr val="FF0000"/>
                </a:solidFill>
                <a:latin typeface="Arial" panose="020B0604020202020204" pitchFamily="34" charset="0"/>
                <a:ea typeface="宋体" panose="02010600030101010101" pitchFamily="2" charset="-122"/>
              </a:rPr>
              <a:t>zh</a:t>
            </a:r>
            <a:r>
              <a:rPr lang="zh-CN" altLang="en-US" sz="3600" b="1">
                <a:solidFill>
                  <a:srgbClr val="FF0000"/>
                </a:solidFill>
                <a:latin typeface="Arial" panose="020B0604020202020204" pitchFamily="34" charset="0"/>
                <a:ea typeface="宋体" panose="02010600030101010101" pitchFamily="2" charset="-122"/>
              </a:rPr>
              <a:t>ē</a:t>
            </a:r>
            <a:endParaRPr lang="zh-CN" altLang="en-US" sz="3600" b="1">
              <a:solidFill>
                <a:srgbClr val="FF0000"/>
              </a:solidFill>
              <a:latin typeface="Arial" panose="020B0604020202020204" pitchFamily="34" charset="0"/>
              <a:ea typeface="宋体" panose="02010600030101010101" pitchFamily="2" charset="-122"/>
            </a:endParaRPr>
          </a:p>
        </p:txBody>
      </p:sp>
      <p:sp>
        <p:nvSpPr>
          <p:cNvPr id="8208" name="文本框 2"/>
          <p:cNvSpPr txBox="1"/>
          <p:nvPr/>
        </p:nvSpPr>
        <p:spPr>
          <a:xfrm>
            <a:off x="6229350" y="2847975"/>
            <a:ext cx="1939925"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折腾</a:t>
            </a:r>
            <a:endParaRPr lang="zh-CN" altLang="en-US" sz="4400" b="1">
              <a:latin typeface="Arial" panose="020B0604020202020204" pitchFamily="34" charset="0"/>
              <a:ea typeface="宋体" panose="02010600030101010101" pitchFamily="2" charset="-122"/>
            </a:endParaRPr>
          </a:p>
        </p:txBody>
      </p:sp>
      <p:pic>
        <p:nvPicPr>
          <p:cNvPr id="8209" name="图片 39942" descr="t0139cd750c73f6119c"/>
          <p:cNvPicPr>
            <a:picLocks noChangeAspect="1"/>
          </p:cNvPicPr>
          <p:nvPr/>
        </p:nvPicPr>
        <p:blipFill>
          <a:blip r:embed="rId1"/>
          <a:stretch>
            <a:fillRect/>
          </a:stretch>
        </p:blipFill>
        <p:spPr>
          <a:xfrm>
            <a:off x="1571625" y="1941513"/>
            <a:ext cx="1611313" cy="3303587"/>
          </a:xfrm>
          <a:prstGeom prst="rect">
            <a:avLst/>
          </a:prstGeom>
          <a:noFill/>
          <a:ln w="9525">
            <a:noFill/>
          </a:ln>
        </p:spPr>
      </p:pic>
    </p:spTree>
  </p:cSld>
  <p:clrMapOvr>
    <a:masterClrMapping/>
  </p:clrMapOvr>
  <p:transition spd="med">
    <p:wheel spokes="8"/>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1"/>
          <p:cNvSpPr>
            <a:spLocks noGrp="1"/>
          </p:cNvSpPr>
          <p:nvPr>
            <p:ph type="title"/>
          </p:nvPr>
        </p:nvSpPr>
        <p:spPr>
          <a:ln/>
        </p:spPr>
        <p:txBody>
          <a:bodyPr anchor="ctr"/>
          <a:p>
            <a:br>
              <a:rPr lang="zh-CN" altLang="en-US"/>
            </a:br>
            <a:endParaRPr lang="zh-CN" altLang="en-US"/>
          </a:p>
        </p:txBody>
      </p:sp>
      <p:sp>
        <p:nvSpPr>
          <p:cNvPr id="9218" name="内容占位符 2"/>
          <p:cNvSpPr>
            <a:spLocks noGrp="1"/>
          </p:cNvSpPr>
          <p:nvPr>
            <p:ph idx="1"/>
          </p:nvPr>
        </p:nvSpPr>
        <p:spPr>
          <a:xfrm>
            <a:off x="-15875" y="-25400"/>
            <a:ext cx="9134475" cy="6989763"/>
          </a:xfrm>
          <a:ln/>
        </p:spPr>
        <p:txBody>
          <a:bodyPr anchor="t"/>
          <a:p>
            <a:pPr marL="0" indent="0">
              <a:buNone/>
            </a:pPr>
            <a:endParaRPr lang="zh-CN" altLang="en-US"/>
          </a:p>
          <a:p>
            <a:pPr marL="0" indent="0">
              <a:buNone/>
            </a:pPr>
            <a:endParaRPr lang="zh-CN" altLang="en-US"/>
          </a:p>
        </p:txBody>
      </p:sp>
      <p:sp>
        <p:nvSpPr>
          <p:cNvPr id="9219" name="文本框 3"/>
          <p:cNvSpPr txBox="1"/>
          <p:nvPr/>
        </p:nvSpPr>
        <p:spPr>
          <a:xfrm>
            <a:off x="-15875" y="3144838"/>
            <a:ext cx="1131888"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载</a:t>
            </a:r>
            <a:endParaRPr lang="zh-CN" altLang="en-US" sz="4400" b="1">
              <a:latin typeface="Arial" panose="020B0604020202020204" pitchFamily="34" charset="0"/>
              <a:ea typeface="宋体" panose="02010600030101010101" pitchFamily="2" charset="-122"/>
            </a:endParaRPr>
          </a:p>
        </p:txBody>
      </p:sp>
      <p:sp>
        <p:nvSpPr>
          <p:cNvPr id="9220" name="左大括号 25617"/>
          <p:cNvSpPr/>
          <p:nvPr/>
        </p:nvSpPr>
        <p:spPr>
          <a:xfrm>
            <a:off x="647700" y="1166813"/>
            <a:ext cx="642938" cy="4718050"/>
          </a:xfrm>
          <a:prstGeom prst="leftBrace">
            <a:avLst>
              <a:gd name="adj1" fmla="val 39273"/>
              <a:gd name="adj2" fmla="val 50000"/>
            </a:avLst>
          </a:prstGeom>
          <a:noFill/>
          <a:ln w="38100" cap="flat" cmpd="sng">
            <a:solidFill>
              <a:schemeClr val="tx1"/>
            </a:solidFill>
            <a:prstDash val="solid"/>
            <a:round/>
            <a:headEnd type="none" w="med" len="med"/>
            <a:tailEnd type="none" w="med" len="med"/>
          </a:ln>
        </p:spPr>
        <p:txBody>
          <a:bodyPr anchor="t"/>
          <a:p>
            <a:pPr lvl="0" indent="0"/>
            <a:endParaRPr lang="zh-CN" altLang="en-US">
              <a:latin typeface="Arial" panose="020B0604020202020204" pitchFamily="34" charset="0"/>
              <a:ea typeface="宋体" panose="02010600030101010101" pitchFamily="2" charset="-122"/>
            </a:endParaRPr>
          </a:p>
        </p:txBody>
      </p:sp>
      <p:sp>
        <p:nvSpPr>
          <p:cNvPr id="9221" name="文本框 4"/>
          <p:cNvSpPr txBox="1"/>
          <p:nvPr/>
        </p:nvSpPr>
        <p:spPr>
          <a:xfrm>
            <a:off x="1292225" y="862013"/>
            <a:ext cx="1336675" cy="762000"/>
          </a:xfrm>
          <a:prstGeom prst="rect">
            <a:avLst/>
          </a:prstGeom>
          <a:noFill/>
          <a:ln w="9525">
            <a:noFill/>
          </a:ln>
        </p:spPr>
        <p:txBody>
          <a:bodyPr wrap="square" anchor="t">
            <a:spAutoFit/>
          </a:bodyPr>
          <a:p>
            <a:pPr lvl="0" indent="0"/>
            <a:r>
              <a:rPr lang="en-US" altLang="zh-CN" sz="4400" b="1">
                <a:solidFill>
                  <a:srgbClr val="FF0000"/>
                </a:solidFill>
                <a:latin typeface="Arial" panose="020B0604020202020204" pitchFamily="34" charset="0"/>
                <a:ea typeface="宋体" panose="02010600030101010101" pitchFamily="2" charset="-122"/>
                <a:sym typeface="宋体" panose="02010600030101010101" pitchFamily="2" charset="-122"/>
              </a:rPr>
              <a:t>z</a:t>
            </a:r>
            <a:r>
              <a:rPr lang="zh-CN" altLang="en-US" sz="4400" b="1">
                <a:solidFill>
                  <a:srgbClr val="FF0000"/>
                </a:solidFill>
                <a:latin typeface="Arial" panose="020B0604020202020204" pitchFamily="34" charset="0"/>
                <a:ea typeface="宋体" panose="02010600030101010101" pitchFamily="2" charset="-122"/>
              </a:rPr>
              <a:t>ǎ</a:t>
            </a:r>
            <a:r>
              <a:rPr lang="en-US" altLang="zh-CN" sz="4400" b="1">
                <a:solidFill>
                  <a:srgbClr val="FF0000"/>
                </a:solidFill>
                <a:latin typeface="Arial" panose="020B0604020202020204" pitchFamily="34" charset="0"/>
                <a:ea typeface="宋体" panose="02010600030101010101" pitchFamily="2" charset="-122"/>
                <a:sym typeface="宋体" panose="02010600030101010101" pitchFamily="2" charset="-122"/>
              </a:rPr>
              <a:t>i</a:t>
            </a:r>
            <a:endParaRPr lang="zh-CN" altLang="en-US" sz="4400" b="1">
              <a:solidFill>
                <a:srgbClr val="FF0000"/>
              </a:solidFill>
              <a:latin typeface="Arial" panose="020B0604020202020204" pitchFamily="34" charset="0"/>
              <a:ea typeface="宋体" panose="02010600030101010101" pitchFamily="2" charset="-122"/>
            </a:endParaRPr>
          </a:p>
        </p:txBody>
      </p:sp>
      <p:sp>
        <p:nvSpPr>
          <p:cNvPr id="9222" name="文本框 5"/>
          <p:cNvSpPr txBox="1"/>
          <p:nvPr/>
        </p:nvSpPr>
        <p:spPr>
          <a:xfrm>
            <a:off x="1116013" y="5254625"/>
            <a:ext cx="1208087" cy="762000"/>
          </a:xfrm>
          <a:prstGeom prst="rect">
            <a:avLst/>
          </a:prstGeom>
          <a:noFill/>
          <a:ln w="9525">
            <a:noFill/>
          </a:ln>
        </p:spPr>
        <p:txBody>
          <a:bodyPr wrap="square" anchor="t">
            <a:spAutoFit/>
          </a:bodyPr>
          <a:p>
            <a:pPr lvl="0" indent="0"/>
            <a:r>
              <a:rPr lang="en-US" altLang="zh-CN" sz="4400" b="1">
                <a:solidFill>
                  <a:srgbClr val="FF0000"/>
                </a:solidFill>
                <a:latin typeface="Arial" panose="020B0604020202020204" pitchFamily="34" charset="0"/>
                <a:ea typeface="宋体" panose="02010600030101010101" pitchFamily="2" charset="-122"/>
              </a:rPr>
              <a:t>z</a:t>
            </a:r>
            <a:r>
              <a:rPr lang="zh-CN" altLang="en-US" sz="4400" b="1" dirty="0">
                <a:solidFill>
                  <a:srgbClr val="FF0000"/>
                </a:solidFill>
                <a:latin typeface="Arial" panose="020B0604020202020204" pitchFamily="34" charset="0"/>
                <a:ea typeface="宋体" panose="02010600030101010101" pitchFamily="2" charset="-122"/>
              </a:rPr>
              <a:t>à</a:t>
            </a:r>
            <a:r>
              <a:rPr lang="en-US" altLang="zh-CN" sz="4400" b="1" dirty="0">
                <a:solidFill>
                  <a:srgbClr val="FF0000"/>
                </a:solidFill>
                <a:latin typeface="Arial" panose="020B0604020202020204" pitchFamily="34" charset="0"/>
                <a:ea typeface="宋体" panose="02010600030101010101" pitchFamily="2" charset="-122"/>
              </a:rPr>
              <a:t>i</a:t>
            </a:r>
            <a:endParaRPr lang="en-US" altLang="zh-CN" sz="4400" b="1" dirty="0">
              <a:solidFill>
                <a:srgbClr val="FF0000"/>
              </a:solidFill>
              <a:latin typeface="Arial" panose="020B0604020202020204" pitchFamily="34" charset="0"/>
              <a:ea typeface="宋体" panose="02010600030101010101" pitchFamily="2" charset="-122"/>
            </a:endParaRPr>
          </a:p>
        </p:txBody>
      </p:sp>
      <p:sp>
        <p:nvSpPr>
          <p:cNvPr id="9223" name="文本框 6"/>
          <p:cNvSpPr txBox="1"/>
          <p:nvPr/>
        </p:nvSpPr>
        <p:spPr>
          <a:xfrm>
            <a:off x="2205038" y="765175"/>
            <a:ext cx="3014662"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三年五载</a:t>
            </a:r>
            <a:endParaRPr lang="zh-CN" altLang="en-US" sz="4400" b="1">
              <a:latin typeface="Arial" panose="020B0604020202020204" pitchFamily="34" charset="0"/>
              <a:ea typeface="宋体" panose="02010600030101010101" pitchFamily="2" charset="-122"/>
            </a:endParaRPr>
          </a:p>
        </p:txBody>
      </p:sp>
      <p:sp>
        <p:nvSpPr>
          <p:cNvPr id="9224" name="文本框 7"/>
          <p:cNvSpPr txBox="1"/>
          <p:nvPr/>
        </p:nvSpPr>
        <p:spPr>
          <a:xfrm>
            <a:off x="1997075" y="5254625"/>
            <a:ext cx="2935288"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载歌载舞</a:t>
            </a:r>
            <a:endParaRPr lang="zh-CN" altLang="en-US" sz="4400" b="1">
              <a:latin typeface="Arial" panose="020B0604020202020204" pitchFamily="34" charset="0"/>
              <a:ea typeface="宋体" panose="02010600030101010101" pitchFamily="2" charset="-122"/>
            </a:endParaRPr>
          </a:p>
        </p:txBody>
      </p:sp>
      <p:sp>
        <p:nvSpPr>
          <p:cNvPr id="9225" name="文本框 8"/>
          <p:cNvSpPr txBox="1"/>
          <p:nvPr/>
        </p:nvSpPr>
        <p:spPr>
          <a:xfrm>
            <a:off x="4029075" y="3144838"/>
            <a:ext cx="903288"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觉</a:t>
            </a:r>
            <a:endParaRPr lang="zh-CN" altLang="en-US" sz="4400" b="1">
              <a:latin typeface="Arial" panose="020B0604020202020204" pitchFamily="34" charset="0"/>
              <a:ea typeface="宋体" panose="02010600030101010101" pitchFamily="2" charset="-122"/>
            </a:endParaRPr>
          </a:p>
        </p:txBody>
      </p:sp>
      <p:sp>
        <p:nvSpPr>
          <p:cNvPr id="9226" name="左大括号 25617"/>
          <p:cNvSpPr/>
          <p:nvPr/>
        </p:nvSpPr>
        <p:spPr>
          <a:xfrm>
            <a:off x="4754563" y="1166813"/>
            <a:ext cx="642937" cy="4718050"/>
          </a:xfrm>
          <a:prstGeom prst="leftBrace">
            <a:avLst>
              <a:gd name="adj1" fmla="val 39273"/>
              <a:gd name="adj2" fmla="val 50000"/>
            </a:avLst>
          </a:prstGeom>
          <a:noFill/>
          <a:ln w="38100" cap="flat" cmpd="sng">
            <a:solidFill>
              <a:schemeClr val="tx1"/>
            </a:solidFill>
            <a:prstDash val="solid"/>
            <a:round/>
            <a:headEnd type="none" w="med" len="med"/>
            <a:tailEnd type="none" w="med" len="med"/>
          </a:ln>
        </p:spPr>
        <p:txBody>
          <a:bodyPr anchor="t"/>
          <a:p>
            <a:pPr lvl="0" indent="0"/>
            <a:endParaRPr lang="zh-CN" altLang="en-US">
              <a:latin typeface="Arial" panose="020B0604020202020204" pitchFamily="34" charset="0"/>
              <a:ea typeface="宋体" panose="02010600030101010101" pitchFamily="2" charset="-122"/>
            </a:endParaRPr>
          </a:p>
        </p:txBody>
      </p:sp>
      <p:sp>
        <p:nvSpPr>
          <p:cNvPr id="9227" name="文本框 10"/>
          <p:cNvSpPr txBox="1"/>
          <p:nvPr/>
        </p:nvSpPr>
        <p:spPr>
          <a:xfrm>
            <a:off x="5700713" y="639763"/>
            <a:ext cx="1176337" cy="762000"/>
          </a:xfrm>
          <a:prstGeom prst="rect">
            <a:avLst/>
          </a:prstGeom>
          <a:noFill/>
          <a:ln w="9525">
            <a:noFill/>
          </a:ln>
        </p:spPr>
        <p:txBody>
          <a:bodyPr wrap="square" anchor="t">
            <a:spAutoFit/>
          </a:bodyPr>
          <a:p>
            <a:pPr lvl="0" indent="0"/>
            <a:r>
              <a:rPr lang="en-US" altLang="zh-CN" sz="4400" b="1" dirty="0">
                <a:solidFill>
                  <a:srgbClr val="FF0000"/>
                </a:solidFill>
                <a:latin typeface="Arial" panose="020B0604020202020204" pitchFamily="34" charset="0"/>
                <a:ea typeface="宋体" panose="02010600030101010101" pitchFamily="2" charset="-122"/>
                <a:sym typeface="宋体" panose="02010600030101010101" pitchFamily="2" charset="-122"/>
              </a:rPr>
              <a:t>jué</a:t>
            </a:r>
            <a:endParaRPr lang="en-US" altLang="zh-CN" sz="4400" b="1">
              <a:latin typeface="Arial" panose="020B0604020202020204" pitchFamily="34" charset="0"/>
              <a:ea typeface="宋体" panose="02010600030101010101" pitchFamily="2" charset="-122"/>
            </a:endParaRPr>
          </a:p>
        </p:txBody>
      </p:sp>
      <p:sp>
        <p:nvSpPr>
          <p:cNvPr id="9228" name="文本框 11"/>
          <p:cNvSpPr txBox="1"/>
          <p:nvPr/>
        </p:nvSpPr>
        <p:spPr>
          <a:xfrm>
            <a:off x="5700713" y="5340350"/>
            <a:ext cx="1174750" cy="762000"/>
          </a:xfrm>
          <a:prstGeom prst="rect">
            <a:avLst/>
          </a:prstGeom>
          <a:noFill/>
          <a:ln w="9525">
            <a:noFill/>
          </a:ln>
        </p:spPr>
        <p:txBody>
          <a:bodyPr wrap="square" anchor="t">
            <a:spAutoFit/>
          </a:bodyPr>
          <a:p>
            <a:pPr lvl="0" indent="0"/>
            <a:r>
              <a:rPr lang="en-US" altLang="zh-CN" sz="4400" b="1">
                <a:solidFill>
                  <a:srgbClr val="FF0000"/>
                </a:solidFill>
                <a:latin typeface="Arial" panose="020B0604020202020204" pitchFamily="34" charset="0"/>
                <a:ea typeface="宋体" panose="02010600030101010101" pitchFamily="2" charset="-122"/>
              </a:rPr>
              <a:t>ji</a:t>
            </a:r>
            <a:r>
              <a:rPr lang="zh-CN" altLang="en-US" sz="4400" b="1" dirty="0">
                <a:solidFill>
                  <a:srgbClr val="FF0000"/>
                </a:solidFill>
                <a:latin typeface="Arial" panose="020B0604020202020204" pitchFamily="34" charset="0"/>
                <a:ea typeface="宋体" panose="02010600030101010101" pitchFamily="2" charset="-122"/>
                <a:sym typeface="宋体" panose="02010600030101010101" pitchFamily="2" charset="-122"/>
              </a:rPr>
              <a:t>à</a:t>
            </a:r>
            <a:r>
              <a:rPr lang="en-US" altLang="zh-CN" sz="4400" b="1" dirty="0">
                <a:solidFill>
                  <a:srgbClr val="FF0000"/>
                </a:solidFill>
                <a:latin typeface="Arial" panose="020B0604020202020204" pitchFamily="34" charset="0"/>
                <a:ea typeface="宋体" panose="02010600030101010101" pitchFamily="2" charset="-122"/>
                <a:sym typeface="宋体" panose="02010600030101010101" pitchFamily="2" charset="-122"/>
              </a:rPr>
              <a:t>o</a:t>
            </a:r>
            <a:endParaRPr lang="en-US" altLang="zh-CN" sz="4400" b="1" dirty="0">
              <a:solidFill>
                <a:srgbClr val="FF0000"/>
              </a:solidFill>
              <a:latin typeface="Arial" panose="020B0604020202020204" pitchFamily="34" charset="0"/>
              <a:ea typeface="宋体" panose="02010600030101010101" pitchFamily="2" charset="-122"/>
              <a:sym typeface="宋体" panose="02010600030101010101" pitchFamily="2" charset="-122"/>
            </a:endParaRPr>
          </a:p>
        </p:txBody>
      </p:sp>
      <p:sp>
        <p:nvSpPr>
          <p:cNvPr id="9229" name="文本框 12"/>
          <p:cNvSpPr txBox="1"/>
          <p:nvPr/>
        </p:nvSpPr>
        <p:spPr>
          <a:xfrm>
            <a:off x="7000875" y="765175"/>
            <a:ext cx="2117725"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警觉</a:t>
            </a:r>
            <a:endParaRPr lang="zh-CN" altLang="en-US" sz="4400" b="1">
              <a:latin typeface="Arial" panose="020B0604020202020204" pitchFamily="34" charset="0"/>
              <a:ea typeface="宋体" panose="02010600030101010101" pitchFamily="2" charset="-122"/>
            </a:endParaRPr>
          </a:p>
        </p:txBody>
      </p:sp>
      <p:sp>
        <p:nvSpPr>
          <p:cNvPr id="9230" name="文本框 13"/>
          <p:cNvSpPr txBox="1"/>
          <p:nvPr/>
        </p:nvSpPr>
        <p:spPr>
          <a:xfrm>
            <a:off x="6877050" y="5340350"/>
            <a:ext cx="1809750" cy="762000"/>
          </a:xfrm>
          <a:prstGeom prst="rect">
            <a:avLst/>
          </a:prstGeom>
          <a:noFill/>
          <a:ln w="9525">
            <a:noFill/>
          </a:ln>
        </p:spPr>
        <p:txBody>
          <a:bodyPr wrap="square" anchor="t">
            <a:spAutoFit/>
          </a:bodyPr>
          <a:p>
            <a:pPr lvl="0" indent="0"/>
            <a:r>
              <a:rPr lang="zh-CN" altLang="en-US" sz="4400" b="1">
                <a:latin typeface="Arial" panose="020B0604020202020204" pitchFamily="34" charset="0"/>
                <a:ea typeface="宋体" panose="02010600030101010101" pitchFamily="2" charset="-122"/>
              </a:rPr>
              <a:t>睡觉</a:t>
            </a:r>
            <a:endParaRPr lang="zh-CN" altLang="en-US" sz="4400" b="1">
              <a:latin typeface="Arial" panose="020B0604020202020204" pitchFamily="34" charset="0"/>
              <a:ea typeface="宋体" panose="02010600030101010101" pitchFamily="2" charset="-122"/>
            </a:endParaRPr>
          </a:p>
        </p:txBody>
      </p:sp>
      <p:pic>
        <p:nvPicPr>
          <p:cNvPr id="9231" name="图片 54303" descr="t014856d956586d4828"/>
          <p:cNvPicPr>
            <a:picLocks noChangeAspect="1"/>
          </p:cNvPicPr>
          <p:nvPr/>
        </p:nvPicPr>
        <p:blipFill>
          <a:blip r:embed="rId1"/>
          <a:stretch>
            <a:fillRect/>
          </a:stretch>
        </p:blipFill>
        <p:spPr>
          <a:xfrm>
            <a:off x="1997075" y="1822450"/>
            <a:ext cx="1682750" cy="3136900"/>
          </a:xfrm>
          <a:prstGeom prst="rect">
            <a:avLst/>
          </a:prstGeom>
          <a:noFill/>
          <a:ln w="9525">
            <a:noFill/>
          </a:ln>
        </p:spPr>
      </p:pic>
      <p:pic>
        <p:nvPicPr>
          <p:cNvPr id="9232" name="图片 54303" descr="t014856d956586d4828"/>
          <p:cNvPicPr>
            <a:picLocks noChangeAspect="1"/>
          </p:cNvPicPr>
          <p:nvPr/>
        </p:nvPicPr>
        <p:blipFill>
          <a:blip r:embed="rId1"/>
          <a:stretch>
            <a:fillRect/>
          </a:stretch>
        </p:blipFill>
        <p:spPr>
          <a:xfrm>
            <a:off x="6034088" y="1822450"/>
            <a:ext cx="1681162" cy="3136900"/>
          </a:xfrm>
          <a:prstGeom prst="rect">
            <a:avLst/>
          </a:prstGeom>
          <a:noFill/>
          <a:ln w="9525">
            <a:noFill/>
          </a:ln>
        </p:spPr>
      </p:pic>
    </p:spTree>
  </p:cSld>
  <p:clrMapOvr>
    <a:masterClrMapping/>
  </p:clrMapOvr>
  <p:transition spd="med">
    <p:wheel spokes="8"/>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9217"/>
          <p:cNvSpPr>
            <a:spLocks noGrp="1"/>
          </p:cNvSpPr>
          <p:nvPr>
            <p:ph type="title"/>
          </p:nvPr>
        </p:nvSpPr>
        <p:spPr>
          <a:ln/>
        </p:spPr>
        <p:txBody>
          <a:bodyPr anchor="ctr"/>
          <a:p>
            <a:br>
              <a:rPr lang="en-US" altLang="zh-CN" sz="4000" dirty="0"/>
            </a:br>
            <a:endParaRPr lang="en-US" altLang="zh-CN" sz="4000" dirty="0"/>
          </a:p>
        </p:txBody>
      </p:sp>
      <p:sp>
        <p:nvSpPr>
          <p:cNvPr id="10242" name="文本占位符 9218"/>
          <p:cNvSpPr>
            <a:spLocks noGrp="1"/>
          </p:cNvSpPr>
          <p:nvPr>
            <p:ph idx="1"/>
          </p:nvPr>
        </p:nvSpPr>
        <p:spPr>
          <a:xfrm>
            <a:off x="0" y="0"/>
            <a:ext cx="9144000" cy="6858000"/>
          </a:xfrm>
          <a:ln/>
        </p:spPr>
        <p:txBody>
          <a:bodyPr anchor="t"/>
          <a:p>
            <a:pPr>
              <a:buNone/>
            </a:pPr>
            <a:r>
              <a:rPr lang="en-US" altLang="zh-CN" dirty="0"/>
              <a:t>         </a:t>
            </a:r>
            <a:endParaRPr lang="en-US" altLang="zh-CN" sz="4000" dirty="0">
              <a:solidFill>
                <a:srgbClr val="FF0000"/>
              </a:solidFill>
            </a:endParaRPr>
          </a:p>
        </p:txBody>
      </p:sp>
      <p:sp>
        <p:nvSpPr>
          <p:cNvPr id="10243" name="文本框 1"/>
          <p:cNvSpPr txBox="1"/>
          <p:nvPr/>
        </p:nvSpPr>
        <p:spPr>
          <a:xfrm>
            <a:off x="2836863" y="-92075"/>
            <a:ext cx="5264150" cy="701675"/>
          </a:xfrm>
          <a:prstGeom prst="rect">
            <a:avLst/>
          </a:prstGeom>
          <a:noFill/>
          <a:ln w="9525">
            <a:noFill/>
          </a:ln>
        </p:spPr>
        <p:txBody>
          <a:bodyPr wrap="square" anchor="t">
            <a:spAutoFit/>
          </a:bodyPr>
          <a:p>
            <a:pPr lvl="0" indent="0"/>
            <a:r>
              <a:rPr lang="zh-CN" altLang="en-US" sz="4000" b="1">
                <a:solidFill>
                  <a:srgbClr val="FF0000"/>
                </a:solidFill>
                <a:latin typeface="Arial" panose="020B0604020202020204" pitchFamily="34" charset="0"/>
                <a:ea typeface="宋体" panose="02010600030101010101" pitchFamily="2" charset="-122"/>
              </a:rPr>
              <a:t>学习词语</a:t>
            </a:r>
            <a:endParaRPr lang="zh-CN" altLang="en-US" sz="4000" b="1">
              <a:solidFill>
                <a:srgbClr val="FF0000"/>
              </a:solidFill>
              <a:latin typeface="Arial" panose="020B0604020202020204" pitchFamily="34" charset="0"/>
              <a:ea typeface="宋体" panose="02010600030101010101" pitchFamily="2" charset="-122"/>
            </a:endParaRPr>
          </a:p>
        </p:txBody>
      </p:sp>
      <p:sp>
        <p:nvSpPr>
          <p:cNvPr id="10244" name="文本框 2"/>
          <p:cNvSpPr txBox="1"/>
          <p:nvPr/>
        </p:nvSpPr>
        <p:spPr>
          <a:xfrm>
            <a:off x="9525" y="601663"/>
            <a:ext cx="9134475" cy="6188075"/>
          </a:xfrm>
          <a:prstGeom prst="rect">
            <a:avLst/>
          </a:prstGeom>
          <a:noFill/>
          <a:ln w="9525">
            <a:noFill/>
          </a:ln>
        </p:spPr>
        <p:txBody>
          <a:bodyPr wrap="square" anchor="t">
            <a:spAutoFit/>
          </a:bodyPr>
          <a:p>
            <a:pPr lvl="0" indent="0"/>
            <a:r>
              <a:rPr lang="en-US" altLang="zh-CN" sz="4000" b="1">
                <a:latin typeface="Arial" panose="020B0604020202020204" pitchFamily="34" charset="0"/>
                <a:ea typeface="宋体" panose="02010600030101010101" pitchFamily="2" charset="-122"/>
              </a:rPr>
              <a:t>铸</a:t>
            </a:r>
            <a:r>
              <a:rPr lang="en-US" altLang="zh-CN" sz="4000" b="1">
                <a:solidFill>
                  <a:srgbClr val="FF0000"/>
                </a:solidFill>
                <a:latin typeface="Arial" panose="020B0604020202020204" pitchFamily="34" charset="0"/>
                <a:ea typeface="宋体" panose="02010600030101010101" pitchFamily="2" charset="-122"/>
              </a:rPr>
              <a:t>zhù</a:t>
            </a:r>
            <a:r>
              <a:rPr lang="en-US" altLang="zh-CN" sz="4000" b="1">
                <a:latin typeface="Arial" panose="020B0604020202020204" pitchFamily="34" charset="0"/>
                <a:ea typeface="宋体" panose="02010600030101010101" pitchFamily="2" charset="-122"/>
              </a:rPr>
              <a:t> 把金属熔化后倒在模子里制成器物。</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告诫</a:t>
            </a:r>
            <a:r>
              <a:rPr lang="en-US" altLang="zh-CN" sz="4000" b="1">
                <a:solidFill>
                  <a:srgbClr val="FF0000"/>
                </a:solidFill>
                <a:latin typeface="Arial" panose="020B0604020202020204" pitchFamily="34" charset="0"/>
                <a:ea typeface="宋体" panose="02010600030101010101" pitchFamily="2" charset="-122"/>
              </a:rPr>
              <a:t>gào   jiè</a:t>
            </a:r>
            <a:r>
              <a:rPr lang="en-US" altLang="zh-CN" sz="4000" b="1">
                <a:latin typeface="Arial" panose="020B0604020202020204" pitchFamily="34" charset="0"/>
                <a:ea typeface="宋体" panose="02010600030101010101" pitchFamily="2" charset="-122"/>
              </a:rPr>
              <a:t>警告劝戒。</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推搡</a:t>
            </a:r>
            <a:r>
              <a:rPr lang="en-US" altLang="zh-CN" sz="4000" b="1">
                <a:solidFill>
                  <a:srgbClr val="FF0000"/>
                </a:solidFill>
                <a:latin typeface="Arial" panose="020B0604020202020204" pitchFamily="34" charset="0"/>
                <a:ea typeface="宋体" panose="02010600030101010101" pitchFamily="2" charset="-122"/>
              </a:rPr>
              <a:t>tuī      sǎng</a:t>
            </a:r>
            <a:r>
              <a:rPr lang="en-US" altLang="zh-CN" sz="4000" b="1">
                <a:latin typeface="Arial" panose="020B0604020202020204" pitchFamily="34" charset="0"/>
                <a:ea typeface="宋体" panose="02010600030101010101" pitchFamily="2" charset="-122"/>
              </a:rPr>
              <a:t>使劲推;推抢。</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霎时</a:t>
            </a:r>
            <a:r>
              <a:rPr lang="en-US" altLang="zh-CN" sz="4000" b="1">
                <a:solidFill>
                  <a:srgbClr val="FF0000"/>
                </a:solidFill>
                <a:latin typeface="Arial" panose="020B0604020202020204" pitchFamily="34" charset="0"/>
                <a:ea typeface="宋体" panose="02010600030101010101" pitchFamily="2" charset="-122"/>
              </a:rPr>
              <a:t>shà    shí</a:t>
            </a:r>
            <a:r>
              <a:rPr lang="en-US" altLang="zh-CN" sz="4000" b="1">
                <a:latin typeface="Arial" panose="020B0604020202020204" pitchFamily="34" charset="0"/>
                <a:ea typeface="宋体" panose="02010600030101010101" pitchFamily="2" charset="-122"/>
              </a:rPr>
              <a:t>极短的时间，片刻。</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驰骋</a:t>
            </a:r>
            <a:r>
              <a:rPr lang="en-US" altLang="zh-CN" sz="4000" b="1">
                <a:solidFill>
                  <a:srgbClr val="FF0000"/>
                </a:solidFill>
                <a:latin typeface="Arial" panose="020B0604020202020204" pitchFamily="34" charset="0"/>
                <a:ea typeface="宋体" panose="02010600030101010101" pitchFamily="2" charset="-122"/>
              </a:rPr>
              <a:t>chí     chěng</a:t>
            </a:r>
            <a:r>
              <a:rPr lang="en-US" altLang="zh-CN" sz="4000" b="1">
                <a:latin typeface="Arial" panose="020B0604020202020204" pitchFamily="34" charset="0"/>
                <a:ea typeface="宋体" panose="02010600030101010101" pitchFamily="2" charset="-122"/>
              </a:rPr>
              <a:t>骑马奔跑;奔驰。</a:t>
            </a:r>
            <a:endParaRPr lang="en-US" altLang="zh-CN" sz="4000" b="1">
              <a:latin typeface="Arial" panose="020B0604020202020204" pitchFamily="34" charset="0"/>
              <a:ea typeface="宋体" panose="02010600030101010101" pitchFamily="2" charset="-122"/>
            </a:endParaRPr>
          </a:p>
          <a:p>
            <a:pPr lvl="0" indent="0"/>
            <a:r>
              <a:rPr lang="zh-CN" altLang="en-US" sz="4000" b="1">
                <a:latin typeface="Arial" panose="020B0604020202020204" pitchFamily="34" charset="0"/>
                <a:ea typeface="宋体" panose="02010600030101010101" pitchFamily="2" charset="-122"/>
              </a:rPr>
              <a:t>旋</a:t>
            </a:r>
            <a:r>
              <a:rPr lang="en-US" altLang="zh-CN" sz="4000" b="1">
                <a:latin typeface="Arial" panose="020B0604020202020204" pitchFamily="34" charset="0"/>
                <a:ea typeface="宋体" panose="02010600030101010101" pitchFamily="2" charset="-122"/>
              </a:rPr>
              <a:t>涡</a:t>
            </a:r>
            <a:r>
              <a:rPr lang="en-US" altLang="zh-CN" sz="4000" b="1">
                <a:solidFill>
                  <a:srgbClr val="FF0000"/>
                </a:solidFill>
                <a:latin typeface="Arial" panose="020B0604020202020204" pitchFamily="34" charset="0"/>
                <a:ea typeface="宋体" panose="02010600030101010101" pitchFamily="2" charset="-122"/>
              </a:rPr>
              <a:t>xuán   wō</a:t>
            </a:r>
            <a:r>
              <a:rPr lang="en-US" altLang="zh-CN" sz="4000" b="1">
                <a:latin typeface="Arial" panose="020B0604020202020204" pitchFamily="34" charset="0"/>
                <a:ea typeface="宋体" panose="02010600030101010101" pitchFamily="2" charset="-122"/>
              </a:rPr>
              <a:t>水流遇低洼处所激成的螺 旋形水涡。</a:t>
            </a:r>
            <a:endParaRPr lang="en-US" altLang="zh-CN" sz="4000" b="1">
              <a:latin typeface="Arial" panose="020B0604020202020204" pitchFamily="34" charset="0"/>
              <a:ea typeface="宋体" panose="02010600030101010101" pitchFamily="2" charset="-122"/>
            </a:endParaRPr>
          </a:p>
          <a:p>
            <a:pPr lvl="0" indent="0"/>
            <a:r>
              <a:rPr lang="en-US" altLang="zh-CN" sz="4000" b="1">
                <a:latin typeface="Arial" panose="020B0604020202020204" pitchFamily="34" charset="0"/>
                <a:ea typeface="宋体" panose="02010600030101010101" pitchFamily="2" charset="-122"/>
              </a:rPr>
              <a:t>寒噤</a:t>
            </a:r>
            <a:r>
              <a:rPr lang="en-US" altLang="zh-CN" sz="4000" b="1">
                <a:solidFill>
                  <a:srgbClr val="FF0000"/>
                </a:solidFill>
                <a:latin typeface="Arial" panose="020B0604020202020204" pitchFamily="34" charset="0"/>
                <a:ea typeface="宋体" panose="02010600030101010101" pitchFamily="2" charset="-122"/>
              </a:rPr>
              <a:t>hán      jìn</a:t>
            </a:r>
            <a:r>
              <a:rPr lang="en-US" altLang="zh-CN" sz="4000" b="1">
                <a:latin typeface="Arial" panose="020B0604020202020204" pitchFamily="34" charset="0"/>
                <a:ea typeface="宋体" panose="02010600030101010101" pitchFamily="2" charset="-122"/>
              </a:rPr>
              <a:t>因受冷或受惊而身体颤动。</a:t>
            </a:r>
            <a:endParaRPr lang="en-US" altLang="zh-CN" sz="4000" b="1">
              <a:latin typeface="Arial" panose="020B0604020202020204" pitchFamily="34" charset="0"/>
              <a:ea typeface="宋体" panose="02010600030101010101" pitchFamily="2" charset="-122"/>
            </a:endParaRPr>
          </a:p>
        </p:txBody>
      </p:sp>
      <p:pic>
        <p:nvPicPr>
          <p:cNvPr id="10245" name="图片 54273" descr="sailing2"/>
          <p:cNvPicPr>
            <a:picLocks noChangeAspect="1"/>
          </p:cNvPicPr>
          <p:nvPr/>
        </p:nvPicPr>
        <p:blipFill>
          <a:blip r:embed="rId1"/>
          <a:stretch>
            <a:fillRect/>
          </a:stretch>
        </p:blipFill>
        <p:spPr>
          <a:xfrm>
            <a:off x="6983413" y="1738313"/>
            <a:ext cx="2390775" cy="1196975"/>
          </a:xfrm>
          <a:prstGeom prst="rect">
            <a:avLst/>
          </a:prstGeom>
          <a:noFill/>
          <a:ln w="9525">
            <a:noFill/>
          </a:ln>
        </p:spPr>
      </p:pic>
      <p:pic>
        <p:nvPicPr>
          <p:cNvPr id="55298" name="图片 55297" descr="1"/>
          <p:cNvPicPr>
            <a:picLocks noChangeAspect="1"/>
          </p:cNvPicPr>
          <p:nvPr/>
        </p:nvPicPr>
        <p:blipFill>
          <a:blip r:embed="rId2"/>
          <a:stretch>
            <a:fillRect/>
          </a:stretch>
        </p:blipFill>
        <p:spPr>
          <a:xfrm>
            <a:off x="914400" y="6494463"/>
            <a:ext cx="8229600" cy="363537"/>
          </a:xfrm>
          <a:prstGeom prst="rect">
            <a:avLst/>
          </a:prstGeom>
          <a:noFill/>
          <a:ln w="9525">
            <a:noFill/>
          </a:ln>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552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5937</Words>
  <Application>WPS 演示</Application>
  <PresentationFormat>在屏幕上显示</PresentationFormat>
  <Paragraphs>314</Paragraphs>
  <Slides>42</Slides>
  <Notes>0</Notes>
  <HiddenSlides>0</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42</vt:i4>
      </vt:variant>
    </vt:vector>
  </HeadingPairs>
  <TitlesOfParts>
    <vt:vector size="55" baseType="lpstr">
      <vt:lpstr>Arial</vt:lpstr>
      <vt:lpstr>宋体</vt:lpstr>
      <vt:lpstr>Wingdings</vt:lpstr>
      <vt:lpstr>Arial Narrow</vt:lpstr>
      <vt:lpstr>华文行楷</vt:lpstr>
      <vt:lpstr>楷体_GB2312</vt:lpstr>
      <vt:lpstr>微软雅黑</vt:lpstr>
      <vt:lpstr>Arial Unicode MS</vt:lpstr>
      <vt:lpstr>Calibri</vt:lpstr>
      <vt:lpstr>新宋体</vt:lpstr>
      <vt:lpstr>Times New Roman</vt:lpstr>
      <vt:lpstr>隶书</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未知用户</dc:creator>
  <cp:lastModifiedBy>Administrator</cp:lastModifiedBy>
  <cp:revision>35</cp:revision>
  <dcterms:created xsi:type="dcterms:W3CDTF">2015-04-09T03:38:13Z</dcterms:created>
  <dcterms:modified xsi:type="dcterms:W3CDTF">2018-11-06T02:49:12Z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