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1" r:id="rId3"/>
    <p:sldId id="427" r:id="rId4"/>
    <p:sldId id="412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0" r:id="rId13"/>
    <p:sldId id="424" r:id="rId14"/>
    <p:sldId id="423" r:id="rId15"/>
    <p:sldId id="421" r:id="rId16"/>
    <p:sldId id="44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6"/>
        <p:guide pos="384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11T17:02:05.020" idx="1">
    <p:pos x="7690" y="10"/>
    <p:text/>
  </p:cm>
  <p:cm authorId="1" dt="2021-05-11T17:02:09.011" idx="2">
    <p:pos x="7846" y="166"/>
    <p:text/>
  </p:cm>
</p:cmLst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tags" Target="../tags/tag61.xml"/><Relationship Id="rId17" Type="http://schemas.openxmlformats.org/officeDocument/2006/relationships/tags" Target="../tags/tag60.xml"/><Relationship Id="rId16" Type="http://schemas.openxmlformats.org/officeDocument/2006/relationships/tags" Target="../tags/tag59.xml"/><Relationship Id="rId15" Type="http://schemas.openxmlformats.org/officeDocument/2006/relationships/tags" Target="../tags/tag58.xml"/><Relationship Id="rId14" Type="http://schemas.openxmlformats.org/officeDocument/2006/relationships/tags" Target="../tags/tag57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2" descr="http://pic1.win4000.com/wallpaper/f/55935f8ee0e0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TextBox 1"/>
          <p:cNvSpPr txBox="1"/>
          <p:nvPr/>
        </p:nvSpPr>
        <p:spPr>
          <a:xfrm>
            <a:off x="3379470" y="1483995"/>
            <a:ext cx="6111875" cy="2306955"/>
          </a:xfrm>
          <a:prstGeom prst="rect">
            <a:avLst/>
          </a:prstGeom>
          <a:solidFill>
            <a:schemeClr val="bg1">
              <a:alpha val="41176"/>
            </a:schemeClr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7200" b="1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登幽州台歌</a:t>
            </a:r>
            <a:endParaRPr lang="en-US" altLang="zh-CN" sz="7200" b="1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7200" b="1" dirty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   陈子昂</a:t>
            </a:r>
            <a:endParaRPr lang="zh-CN" altLang="en-US" sz="7200" b="1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7" name="TextBox 1"/>
          <p:cNvSpPr txBox="1"/>
          <p:nvPr/>
        </p:nvSpPr>
        <p:spPr>
          <a:xfrm>
            <a:off x="802217" y="1462617"/>
            <a:ext cx="10634133" cy="7816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120000"/>
              </a:lnSpc>
            </a:pPr>
            <a:r>
              <a:rPr lang="en-US" altLang="zh-CN" sz="3735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73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赏析</a:t>
            </a:r>
            <a:r>
              <a:rPr lang="zh-CN" altLang="en-US" sz="3735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“念天地之悠悠”中“悠悠”一词。</a:t>
            </a:r>
            <a:endParaRPr lang="zh-CN" altLang="en-US" sz="3735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4338" name="组合 27"/>
          <p:cNvGrpSpPr/>
          <p:nvPr/>
        </p:nvGrpSpPr>
        <p:grpSpPr>
          <a:xfrm>
            <a:off x="268817" y="196851"/>
            <a:ext cx="3426883" cy="914400"/>
            <a:chOff x="2747226" y="536189"/>
            <a:chExt cx="2458107" cy="604628"/>
          </a:xfrm>
        </p:grpSpPr>
        <p:sp>
          <p:nvSpPr>
            <p:cNvPr id="4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深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5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入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6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探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7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究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83733" y="3054351"/>
            <a:ext cx="10352617" cy="23342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“悠悠”形容时间久远和空间广大。把个人放置到无边宇宙的背景中，使人显得渺小，从而产生一种苍茫孤独感。</a:t>
            </a:r>
            <a:endParaRPr lang="zh-CN" altLang="en-US" sz="3735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1" name="TextBox 1"/>
          <p:cNvSpPr txBox="1"/>
          <p:nvPr/>
        </p:nvSpPr>
        <p:spPr>
          <a:xfrm>
            <a:off x="944033" y="986367"/>
            <a:ext cx="10632017" cy="1472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120000"/>
              </a:lnSpc>
            </a:pPr>
            <a:r>
              <a:rPr lang="en-US" altLang="zh-CN" sz="3735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735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诗人登上幽州台远眺，产生了怎样的联想？由此表达了诗人怎样的情感？</a:t>
            </a:r>
            <a:endParaRPr lang="zh-CN" altLang="en-US" sz="3735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3733" y="2671233"/>
            <a:ext cx="10352617" cy="23342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联想：大地茫茫，空阔寂寥，没有一个知音，内心满怀悲愤。</a:t>
            </a:r>
            <a:endParaRPr lang="en-US" altLang="zh-CN" sz="3735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情感：对不被理解、怀才不遇的悲叹。</a:t>
            </a:r>
            <a:endParaRPr lang="zh-CN" altLang="en-US" sz="3735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7409" name="组合 27"/>
          <p:cNvGrpSpPr/>
          <p:nvPr/>
        </p:nvGrpSpPr>
        <p:grpSpPr>
          <a:xfrm>
            <a:off x="268817" y="196851"/>
            <a:ext cx="3426883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结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构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梳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理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34340" y="2667635"/>
            <a:ext cx="2567305" cy="66611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/>
            <a:r>
              <a:rPr lang="zh-CN" altLang="en-US" sz="3735" b="1" dirty="0">
                <a:latin typeface="宋体" panose="02010600030101010101" pitchFamily="2" charset="-122"/>
                <a:ea typeface="宋体" panose="02010600030101010101" pitchFamily="2" charset="-122"/>
              </a:rPr>
              <a:t>登幽州台歌</a:t>
            </a:r>
            <a:endParaRPr lang="zh-CN" altLang="en-US" sz="3735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2989580" y="2367280"/>
            <a:ext cx="591185" cy="156654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0922" y="3740151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defTabSz="914400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空间辽阔</a:t>
            </a:r>
            <a:endParaRPr lang="zh-CN" altLang="en-US" sz="4265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左大括号 17"/>
          <p:cNvSpPr/>
          <p:nvPr/>
        </p:nvSpPr>
        <p:spPr>
          <a:xfrm flipH="1">
            <a:off x="8994987" y="2433955"/>
            <a:ext cx="596900" cy="1566333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右箭头 1"/>
          <p:cNvSpPr/>
          <p:nvPr/>
        </p:nvSpPr>
        <p:spPr>
          <a:xfrm rot="5400000">
            <a:off x="3889375" y="3010535"/>
            <a:ext cx="686435" cy="340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567430" y="2210435"/>
            <a:ext cx="16090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俯仰古今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675380" y="3740150"/>
            <a:ext cx="16097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时间悠悠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21655" y="2202815"/>
            <a:ext cx="14071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登台远眺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73950" y="2202815"/>
            <a:ext cx="1460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直抒胸臆</a:t>
            </a:r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483475" y="3740150"/>
            <a:ext cx="1450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孤独悲苦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右箭头 21"/>
          <p:cNvSpPr/>
          <p:nvPr/>
        </p:nvSpPr>
        <p:spPr>
          <a:xfrm rot="5400000">
            <a:off x="5882005" y="3015615"/>
            <a:ext cx="655320" cy="301625"/>
          </a:xfrm>
          <a:prstGeom prst="rightArrow">
            <a:avLst>
              <a:gd name="adj1" fmla="val 50000"/>
              <a:gd name="adj2" fmla="val 485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 rot="5400000">
            <a:off x="7866380" y="3015615"/>
            <a:ext cx="686435" cy="330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>
            <a:off x="5100320" y="2395220"/>
            <a:ext cx="412115" cy="75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右箭头 24"/>
          <p:cNvSpPr/>
          <p:nvPr/>
        </p:nvSpPr>
        <p:spPr>
          <a:xfrm>
            <a:off x="7031990" y="2395220"/>
            <a:ext cx="412115" cy="75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右箭头 25"/>
          <p:cNvSpPr/>
          <p:nvPr/>
        </p:nvSpPr>
        <p:spPr>
          <a:xfrm>
            <a:off x="7087870" y="3924935"/>
            <a:ext cx="412115" cy="75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右箭头 26"/>
          <p:cNvSpPr/>
          <p:nvPr/>
        </p:nvSpPr>
        <p:spPr>
          <a:xfrm>
            <a:off x="5203825" y="3933825"/>
            <a:ext cx="412115" cy="75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9844405" y="2670810"/>
            <a:ext cx="23431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/>
              <a:t>感于往事</a:t>
            </a:r>
            <a:endParaRPr lang="zh-CN" altLang="en-US" sz="3600"/>
          </a:p>
          <a:p>
            <a:r>
              <a:rPr lang="zh-CN" altLang="en-US" sz="3600"/>
              <a:t>慨叹身世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22" grpId="0" bldLvl="0" animBg="1"/>
      <p:bldP spid="22" grpId="1" animBg="1"/>
      <p:bldP spid="24" grpId="0" bldLvl="0" animBg="1"/>
      <p:bldP spid="24" grpId="1" animBg="1"/>
      <p:bldP spid="27" grpId="0" animBg="1"/>
      <p:bldP spid="27" grpId="1" animBg="1"/>
      <p:bldP spid="25" grpId="0" animBg="1"/>
      <p:bldP spid="25" grpId="1" animBg="1"/>
      <p:bldP spid="23" grpId="0" bldLvl="0" animBg="1"/>
      <p:bldP spid="23" grpId="1" animBg="1"/>
      <p:bldP spid="26" grpId="0" animBg="1"/>
      <p:bldP spid="26" grpId="1" animBg="1"/>
      <p:bldP spid="18" grpId="0" animBg="1"/>
      <p:bldP spid="1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68275" y="1125220"/>
            <a:ext cx="6830695" cy="5728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40000"/>
              </a:lnSpc>
            </a:pPr>
            <a:r>
              <a:rPr lang="zh-CN" altLang="en-US" sz="3735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735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735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本诗以慷慨悲凉的调子，抒写了诗人登楼远眺时凭今吊古的感慨，表现了诗人怀才不遇的境遇和寂寞苦闷的情怀，表现了在亘古不变的时空中，生命短暂、时不我待的事理悲情。</a:t>
            </a:r>
            <a:endParaRPr lang="zh-CN" altLang="en-US" sz="3735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86" name="组合 27"/>
          <p:cNvGrpSpPr/>
          <p:nvPr/>
        </p:nvGrpSpPr>
        <p:grpSpPr>
          <a:xfrm>
            <a:off x="258657" y="198121"/>
            <a:ext cx="3426883" cy="914400"/>
            <a:chOff x="2747226" y="536189"/>
            <a:chExt cx="2458107" cy="604628"/>
          </a:xfrm>
        </p:grpSpPr>
        <p:sp>
          <p:nvSpPr>
            <p:cNvPr id="4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主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5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题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6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概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7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括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pic>
        <p:nvPicPr>
          <p:cNvPr id="13316" name="Picture 2" descr="http://s4.sinaimg.cn/bmiddle/499847aet8a8d60190493&amp;6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517" y="1185333"/>
            <a:ext cx="4853516" cy="52493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542925" y="795655"/>
            <a:ext cx="6325235" cy="49231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40000"/>
              </a:lnSpc>
            </a:pPr>
            <a:r>
              <a:rPr lang="zh-CN" altLang="en-US" sz="3735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深刻地揭示了封建社会中正直、多才而遭遇困厄的知识分子遭受压抑的境遇，表达了他们在理想破灭时孤寂郁闷的心情，具有深刻典型的社会意义。</a:t>
            </a:r>
            <a:endParaRPr lang="zh-CN" altLang="en-US" sz="3735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6" name="Picture 2" descr="http://s4.sinaimg.cn/bmiddle/499847aet8a8d60190493&amp;6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2517" y="1185333"/>
            <a:ext cx="4853516" cy="524933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187190" y="1821815"/>
            <a:ext cx="469265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8800">
                <a:solidFill>
                  <a:srgbClr val="FF0000"/>
                </a:solidFill>
              </a:rPr>
              <a:t>再见</a:t>
            </a:r>
            <a:endParaRPr lang="zh-CN" altLang="en-US" sz="8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625" y="1183640"/>
            <a:ext cx="8266430" cy="581025"/>
          </a:xfrm>
        </p:spPr>
        <p:txBody>
          <a:bodyPr>
            <a:normAutofit fontScale="90000"/>
          </a:bodyPr>
          <a:p>
            <a:r>
              <a:rPr lang="zh-CN" altLang="en-US" sz="4445">
                <a:solidFill>
                  <a:srgbClr val="FF0000"/>
                </a:solidFill>
              </a:rPr>
              <a:t>学习目标</a:t>
            </a:r>
            <a:endParaRPr lang="zh-CN" altLang="en-US" sz="4445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44310" y="2098730"/>
            <a:ext cx="10969200" cy="4759200"/>
          </a:xfrm>
        </p:spPr>
        <p:txBody>
          <a:bodyPr/>
          <a:p>
            <a:r>
              <a:rPr lang="en-US" altLang="zh-CN" sz="3200" b="1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</a:rPr>
              <a:t>、朗读、背诵诗歌。</a:t>
            </a:r>
            <a:endParaRPr lang="zh-CN" altLang="en-US" sz="3200" b="1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zh-CN" sz="3200" b="1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</a:rPr>
              <a:t>、抓住关键词语理解诗歌内容。</a:t>
            </a:r>
            <a:endParaRPr lang="zh-CN" altLang="en-US" sz="3200" b="1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zh-CN" sz="3200" b="1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</a:rPr>
              <a:t>、理解作者的感情。</a:t>
            </a:r>
            <a:endParaRPr lang="zh-CN" altLang="en-US" sz="32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7169" name="组合 27"/>
          <p:cNvGrpSpPr/>
          <p:nvPr/>
        </p:nvGrpSpPr>
        <p:grpSpPr>
          <a:xfrm>
            <a:off x="218017" y="205317"/>
            <a:ext cx="3426883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作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者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简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介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7" name="TextBox 4"/>
          <p:cNvSpPr txBox="1"/>
          <p:nvPr/>
        </p:nvSpPr>
        <p:spPr>
          <a:xfrm>
            <a:off x="759884" y="1595967"/>
            <a:ext cx="7639049" cy="425386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465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陈子昂</a:t>
            </a:r>
            <a:r>
              <a:rPr lang="zh-CN" altLang="en-US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（约</a:t>
            </a:r>
            <a:r>
              <a:rPr lang="en-US" altLang="zh-CN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659—700</a:t>
            </a:r>
            <a:r>
              <a:rPr lang="zh-CN" altLang="en-US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），字伯玉，梓州射洪（今属四川）人，唐代文学家。陈子昂是唐诗革新的前驱者。其诗思想充实，语言刚健质朴，对唐代诗歌影响巨大，有诗集</a:t>
            </a:r>
            <a:r>
              <a:rPr lang="en-US" altLang="zh-CN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感遇诗</a:t>
            </a:r>
            <a:r>
              <a:rPr lang="en-US" altLang="zh-CN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陈伯玉集</a:t>
            </a:r>
            <a:r>
              <a:rPr lang="en-US" altLang="zh-CN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465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等传世。</a:t>
            </a:r>
            <a:endParaRPr lang="zh-CN" altLang="en-US" sz="3465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0" name="Picture 2" descr="http://p8.qhmsg.com/t01491ee5e361e875e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3667" y="1864784"/>
            <a:ext cx="2813051" cy="371474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8193" name="组合 27"/>
          <p:cNvGrpSpPr/>
          <p:nvPr/>
        </p:nvGrpSpPr>
        <p:grpSpPr>
          <a:xfrm>
            <a:off x="268817" y="196851"/>
            <a:ext cx="3426883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背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景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链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接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1433" y="1314451"/>
            <a:ext cx="11288184" cy="38614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ts val="4200"/>
              </a:lnSpc>
            </a:pPr>
            <a:r>
              <a:rPr lang="zh-CN" altLang="en-US" sz="3735" b="1" dirty="0">
                <a:latin typeface="楷体_GB2312" pitchFamily="49" charset="-122"/>
                <a:ea typeface="楷体_GB2312" pitchFamily="49" charset="-122"/>
              </a:rPr>
              <a:t>    通天元年，契丹攻陷营州。武则天委派武攸宜率军征讨，参谋陈子昂随同出征。武攸宜为人轻率，少谋略。次年兵败，情况紧急。陈子昂请求遣万人作前驱以击敌，武不允。陈子昂又进言，武不听，反把他降为军曹。诗人接连受挫，眼看报国宏愿成为泡影，因此登上幽州台，慷慨悲吟，写下了</a:t>
            </a:r>
            <a:r>
              <a:rPr lang="en-US" altLang="zh-CN" sz="3735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735" b="1" dirty="0">
                <a:latin typeface="楷体_GB2312" pitchFamily="49" charset="-122"/>
                <a:ea typeface="楷体_GB2312" pitchFamily="49" charset="-122"/>
              </a:rPr>
              <a:t>登幽州台歌</a:t>
            </a:r>
            <a:r>
              <a:rPr lang="en-US" altLang="zh-CN" sz="3735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735" b="1" dirty="0">
                <a:latin typeface="楷体_GB2312" pitchFamily="49" charset="-122"/>
                <a:ea typeface="楷体_GB2312" pitchFamily="49" charset="-122"/>
              </a:rPr>
              <a:t>一诗。</a:t>
            </a:r>
            <a:endParaRPr lang="zh-CN" altLang="en-US" sz="3735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7" name="文本框 10"/>
          <p:cNvSpPr txBox="1"/>
          <p:nvPr/>
        </p:nvSpPr>
        <p:spPr>
          <a:xfrm>
            <a:off x="537422" y="2411942"/>
            <a:ext cx="10350500" cy="147256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>
            <a:spAutoFit/>
          </a:bodyPr>
          <a:p>
            <a:pPr marL="457200" indent="-457200">
              <a:lnSpc>
                <a:spcPct val="120000"/>
              </a:lnSpc>
              <a:spcBef>
                <a:spcPts val="1800"/>
              </a:spcBef>
              <a:buFont typeface="Wingdings" panose="05000000000000000000" pitchFamily="2" charset="2"/>
              <a:buChar char="u"/>
            </a:pPr>
            <a:r>
              <a:rPr lang="zh-CN" altLang="en-US" sz="3735" b="1" dirty="0">
                <a:latin typeface="楷体_GB2312" pitchFamily="49" charset="-122"/>
                <a:ea typeface="楷体_GB2312" pitchFamily="49" charset="-122"/>
              </a:rPr>
              <a:t>有感情地朗读诗歌，把不理解的字、词、句标注出来。</a:t>
            </a:r>
            <a:endParaRPr lang="en-US" altLang="zh-CN" sz="3735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9219" name="组合 27"/>
          <p:cNvGrpSpPr/>
          <p:nvPr/>
        </p:nvGrpSpPr>
        <p:grpSpPr>
          <a:xfrm>
            <a:off x="268817" y="196851"/>
            <a:ext cx="3426883" cy="914400"/>
            <a:chOff x="2747226" y="536189"/>
            <a:chExt cx="2458107" cy="604628"/>
          </a:xfrm>
        </p:grpSpPr>
        <p:sp>
          <p:nvSpPr>
            <p:cNvPr id="8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整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9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体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10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感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11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知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7170" name="组合 1"/>
          <p:cNvGrpSpPr/>
          <p:nvPr/>
        </p:nvGrpSpPr>
        <p:grpSpPr>
          <a:xfrm>
            <a:off x="6330951" y="670984"/>
            <a:ext cx="5615516" cy="5398114"/>
            <a:chOff x="4748213" y="614363"/>
            <a:chExt cx="4211915" cy="4047960"/>
          </a:xfrm>
        </p:grpSpPr>
        <p:sp>
          <p:nvSpPr>
            <p:cNvPr id="10242" name="Text Box 2"/>
            <p:cNvSpPr txBox="1"/>
            <p:nvPr/>
          </p:nvSpPr>
          <p:spPr>
            <a:xfrm>
              <a:off x="4936769" y="1935737"/>
              <a:ext cx="4023359" cy="27265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4800" b="1" dirty="0">
                  <a:solidFill>
                    <a:srgbClr val="FF00FF"/>
                  </a:solidFill>
                  <a:latin typeface="华文楷体" pitchFamily="2" charset="-122"/>
                  <a:ea typeface="华文楷体" pitchFamily="2" charset="-122"/>
                </a:rPr>
                <a:t>前不见古人，</a:t>
              </a:r>
              <a:endParaRPr lang="en-US" altLang="zh-CN" sz="4800" b="1" dirty="0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4800" b="1" dirty="0">
                  <a:solidFill>
                    <a:srgbClr val="FF00FF"/>
                  </a:solidFill>
                  <a:latin typeface="华文楷体" pitchFamily="2" charset="-122"/>
                  <a:ea typeface="华文楷体" pitchFamily="2" charset="-122"/>
                </a:rPr>
                <a:t>后不见来者。</a:t>
              </a:r>
              <a:endParaRPr lang="en-US" altLang="zh-CN" sz="4800" b="1" dirty="0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4800" b="1" dirty="0">
                  <a:solidFill>
                    <a:srgbClr val="FF00FF"/>
                  </a:solidFill>
                  <a:latin typeface="华文楷体" pitchFamily="2" charset="-122"/>
                  <a:ea typeface="华文楷体" pitchFamily="2" charset="-122"/>
                </a:rPr>
                <a:t>念天地之悠悠，</a:t>
              </a:r>
              <a:endParaRPr lang="en-US" altLang="zh-CN" sz="4800" b="1" dirty="0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4800" b="1" dirty="0">
                  <a:solidFill>
                    <a:srgbClr val="FF00FF"/>
                  </a:solidFill>
                  <a:latin typeface="华文楷体" pitchFamily="2" charset="-122"/>
                  <a:ea typeface="华文楷体" pitchFamily="2" charset="-122"/>
                </a:rPr>
                <a:t>独怆然而涕下。</a:t>
              </a:r>
              <a:endParaRPr lang="zh-CN" altLang="en-US" sz="4800" b="1" dirty="0">
                <a:solidFill>
                  <a:srgbClr val="FF00FF"/>
                </a:solidFill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10243" name="Text Box 6"/>
            <p:cNvSpPr txBox="1"/>
            <p:nvPr/>
          </p:nvSpPr>
          <p:spPr>
            <a:xfrm>
              <a:off x="4748213" y="614363"/>
              <a:ext cx="2944848" cy="7452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5865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登幽州台歌</a:t>
              </a:r>
              <a:endParaRPr lang="zh-CN" altLang="en-US" sz="586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44" name="Text Box 7"/>
            <p:cNvSpPr txBox="1"/>
            <p:nvPr/>
          </p:nvSpPr>
          <p:spPr>
            <a:xfrm>
              <a:off x="6805613" y="1350963"/>
              <a:ext cx="1475996" cy="5609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4265" b="1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陈子昂 </a:t>
              </a:r>
              <a:endParaRPr lang="zh-CN" altLang="en-US" sz="4265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171" name="Picture 2" descr="http://u1.tdimg.com/2/195/105/_521845687740433088913664940861117303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4951"/>
            <a:ext cx="6017684" cy="4813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20333" y="2051051"/>
            <a:ext cx="8280400" cy="129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21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前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不见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古人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，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后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不见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来者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1949451" y="2061633"/>
            <a:ext cx="1888067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前：过去。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5638800" y="2040467"/>
            <a:ext cx="2336800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后：未来。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3166533" y="3092451"/>
            <a:ext cx="3373967" cy="9118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古人：古代那些能够礼贤下士的圣君。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1269" name="组合 27"/>
          <p:cNvGrpSpPr/>
          <p:nvPr/>
        </p:nvGrpSpPr>
        <p:grpSpPr>
          <a:xfrm>
            <a:off x="268817" y="196851"/>
            <a:ext cx="3426883" cy="914400"/>
            <a:chOff x="2747226" y="536189"/>
            <a:chExt cx="2458107" cy="604628"/>
          </a:xfrm>
        </p:grpSpPr>
        <p:sp>
          <p:nvSpPr>
            <p:cNvPr id="17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诗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18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歌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19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解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  <p:sp>
          <p:nvSpPr>
            <p:cNvPr id="20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读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sp>
        <p:nvSpPr>
          <p:cNvPr id="57351" name="TextBox 2"/>
          <p:cNvSpPr txBox="1">
            <a:spLocks noChangeArrowheads="1"/>
          </p:cNvSpPr>
          <p:nvPr/>
        </p:nvSpPr>
        <p:spPr bwMode="auto">
          <a:xfrm>
            <a:off x="4526280" y="424815"/>
            <a:ext cx="3006090" cy="18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登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幽州台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歌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+mn-ea"/>
              </a:rPr>
              <a:t>陈子昂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7417" y="4267200"/>
            <a:ext cx="6527800" cy="16929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65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诗意：</a:t>
            </a:r>
            <a:r>
              <a:rPr kumimoji="0" lang="zh-CN" altLang="en-US" sz="3465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往前不见古代招贤的圣君，向后不见后世求才的明君。</a:t>
            </a:r>
            <a:endParaRPr kumimoji="0" lang="zh-CN" altLang="en-US" sz="346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8619067" y="2010833"/>
            <a:ext cx="2487084" cy="13220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来者：后世那些重视人才的贤明君主。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44591" y="4157707"/>
            <a:ext cx="3080040" cy="1066172"/>
          </a:xfrm>
          <a:prstGeom prst="rect">
            <a:avLst/>
          </a:prstGeom>
          <a:noFill/>
        </p:spPr>
        <p:txBody>
          <a:bodyPr spcFirstLastPara="1" wrap="none" numCol="1">
            <a:prstTxWarp prst="textArchDow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时间的绵长</a:t>
            </a:r>
            <a:endParaRPr kumimoji="0" lang="zh-CN" altLang="en-US" sz="8800" b="1" i="0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3435351" y="3092451"/>
            <a:ext cx="4540251" cy="1445684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6203951" y="2978151"/>
            <a:ext cx="1682751" cy="1443567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379335" y="203200"/>
            <a:ext cx="355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古体诗，也称古诗，古风，有“歌”“行” “吟”等形式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16680" y="0"/>
            <a:ext cx="2863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战国时燕昭王为招纳天下贤士所建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3" grpId="0" bldLvl="0" animBg="1"/>
      <p:bldP spid="23" grpId="0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820333" y="1475317"/>
            <a:ext cx="8280400" cy="129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21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念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天地之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悠悠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，独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怆然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而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涕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下。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" name="文本框 8"/>
          <p:cNvSpPr txBox="1"/>
          <p:nvPr/>
        </p:nvSpPr>
        <p:spPr>
          <a:xfrm>
            <a:off x="1894417" y="1447800"/>
            <a:ext cx="1869016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念：想到。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4019551" y="975784"/>
            <a:ext cx="3373967" cy="9118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悠悠：形容时间的久远和空间的广大。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8"/>
          <p:cNvSpPr txBox="1"/>
          <p:nvPr/>
        </p:nvSpPr>
        <p:spPr>
          <a:xfrm>
            <a:off x="5448300" y="2639484"/>
            <a:ext cx="3333751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怆然：悲伤的样子。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7816851" y="1447800"/>
            <a:ext cx="3373967" cy="501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665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涕：指眼泪。</a:t>
            </a:r>
            <a:endParaRPr lang="zh-CN" altLang="en-US" sz="2665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317" y="4112684"/>
            <a:ext cx="6527800" cy="16929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65" b="1" i="0" u="none" strike="noStrike" kern="1200" cap="none" spc="0" normalizeH="0" baseline="0" noProof="0" dirty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诗意：</a:t>
            </a:r>
            <a:r>
              <a:rPr kumimoji="0" lang="zh-CN" altLang="en-US" sz="3465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只有那苍茫天地悠悠无限，</a:t>
            </a:r>
            <a:endParaRPr kumimoji="0" lang="en-US" altLang="zh-CN" sz="346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65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止不住满怀悲伤热泪纷纷。</a:t>
            </a:r>
            <a:endParaRPr kumimoji="0" lang="zh-CN" altLang="en-US" sz="346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22364" y="3832293"/>
            <a:ext cx="3080040" cy="1066172"/>
          </a:xfrm>
          <a:prstGeom prst="rect">
            <a:avLst/>
          </a:prstGeom>
          <a:noFill/>
        </p:spPr>
        <p:txBody>
          <a:bodyPr spcFirstLastPara="1" wrap="none" numCol="1">
            <a:prstTxWarp prst="textArchDow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rPr>
              <a:t>空间的辽阔</a:t>
            </a:r>
            <a:endParaRPr kumimoji="0" lang="zh-CN" altLang="en-US" sz="8800" b="1" i="0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3905251" y="2408767"/>
            <a:ext cx="4343400" cy="2118784"/>
          </a:xfrm>
          <a:prstGeom prst="straightConnector1">
            <a:avLst/>
          </a:prstGeom>
          <a:ln w="349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909233" y="548217"/>
            <a:ext cx="82804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前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不见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古人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，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后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不见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来者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。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念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天地之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悠悠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，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独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怆然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而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涕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  <a:sym typeface="+mn-ea"/>
              </a:rPr>
              <a:t>下。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61617" y="927100"/>
            <a:ext cx="4599517" cy="21628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粗笔勾勒，凸现宇宙天地的浩茫宽广和古今人事的沧桑易变。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5" name="右箭头 4"/>
          <p:cNvSpPr/>
          <p:nvPr/>
        </p:nvSpPr>
        <p:spPr>
          <a:xfrm rot="5400000">
            <a:off x="3594100" y="4362451"/>
            <a:ext cx="1155700" cy="4572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6984" y="5272617"/>
            <a:ext cx="5882640" cy="6661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抒发诗人孤单悲苦的心绪。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7" name="右大括号 6"/>
          <p:cNvSpPr/>
          <p:nvPr/>
        </p:nvSpPr>
        <p:spPr>
          <a:xfrm>
            <a:off x="5312833" y="927100"/>
            <a:ext cx="635000" cy="1917700"/>
          </a:xfrm>
          <a:prstGeom prst="rightBrac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835900" y="3733800"/>
            <a:ext cx="2493433" cy="1557867"/>
            <a:chOff x="171362" y="699715"/>
            <a:chExt cx="1868557" cy="1168842"/>
          </a:xfrm>
        </p:grpSpPr>
        <p:sp>
          <p:nvSpPr>
            <p:cNvPr id="11" name="云形标注 10"/>
            <p:cNvSpPr/>
            <p:nvPr/>
          </p:nvSpPr>
          <p:spPr>
            <a:xfrm>
              <a:off x="171362" y="699715"/>
              <a:ext cx="1860626" cy="1168842"/>
            </a:xfrm>
            <a:prstGeom prst="cloudCallout">
              <a:avLst>
                <a:gd name="adj1" fmla="val -134508"/>
                <a:gd name="adj2" fmla="val -6403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20" name="TextBox 8"/>
            <p:cNvSpPr txBox="1"/>
            <p:nvPr/>
          </p:nvSpPr>
          <p:spPr>
            <a:xfrm>
              <a:off x="171362" y="979221"/>
              <a:ext cx="1868557" cy="5302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defTabSz="914400"/>
              <a:r>
                <a:rPr lang="zh-CN" altLang="en-US" sz="4000" b="1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直抒胸臆</a:t>
              </a:r>
              <a:endParaRPr lang="zh-CN" altLang="en-US" sz="40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  <p:bldP spid="6" grpId="0" bldLvl="0" animBg="1"/>
      <p:bldP spid="7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1001</Words>
  <Application>WPS 演示</Application>
  <PresentationFormat>宽屏</PresentationFormat>
  <Paragraphs>159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Wingdings</vt:lpstr>
      <vt:lpstr>华文新魏</vt:lpstr>
      <vt:lpstr>黑体</vt:lpstr>
      <vt:lpstr>楷体_GB2312</vt:lpstr>
      <vt:lpstr>新宋体</vt:lpstr>
      <vt:lpstr>华文楷体</vt:lpstr>
      <vt:lpstr>Arial Unicode MS</vt:lpstr>
      <vt:lpstr>Calibri</vt:lpstr>
      <vt:lpstr>Office 主题​​</vt:lpstr>
      <vt:lpstr>PowerPoint 演示文稿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谢步红</cp:lastModifiedBy>
  <cp:revision>170</cp:revision>
  <dcterms:created xsi:type="dcterms:W3CDTF">2019-06-19T02:08:00Z</dcterms:created>
  <dcterms:modified xsi:type="dcterms:W3CDTF">2021-05-11T09:56:10Z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E0044DD6D9574172A9C29FE4F1FDA8D7</vt:lpwstr>
  </property>
</Properties>
</file>