
<file path=[Content_Types].xml><?xml version="1.0" encoding="utf-8"?>
<Types xmlns="http://schemas.openxmlformats.org/package/2006/content-types">
  <Default Extension="jpeg" ContentType="image/jpeg"/>
  <Default Extension="wav" ContentType="audio/x-wav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57" r:id="rId3"/>
    <p:sldId id="273" r:id="rId4"/>
    <p:sldId id="258" r:id="rId5"/>
    <p:sldId id="311" r:id="rId6"/>
    <p:sldId id="259" r:id="rId7"/>
    <p:sldId id="263" r:id="rId8"/>
    <p:sldId id="261" r:id="rId9"/>
    <p:sldId id="264" r:id="rId10"/>
    <p:sldId id="265" r:id="rId11"/>
    <p:sldId id="268" r:id="rId12"/>
    <p:sldId id="266" r:id="rId13"/>
    <p:sldId id="267" r:id="rId14"/>
    <p:sldId id="269" r:id="rId15"/>
    <p:sldId id="270" r:id="rId16"/>
    <p:sldId id="271" r:id="rId17"/>
    <p:sldId id="312" r:id="rId18"/>
    <p:sldId id="313" r:id="rId19"/>
    <p:sldId id="275" r:id="rId20"/>
    <p:sldId id="315" r:id="rId21"/>
    <p:sldId id="316" r:id="rId22"/>
    <p:sldId id="317" r:id="rId23"/>
    <p:sldId id="281" r:id="rId24"/>
    <p:sldId id="282" r:id="rId25"/>
    <p:sldId id="300" r:id="rId26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66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66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66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66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66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66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66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66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66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99"/>
    <a:srgbClr val="FFFFFF"/>
    <a:srgbClr val="003300"/>
    <a:srgbClr val="66FF33"/>
    <a:srgbClr val="800000"/>
    <a:srgbClr val="CC9900"/>
    <a:srgbClr val="FF3300"/>
    <a:srgbClr val="66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03"/>
  </p:normalViewPr>
  <p:slideViewPr>
    <p:cSldViewPr showGuides="1">
      <p:cViewPr varScale="1">
        <p:scale>
          <a:sx n="65" d="100"/>
          <a:sy n="65" d="100"/>
        </p:scale>
        <p:origin x="-1536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handoutMaster" Target="handoutMasters/handoutMaster1.xml"/><Relationship Id="rId27" Type="http://schemas.openxmlformats.org/officeDocument/2006/relationships/notesMaster" Target="notesMasters/notesMaster1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/>
          <a:p>
            <a:pPr lvl="0" algn="r" eaLnBrk="1" hangingPunct="1"/>
            <a:fld id="{9A0DB2DC-4C9A-4742-B13C-FB6460FD3503}" type="slidenum">
              <a:rPr lang="en-US" altLang="zh-CN" sz="1200"/>
            </a:fld>
            <a:endParaRPr lang="en-US" altLang="zh-CN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latinLnBrk="1">
              <a:defRPr sz="1200"/>
            </a:lvl1pPr>
          </a:lstStyle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latinLnBrk="1">
              <a:defRPr sz="1200"/>
            </a:lvl1pPr>
          </a:lstStyle>
          <a:p>
            <a:pPr marL="0" marR="0" lvl="0" indent="0" algn="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8676" name="Rectangle 4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单击此处编辑母版文本样式</a:t>
            </a:r>
            <a:endParaRPr kumimoji="1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第二级</a:t>
            </a:r>
            <a:endParaRPr kumimoji="1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第三级</a:t>
            </a:r>
            <a:endParaRPr kumimoji="1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第四级</a:t>
            </a:r>
            <a:endParaRPr kumimoji="1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第五级</a:t>
            </a:r>
            <a:endParaRPr kumimoji="1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latinLnBrk="1">
              <a:defRPr sz="1200"/>
            </a:lvl1pPr>
          </a:lstStyle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/>
          <a:p>
            <a:pPr lvl="0" algn="r" eaLnBrk="1" latinLnBrk="1" hangingPunct="1"/>
            <a:fld id="{9A0DB2DC-4C9A-4742-B13C-FB6460FD3503}" type="slidenum">
              <a:rPr lang="en-US" altLang="zh-CN" sz="1200" dirty="0"/>
            </a:fld>
            <a:endParaRPr lang="en-US" altLang="zh-CN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bg>
      <p:bgPr>
        <a:gradFill rotWithShape="0">
          <a:gsLst>
            <a:gs pos="0">
              <a:schemeClr val="bg1"/>
            </a:gs>
            <a:gs pos="50000">
              <a:srgbClr val="FFFFFF"/>
            </a:gs>
            <a:gs pos="100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/>
          <p:nvPr/>
        </p:nvGrpSpPr>
        <p:grpSpPr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2056" name="Picture 3" descr="框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64" y="240"/>
              <a:ext cx="5232" cy="386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057" name="Picture 4" descr="花4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0" y="1200"/>
              <a:ext cx="1644" cy="156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058" name="Picture 5" descr="花3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0" y="2262"/>
              <a:ext cx="2163" cy="2058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059" name="Picture 6" descr="葉子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608" y="0"/>
              <a:ext cx="1152" cy="1042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6861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  <a:endParaRPr lang="zh-CN" altLang="en-US" noProof="0" smtClean="0"/>
          </a:p>
        </p:txBody>
      </p:sp>
      <p:sp>
        <p:nvSpPr>
          <p:cNvPr id="68619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 sz="3600"/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  <a:endParaRPr lang="zh-CN" altLang="en-US" noProof="0" smtClean="0"/>
          </a:p>
        </p:txBody>
      </p:sp>
      <p:sp>
        <p:nvSpPr>
          <p:cNvPr id="17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694A6D4-4834-49FB-BE6D-7277C363077E}" type="datetime1">
              <a:rPr kumimoji="0" lang="zh-CN" altLang="en-US" b="0" i="0" kern="1200" cap="none" spc="0" normalizeH="0" baseline="0" noProof="0" smtClean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0" lang="en-US" altLang="zh-CN" b="0" i="0" kern="1200" cap="none" spc="0" normalizeH="0" baseline="0" noProof="0" smtClean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 smtClean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9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algn="r" eaLnBrk="1" hangingPunct="1"/>
            <a:fld id="{9A0DB2DC-4C9A-4742-B13C-FB6460FD3503}" type="slidenum">
              <a:rPr lang="en-US" altLang="zh-CN" sz="1400"/>
            </a:fld>
            <a:endParaRPr lang="en-US" altLang="zh-CN" sz="14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535A889-5836-4358-B0D3-217BC2863723}" type="datetime1">
              <a:rPr kumimoji="0" lang="zh-CN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hangingPunct="1"/>
            <a:fld id="{9A0DB2DC-4C9A-4742-B13C-FB6460FD3503}" type="slidenum">
              <a:rPr lang="en-US" altLang="zh-CN" sz="1400"/>
            </a:fld>
            <a:endParaRPr lang="en-US" altLang="zh-CN" sz="140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535A889-5836-4358-B0D3-217BC2863723}" type="datetime1">
              <a:rPr kumimoji="0" lang="zh-CN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hangingPunct="1"/>
            <a:fld id="{9A0DB2DC-4C9A-4742-B13C-FB6460FD3503}" type="slidenum">
              <a:rPr lang="en-US" altLang="zh-CN" sz="1400"/>
            </a:fld>
            <a:endParaRPr lang="en-US" altLang="zh-CN" sz="140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535A889-5836-4358-B0D3-217BC2863723}" type="datetime1">
              <a:rPr kumimoji="0" lang="zh-CN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hangingPunct="1"/>
            <a:fld id="{9A0DB2DC-4C9A-4742-B13C-FB6460FD3503}" type="slidenum">
              <a:rPr lang="en-US" altLang="zh-CN" sz="1400"/>
            </a:fld>
            <a:endParaRPr lang="en-US" altLang="zh-CN" sz="140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535A889-5836-4358-B0D3-217BC2863723}" type="datetime1">
              <a:rPr kumimoji="0" lang="zh-CN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hangingPunct="1"/>
            <a:fld id="{9A0DB2DC-4C9A-4742-B13C-FB6460FD3503}" type="slidenum">
              <a:rPr lang="en-US" altLang="zh-CN" sz="1400"/>
            </a:fld>
            <a:endParaRPr lang="en-US" altLang="zh-CN" sz="140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535A889-5836-4358-B0D3-217BC2863723}" type="datetime1">
              <a:rPr kumimoji="0" lang="zh-CN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hangingPunct="1"/>
            <a:fld id="{9A0DB2DC-4C9A-4742-B13C-FB6460FD3503}" type="slidenum">
              <a:rPr lang="en-US" altLang="zh-CN" sz="1400"/>
            </a:fld>
            <a:endParaRPr lang="en-US" altLang="zh-CN" sz="140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535A889-5836-4358-B0D3-217BC2863723}" type="datetime1">
              <a:rPr kumimoji="0" lang="zh-CN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hangingPunct="1"/>
            <a:fld id="{9A0DB2DC-4C9A-4742-B13C-FB6460FD3503}" type="slidenum">
              <a:rPr lang="en-US" altLang="zh-CN" sz="1400"/>
            </a:fld>
            <a:endParaRPr lang="en-US" altLang="zh-CN" sz="140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535A889-5836-4358-B0D3-217BC2863723}" type="datetime1">
              <a:rPr kumimoji="0" lang="zh-CN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hangingPunct="1"/>
            <a:fld id="{9A0DB2DC-4C9A-4742-B13C-FB6460FD3503}" type="slidenum">
              <a:rPr lang="en-US" altLang="zh-CN" sz="1400"/>
            </a:fld>
            <a:endParaRPr lang="en-US" altLang="zh-CN" sz="140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535A889-5836-4358-B0D3-217BC2863723}" type="datetime1">
              <a:rPr kumimoji="0" lang="zh-CN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hangingPunct="1"/>
            <a:fld id="{9A0DB2DC-4C9A-4742-B13C-FB6460FD3503}" type="slidenum">
              <a:rPr lang="en-US" altLang="zh-CN" sz="1400"/>
            </a:fld>
            <a:endParaRPr lang="en-US" altLang="zh-CN" sz="140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535A889-5836-4358-B0D3-217BC2863723}" type="datetime1">
              <a:rPr kumimoji="0" lang="zh-CN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hangingPunct="1"/>
            <a:fld id="{9A0DB2DC-4C9A-4742-B13C-FB6460FD3503}" type="slidenum">
              <a:rPr lang="en-US" altLang="zh-CN" sz="1400"/>
            </a:fld>
            <a:endParaRPr lang="en-US" altLang="zh-CN" sz="140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80000"/>
              <a:buFont typeface="Wingdings" panose="05000000000000000000" pitchFamily="2" charset="2"/>
              <a:buNone/>
              <a:defRPr/>
            </a:pPr>
            <a:endParaRPr kumimoji="1" lang="zh-CN" altLang="en-US" sz="32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535A889-5836-4358-B0D3-217BC2863723}" type="datetime1">
              <a:rPr kumimoji="0" lang="zh-CN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hangingPunct="1"/>
            <a:fld id="{9A0DB2DC-4C9A-4742-B13C-FB6460FD3503}" type="slidenum">
              <a:rPr lang="en-US" altLang="zh-CN" sz="1400"/>
            </a:fld>
            <a:endParaRPr lang="en-US" altLang="zh-CN" sz="140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image" Target="../media/image4.png"/><Relationship Id="rId14" Type="http://schemas.openxmlformats.org/officeDocument/2006/relationships/image" Target="../media/image3.png"/><Relationship Id="rId13" Type="http://schemas.openxmlformats.org/officeDocument/2006/relationships/image" Target="../media/image2.png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50000">
              <a:srgbClr val="FFFFFF"/>
            </a:gs>
            <a:gs pos="100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/>
          <p:nvPr/>
        </p:nvGrpSpPr>
        <p:grpSpPr>
          <a:xfrm>
            <a:off x="0" y="0"/>
            <a:ext cx="9209088" cy="6858000"/>
            <a:chOff x="0" y="0"/>
            <a:chExt cx="5801" cy="4320"/>
          </a:xfrm>
        </p:grpSpPr>
        <p:pic>
          <p:nvPicPr>
            <p:cNvPr id="1032" name="Picture 3" descr="框"/>
            <p:cNvPicPr>
              <a:picLocks noChangeAspect="1"/>
            </p:cNvPicPr>
            <p:nvPr userDrawn="1"/>
          </p:nvPicPr>
          <p:blipFill>
            <a:blip r:embed="rId1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64" y="240"/>
              <a:ext cx="5232" cy="386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033" name="Picture 4" descr="花4"/>
            <p:cNvPicPr>
              <a:picLocks noChangeAspect="1"/>
            </p:cNvPicPr>
            <p:nvPr userDrawn="1"/>
          </p:nvPicPr>
          <p:blipFill>
            <a:blip r:embed="rId1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0" y="2016"/>
              <a:ext cx="1190" cy="1132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034" name="Picture 5" descr="花3"/>
            <p:cNvPicPr>
              <a:picLocks noChangeAspect="1"/>
            </p:cNvPicPr>
            <p:nvPr userDrawn="1"/>
          </p:nvPicPr>
          <p:blipFill>
            <a:blip r:embed="rId1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0" y="2720"/>
              <a:ext cx="1682" cy="160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035" name="Picture 6" descr="葉子"/>
            <p:cNvPicPr>
              <a:picLocks noChangeAspect="1"/>
            </p:cNvPicPr>
            <p:nvPr userDrawn="1"/>
          </p:nvPicPr>
          <p:blipFill>
            <a:blip r:embed="rId15" cstate="print"/>
            <a:stretch>
              <a:fillRect/>
            </a:stretch>
          </p:blipFill>
          <p:spPr>
            <a:xfrm>
              <a:off x="4896" y="0"/>
              <a:ext cx="905" cy="819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6759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kumimoji="0"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535A889-5836-4358-B0D3-217BC2863723}" type="datetime1">
              <a:rPr kumimoji="0" lang="zh-CN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759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kumimoji="0"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759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 algn="r" eaLnBrk="1" hangingPunct="1"/>
            <a:fld id="{9A0DB2DC-4C9A-4742-B13C-FB6460FD3503}" type="slidenum">
              <a:rPr lang="en-US" altLang="zh-CN" sz="1400"/>
            </a:fld>
            <a:endParaRPr lang="en-US" altLang="zh-CN" sz="1400"/>
          </a:p>
        </p:txBody>
      </p:sp>
      <p:sp>
        <p:nvSpPr>
          <p:cNvPr id="6759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67595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algn="ctr" rtl="0" fontAlgn="base">
        <a:spcBef>
          <a:spcPct val="0"/>
        </a:spcBef>
        <a:spcAft>
          <a:spcPct val="0"/>
        </a:spcAft>
        <a:defRPr kumimoji="1" sz="46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6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kumimoji="1" sz="46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kumimoji="1" sz="46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kumimoji="1" sz="46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6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6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6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6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FF9900"/>
        </a:buClr>
        <a:buSzPct val="80000"/>
        <a:buFont typeface="Wingdings" panose="05000000000000000000" pitchFamily="2" charset="2"/>
        <a:buChar char="v"/>
        <a:defRPr kumimoji="1" sz="3400" b="1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FF9900"/>
        </a:buClr>
        <a:buSzPct val="80000"/>
        <a:buFont typeface="Wingdings" panose="05000000000000000000" pitchFamily="2" charset="2"/>
        <a:buChar char="v"/>
        <a:defRPr kumimoji="1" sz="3000" b="1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FF9900"/>
        </a:buClr>
        <a:buSzPct val="80000"/>
        <a:buFont typeface="Wingdings" panose="05000000000000000000" pitchFamily="2" charset="2"/>
        <a:buChar char="v"/>
        <a:defRPr kumimoji="1" sz="2600" b="1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FF9900"/>
        </a:buClr>
        <a:buSzPct val="80000"/>
        <a:buFont typeface="Wingdings" panose="05000000000000000000" pitchFamily="2" charset="2"/>
        <a:buChar char="v"/>
        <a:defRPr kumimoji="1" sz="2200" b="1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FF9900"/>
        </a:buClr>
        <a:buSzPct val="80000"/>
        <a:buFont typeface="Wingdings" panose="05000000000000000000" pitchFamily="2" charset="2"/>
        <a:buChar char="v"/>
        <a:defRPr kumimoji="1" b="1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FF9900"/>
        </a:buClr>
        <a:buSzPct val="80000"/>
        <a:buFont typeface="Wingdings" panose="05000000000000000000" pitchFamily="2" charset="2"/>
        <a:buChar char="v"/>
        <a:defRPr kumimoji="1" b="1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FF9900"/>
        </a:buClr>
        <a:buSzPct val="80000"/>
        <a:buFont typeface="Wingdings" panose="05000000000000000000" pitchFamily="2" charset="2"/>
        <a:buChar char="v"/>
        <a:defRPr kumimoji="1" b="1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FF9900"/>
        </a:buClr>
        <a:buSzPct val="80000"/>
        <a:buFont typeface="Wingdings" panose="05000000000000000000" pitchFamily="2" charset="2"/>
        <a:buChar char="v"/>
        <a:defRPr kumimoji="1" b="1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FF9900"/>
        </a:buClr>
        <a:buSzPct val="80000"/>
        <a:buFont typeface="Wingdings" panose="05000000000000000000" pitchFamily="2" charset="2"/>
        <a:buChar char="v"/>
        <a:defRPr kumimoji="1" b="1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audio2.wav"/><Relationship Id="rId1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1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hemeOverride" Target="../theme/themeOverride1.xml"/><Relationship Id="rId2" Type="http://schemas.openxmlformats.org/officeDocument/2006/relationships/audio" Target="../media/audio7.wav"/><Relationship Id="rId1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8.wav"/><Relationship Id="rId1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4.wav"/><Relationship Id="rId1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6.wav"/><Relationship Id="rId1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9.wav"/><Relationship Id="rId1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11.wav"/><Relationship Id="rId1" Type="http://schemas.openxmlformats.org/officeDocument/2006/relationships/audio" Target="../media/audio10.wav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3.wav"/><Relationship Id="rId1" Type="http://schemas.openxmlformats.org/officeDocument/2006/relationships/audio" Target="../media/audio1.wav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0.wav"/><Relationship Id="rId1" Type="http://schemas.openxmlformats.org/officeDocument/2006/relationships/image" Target="../media/image15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0.wav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audio4.wav"/><Relationship Id="rId1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slide" Target="slide1.xml"/><Relationship Id="rId2" Type="http://schemas.openxmlformats.org/officeDocument/2006/relationships/image" Target="../media/image6.jpeg"/><Relationship Id="rId1" Type="http://schemas.openxmlformats.org/officeDocument/2006/relationships/hyperlink" Target="file:///C:\WINDOWS\Temporary%20Internet%20Files\Content.IE5\O5Y78XUR\&#26234;&#21462;&#29983;&#36784;&#32434;.swf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1" Type="http://schemas.openxmlformats.org/officeDocument/2006/relationships/audio" Target="../media/audio5.wav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6.wav"/><Relationship Id="rId1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3.wav"/><Relationship Id="rId1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 txBox="1"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eaLnBrk="1" hangingPunct="1"/>
            <a:fld id="{BB962C8B-B14F-4D97-AF65-F5344CB8AC3E}" type="datetime1">
              <a:rPr kumimoji="0" lang="zh-CN" altLang="en-US" dirty="0"/>
            </a:fld>
            <a:endParaRPr kumimoji="0" lang="zh-CN" altLang="en-US" dirty="0"/>
          </a:p>
        </p:txBody>
      </p:sp>
      <p:sp>
        <p:nvSpPr>
          <p:cNvPr id="3075" name="Rectangle 9"/>
          <p:cNvSpPr txBox="1"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eaLnBrk="1" hangingPunct="1"/>
            <a:fld id="{9A0DB2DC-4C9A-4742-B13C-FB6460FD3503}" type="slidenum">
              <a:rPr lang="en-US" altLang="zh-CN" sz="1400"/>
            </a:fld>
            <a:endParaRPr lang="en-US" altLang="zh-CN" sz="140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447800"/>
            <a:ext cx="7772400" cy="1143000"/>
          </a:xfrm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66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j-lt"/>
                <a:ea typeface="隶书" panose="02010509060101010101" pitchFamily="49" charset="-122"/>
                <a:cs typeface="+mj-cs"/>
              </a:rPr>
              <a:t>智取生辰纲</a:t>
            </a:r>
            <a:endParaRPr kumimoji="1" lang="zh-CN" altLang="en-US" sz="66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+mj-lt"/>
              <a:ea typeface="隶书" panose="02010509060101010101" pitchFamily="49" charset="-122"/>
              <a:cs typeface="+mj-cs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67175" y="3213100"/>
            <a:ext cx="4032250" cy="1150938"/>
          </a:xfrm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kumimoji="1" lang="zh-CN" altLang="en-US" sz="3600" b="0" i="0" u="none" strike="noStrike" kern="0" cap="none" spc="0" normalizeH="0" baseline="0" noProof="0" smtClean="0">
                <a:ln>
                  <a:noFill/>
                </a:ln>
                <a:solidFill>
                  <a:srgbClr val="33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施耐庵</a:t>
            </a:r>
            <a:endParaRPr kumimoji="1" lang="zh-CN" altLang="en-US" sz="3600" b="0" i="0" u="none" strike="noStrike" kern="0" cap="none" spc="0" normalizeH="0" baseline="0" noProof="0" smtClean="0">
              <a:ln>
                <a:noFill/>
              </a:ln>
              <a:solidFill>
                <a:srgbClr val="333399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78" name="TextBox 1"/>
          <p:cNvSpPr txBox="1"/>
          <p:nvPr/>
        </p:nvSpPr>
        <p:spPr>
          <a:xfrm>
            <a:off x="2771775" y="4941888"/>
            <a:ext cx="5184775" cy="5791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/>
            <a:endParaRPr lang="zh-CN" altLang="en-US" sz="3200" dirty="0">
              <a:solidFill>
                <a:srgbClr val="333399"/>
              </a:solidFill>
              <a:latin typeface="经典粗圆简" pitchFamily="49" charset="-122"/>
              <a:ea typeface="经典粗圆简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2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灯片编号占位符 5"/>
          <p:cNvSpPr txBox="1"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eaLnBrk="1" hangingPunct="1"/>
            <a:fld id="{9A0DB2DC-4C9A-4742-B13C-FB6460FD3503}" type="slidenum">
              <a:rPr lang="en-US" altLang="zh-CN" sz="1400"/>
            </a:fld>
            <a:endParaRPr lang="en-US" altLang="zh-CN" sz="1400"/>
          </a:p>
        </p:txBody>
      </p:sp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981075"/>
            <a:ext cx="3454400" cy="771525"/>
          </a:xfrm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4000" b="1" i="0" u="none" strike="noStrike" kern="0" cap="none" spc="0" normalizeH="0" baseline="0" noProof="0" smtClean="0">
                <a:ln>
                  <a:noFill/>
                </a:ln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公孙胜</a:t>
            </a:r>
            <a:endParaRPr kumimoji="1" lang="zh-CN" altLang="en-US" sz="4000" b="1" i="0" u="none" strike="noStrike" kern="0" cap="none" spc="0" normalizeH="0" baseline="0" noProof="0" smtClean="0">
              <a:ln>
                <a:noFill/>
              </a:ln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8067" name="Rectangle 3"/>
          <p:cNvSpPr>
            <a:spLocks noGrp="1" noChangeArrowheads="1"/>
          </p:cNvSpPr>
          <p:nvPr>
            <p:ph idx="1"/>
          </p:nvPr>
        </p:nvSpPr>
        <p:spPr>
          <a:xfrm>
            <a:off x="617855" y="1636395"/>
            <a:ext cx="4890770" cy="4612640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kumimoji="1" lang="en-US" altLang="zh-CN" sz="3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1" lang="en-US" altLang="zh-CN" sz="36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1" lang="zh-CN" altLang="en-US" sz="36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道号“一清先生”，身长八尺，好习枪棒，学成武艺多般。后来师从罗真人，学得一身道术，善能呼风唤雨，驾雾腾云，江湖上都称他做“</a:t>
            </a:r>
            <a:r>
              <a:rPr kumimoji="1" lang="zh-CN" altLang="en-US" sz="3600" b="1" i="0" u="sng" strike="noStrike" kern="0" cap="none" spc="0" normalizeH="0" baseline="0" noProof="0" smtClean="0">
                <a:ln>
                  <a:noFill/>
                </a:ln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入云龙</a:t>
            </a:r>
            <a:r>
              <a:rPr kumimoji="1" lang="zh-CN" altLang="en-US" sz="36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”。 </a:t>
            </a:r>
            <a:br>
              <a:rPr kumimoji="1" lang="zh-CN" altLang="en-US" sz="36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</a:br>
            <a:endParaRPr kumimoji="1" lang="zh-CN" altLang="en-US" sz="36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270" name="Picture 5" descr="gss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508625" y="549275"/>
            <a:ext cx="3086100" cy="57594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88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88067">
                                            <p:txEl>
                                              <p:p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7" dur="500"/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6" grpId="0"/>
      <p:bldP spid="88067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灯片编号占位符 5"/>
          <p:cNvSpPr txBox="1"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eaLnBrk="1" hangingPunct="1"/>
            <a:fld id="{9A0DB2DC-4C9A-4742-B13C-FB6460FD3503}" type="slidenum">
              <a:rPr lang="en-US" altLang="zh-CN" sz="1400"/>
            </a:fld>
            <a:endParaRPr lang="en-US" altLang="zh-CN" sz="1400"/>
          </a:p>
        </p:txBody>
      </p:sp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981075"/>
            <a:ext cx="1943100" cy="1143000"/>
          </a:xfrm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4600" b="1" i="0" u="none" strike="noStrike" kern="0" cap="none" spc="0" normalizeH="0" baseline="0" noProof="0" smtClean="0">
                <a:ln>
                  <a:noFill/>
                </a:ln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刘唐</a:t>
            </a:r>
            <a:endParaRPr kumimoji="1" lang="zh-CN" altLang="en-US" sz="4600" b="1" i="0" u="none" strike="noStrike" kern="0" cap="none" spc="0" normalizeH="0" baseline="0" noProof="0" smtClean="0">
              <a:ln>
                <a:noFill/>
              </a:ln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6019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981200"/>
            <a:ext cx="4606925" cy="4114800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80000"/>
              <a:buFont typeface="Wingdings" panose="05000000000000000000" pitchFamily="2" charset="2"/>
              <a:buChar char="v"/>
              <a:defRPr/>
            </a:pPr>
            <a:r>
              <a:rPr kumimoji="1" lang="zh-CN" altLang="en-US" sz="36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使朴刀，因鬓边有朱砂记，人称“</a:t>
            </a:r>
            <a:r>
              <a:rPr kumimoji="1" lang="zh-CN" altLang="en-US" sz="3600" b="1" i="0" u="sng" strike="noStrike" kern="0" cap="none" spc="0" normalizeH="0" baseline="0" noProof="0" smtClean="0">
                <a:ln>
                  <a:noFill/>
                </a:ln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赤发鬼</a:t>
            </a:r>
            <a:r>
              <a:rPr kumimoji="1" lang="zh-CN" altLang="en-US" sz="36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”。生辰纲的消息正是他通知晁盖的。</a:t>
            </a:r>
            <a:r>
              <a:rPr kumimoji="1" lang="zh-CN" altLang="en-US" sz="34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1" lang="zh-CN" altLang="en-US" sz="34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80000"/>
              <a:buFont typeface="Wingdings" panose="05000000000000000000" pitchFamily="2" charset="2"/>
              <a:buNone/>
              <a:defRPr/>
            </a:pPr>
            <a:endParaRPr kumimoji="1" lang="en-US" altLang="zh-CN" sz="34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2294" name="Picture 4" descr="赤发鬼刘唐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364163" y="404813"/>
            <a:ext cx="3455987" cy="58324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" dur="500"/>
                                        <p:tgtEl>
                                          <p:spTgt spid="86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18" grpId="0"/>
      <p:bldP spid="86019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灯片编号占位符 5"/>
          <p:cNvSpPr txBox="1"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eaLnBrk="1" hangingPunct="1"/>
            <a:fld id="{9A0DB2DC-4C9A-4742-B13C-FB6460FD3503}" type="slidenum">
              <a:rPr lang="en-US" altLang="zh-CN" sz="1400"/>
            </a:fld>
            <a:endParaRPr lang="en-US" altLang="zh-CN" sz="1400"/>
          </a:p>
        </p:txBody>
      </p:sp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836613"/>
            <a:ext cx="3525838" cy="1143000"/>
          </a:xfrm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4400" b="1" i="0" u="none" strike="noStrike" kern="0" cap="none" spc="0" normalizeH="0" baseline="0" noProof="0" smtClean="0">
                <a:ln>
                  <a:noFill/>
                </a:ln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阮小二 </a:t>
            </a:r>
            <a:endParaRPr kumimoji="1" lang="zh-CN" altLang="en-US" sz="4400" b="1" i="0" u="none" strike="noStrike" kern="0" cap="none" spc="0" normalizeH="0" baseline="0" noProof="0" smtClean="0">
              <a:ln>
                <a:noFill/>
              </a:ln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7043" name="Rectangle 3"/>
          <p:cNvSpPr>
            <a:spLocks noGrp="1" noChangeArrowheads="1"/>
          </p:cNvSpPr>
          <p:nvPr>
            <p:ph idx="1"/>
          </p:nvPr>
        </p:nvSpPr>
        <p:spPr>
          <a:xfrm>
            <a:off x="684213" y="1989138"/>
            <a:ext cx="4030663" cy="4114800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kumimoji="1" lang="en-US" altLang="zh-CN" sz="34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1" lang="en-US" altLang="zh-CN" sz="36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1" lang="zh-CN" altLang="en-US" sz="36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臂膀千斤力，眼射万道寒光，人称“</a:t>
            </a:r>
            <a:r>
              <a:rPr kumimoji="1" lang="zh-CN" altLang="en-US" sz="3600" b="1" i="0" u="sng" strike="noStrike" kern="0" cap="none" spc="0" normalizeH="0" baseline="0" noProof="0" smtClean="0">
                <a:ln>
                  <a:noFill/>
                </a:ln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立地太岁</a:t>
            </a:r>
            <a:r>
              <a:rPr kumimoji="1" lang="zh-CN" altLang="en-US" sz="36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”，与阮小五、阮小七是三兄弟，都善水性</a:t>
            </a:r>
            <a:r>
              <a:rPr kumimoji="1" lang="zh-CN" altLang="en-US" sz="34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。</a:t>
            </a:r>
            <a:endParaRPr kumimoji="1" lang="zh-CN" altLang="en-US" sz="34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3318" name="Picture 4" descr="rxe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292725" y="549275"/>
            <a:ext cx="3600450" cy="57594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7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7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87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2" grpId="0"/>
      <p:bldP spid="8704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灯片编号占位符 5"/>
          <p:cNvSpPr txBox="1"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eaLnBrk="1" hangingPunct="1"/>
            <a:fld id="{9A0DB2DC-4C9A-4742-B13C-FB6460FD3503}" type="slidenum">
              <a:rPr lang="en-US" altLang="zh-CN" sz="1400"/>
            </a:fld>
            <a:endParaRPr lang="en-US" altLang="zh-CN" sz="1400"/>
          </a:p>
        </p:txBody>
      </p:sp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1196975"/>
            <a:ext cx="2949575" cy="1143000"/>
          </a:xfrm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4200" b="1" i="0" u="sng" strike="noStrike" kern="0" cap="none" spc="0" normalizeH="0" baseline="0" noProof="0" smtClean="0">
                <a:ln>
                  <a:noFill/>
                </a:ln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阮小五</a:t>
            </a:r>
            <a:br>
              <a:rPr kumimoji="1" lang="zh-CN" altLang="en-US" sz="4200" b="1" i="0" u="sng" strike="noStrike" kern="0" cap="none" spc="0" normalizeH="0" baseline="0" noProof="0" smtClean="0">
                <a:ln>
                  <a:noFill/>
                </a:ln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1" lang="zh-CN" altLang="en-US" sz="4200" b="1" i="0" u="sng" strike="noStrike" kern="0" cap="none" spc="0" normalizeH="0" baseline="0" noProof="0" smtClean="0">
              <a:ln>
                <a:noFill/>
              </a:ln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9091" name="Rectangle 3"/>
          <p:cNvSpPr>
            <a:spLocks noGrp="1" noChangeArrowheads="1"/>
          </p:cNvSpPr>
          <p:nvPr>
            <p:ph idx="1"/>
          </p:nvPr>
        </p:nvSpPr>
        <p:spPr>
          <a:xfrm>
            <a:off x="827088" y="1916113"/>
            <a:ext cx="4030663" cy="4114800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80000"/>
              <a:buFont typeface="Wingdings" panose="05000000000000000000" pitchFamily="2" charset="2"/>
              <a:buChar char="v"/>
              <a:defRPr/>
            </a:pPr>
            <a:r>
              <a:rPr kumimoji="1" lang="zh-CN" altLang="en-US" sz="36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手似铁棒，眼似铜铃，面虽带笑容，眉间却带杀气，人称“</a:t>
            </a:r>
            <a:r>
              <a:rPr kumimoji="1" lang="zh-CN" altLang="en-US" sz="3600" b="1" i="0" u="sng" strike="noStrike" kern="0" cap="none" spc="0" normalizeH="0" baseline="0" noProof="0" smtClean="0">
                <a:ln>
                  <a:noFill/>
                </a:ln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短命二郎</a:t>
            </a:r>
            <a:r>
              <a:rPr kumimoji="1" lang="zh-CN" altLang="en-US" sz="34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”。</a:t>
            </a:r>
            <a:endParaRPr kumimoji="1" lang="zh-CN" altLang="en-US" sz="34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4342" name="Picture 4" descr="rxw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364163" y="476250"/>
            <a:ext cx="3230562" cy="58324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89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2" dur="1000"/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0" grpId="0"/>
      <p:bldP spid="89091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灯片编号占位符 5"/>
          <p:cNvSpPr txBox="1"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eaLnBrk="1" hangingPunct="1"/>
            <a:fld id="{9A0DB2DC-4C9A-4742-B13C-FB6460FD3503}" type="slidenum">
              <a:rPr lang="en-US" altLang="zh-CN" sz="1400"/>
            </a:fld>
            <a:endParaRPr lang="en-US" altLang="zh-CN" sz="1400"/>
          </a:p>
        </p:txBody>
      </p:sp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1125538"/>
            <a:ext cx="3741738" cy="915988"/>
          </a:xfrm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4400" b="1" i="0" u="none" strike="noStrike" kern="0" cap="none" spc="0" normalizeH="0" baseline="0" noProof="0" smtClean="0">
                <a:ln>
                  <a:noFill/>
                </a:ln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阮小七</a:t>
            </a:r>
            <a:endParaRPr kumimoji="1" lang="zh-CN" altLang="en-US" sz="4400" b="1" i="0" u="none" strike="noStrike" kern="0" cap="none" spc="0" normalizeH="0" baseline="0" noProof="0" smtClean="0">
              <a:ln>
                <a:noFill/>
              </a:ln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0115" name="Rectangle 3"/>
          <p:cNvSpPr>
            <a:spLocks noGrp="1" noChangeArrowheads="1"/>
          </p:cNvSpPr>
          <p:nvPr>
            <p:ph idx="1"/>
          </p:nvPr>
        </p:nvSpPr>
        <p:spPr>
          <a:xfrm>
            <a:off x="1403350" y="2133600"/>
            <a:ext cx="3741738" cy="4114800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80000"/>
              <a:buFont typeface="Wingdings" panose="05000000000000000000" pitchFamily="2" charset="2"/>
              <a:buChar char="v"/>
              <a:defRPr/>
            </a:pPr>
            <a:r>
              <a:rPr kumimoji="1" lang="zh-CN" altLang="en-US" sz="36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脸上怪肉横生，身上交加乌黑点，村中唤做“</a:t>
            </a:r>
            <a:r>
              <a:rPr kumimoji="1" lang="zh-CN" altLang="en-US" sz="3600" b="1" i="0" u="sng" strike="noStrike" kern="0" cap="none" spc="0" normalizeH="0" baseline="0" noProof="0" smtClean="0">
                <a:ln>
                  <a:noFill/>
                </a:ln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活阎罗</a:t>
            </a:r>
            <a:r>
              <a:rPr kumimoji="1" lang="zh-CN" altLang="en-US" sz="36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”。</a:t>
            </a:r>
            <a:endParaRPr kumimoji="1" lang="zh-CN" altLang="en-US" sz="36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5366" name="Picture 4" descr="rxq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435600" y="404813"/>
            <a:ext cx="3313113" cy="61658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0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4" grpId="0"/>
      <p:bldP spid="90115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灯片编号占位符 5"/>
          <p:cNvSpPr txBox="1"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eaLnBrk="1" hangingPunct="1"/>
            <a:fld id="{9A0DB2DC-4C9A-4742-B13C-FB6460FD3503}" type="slidenum">
              <a:rPr lang="en-US" altLang="zh-CN" sz="1400"/>
            </a:fld>
            <a:endParaRPr lang="en-US" altLang="zh-CN" sz="1400"/>
          </a:p>
        </p:txBody>
      </p:sp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981075"/>
            <a:ext cx="4102100" cy="1143000"/>
          </a:xfrm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4600" b="1" i="0" u="sng" strike="noStrike" kern="0" cap="none" spc="0" normalizeH="0" baseline="0" noProof="0" smtClean="0">
                <a:ln>
                  <a:noFill/>
                </a:ln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白胜</a:t>
            </a:r>
            <a:endParaRPr kumimoji="1" lang="zh-CN" altLang="en-US" sz="4600" b="1" i="0" u="sng" strike="noStrike" kern="0" cap="none" spc="0" normalizeH="0" baseline="0" noProof="0" smtClean="0">
              <a:ln>
                <a:noFill/>
              </a:ln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1139" name="Rectangle 3"/>
          <p:cNvSpPr>
            <a:spLocks noGrp="1" noChangeArrowheads="1"/>
          </p:cNvSpPr>
          <p:nvPr>
            <p:ph idx="1"/>
          </p:nvPr>
        </p:nvSpPr>
        <p:spPr>
          <a:xfrm>
            <a:off x="1187450" y="2276475"/>
            <a:ext cx="4318000" cy="4114800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80000"/>
              <a:buFont typeface="Wingdings" panose="05000000000000000000" pitchFamily="2" charset="2"/>
              <a:buChar char="v"/>
              <a:defRPr/>
            </a:pPr>
            <a:r>
              <a:rPr kumimoji="1" lang="zh-CN" altLang="en-US" sz="36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人称“</a:t>
            </a:r>
            <a:r>
              <a:rPr kumimoji="1" lang="zh-CN" altLang="en-US" sz="3600" b="1" i="0" u="sng" strike="noStrike" kern="0" cap="none" spc="0" normalizeH="0" baseline="0" noProof="0" smtClean="0">
                <a:ln>
                  <a:noFill/>
                </a:ln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白日鼠</a:t>
            </a:r>
            <a:r>
              <a:rPr kumimoji="1" lang="zh-CN" altLang="en-US" sz="36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”，善用迷药。</a:t>
            </a:r>
            <a:endParaRPr kumimoji="1" lang="zh-CN" altLang="en-US" sz="36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6390" name="Picture 4" descr="brs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580063" y="765175"/>
            <a:ext cx="3313112" cy="55435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1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91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38" grpId="0"/>
      <p:bldP spid="91139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 noRot="1" noChangeArrowheads="1"/>
          </p:cNvSpPr>
          <p:nvPr>
            <p:ph type="title"/>
          </p:nvPr>
        </p:nvSpPr>
        <p:spPr>
          <a:xfrm>
            <a:off x="2617788" y="44450"/>
            <a:ext cx="4597400" cy="1143000"/>
          </a:xfrm>
        </p:spPr>
        <p:txBody>
          <a:bodyPr>
            <a:normAutofit/>
          </a:bodyPr>
          <a:lstStyle/>
          <a:p>
            <a:pPr algn="l"/>
            <a:r>
              <a:rPr lang="zh-CN" altLang="en-US" b="1" i="1" dirty="0" smtClean="0">
                <a:solidFill>
                  <a:srgbClr val="7030A0"/>
                </a:solidFill>
                <a:ea typeface="隶书" panose="02010509060101010101" pitchFamily="49" charset="-122"/>
              </a:rPr>
              <a:t>分析小说情节</a:t>
            </a:r>
            <a:endParaRPr lang="zh-CN" altLang="en-US" b="1" i="1" dirty="0" smtClean="0">
              <a:solidFill>
                <a:srgbClr val="7030A0"/>
              </a:solidFill>
              <a:ea typeface="隶书" panose="02010509060101010101" pitchFamily="49" charset="-122"/>
            </a:endParaRPr>
          </a:p>
        </p:txBody>
      </p:sp>
      <p:sp>
        <p:nvSpPr>
          <p:cNvPr id="106500" name="Rectangle 4"/>
          <p:cNvSpPr>
            <a:spLocks noGrp="1" noRot="1" noChangeArrowheads="1"/>
          </p:cNvSpPr>
          <p:nvPr>
            <p:ph type="body" idx="1"/>
          </p:nvPr>
        </p:nvSpPr>
        <p:spPr>
          <a:xfrm>
            <a:off x="580390" y="1042670"/>
            <a:ext cx="8069580" cy="5192395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  <a:defRPr/>
            </a:pPr>
            <a:r>
              <a:rPr lang="en-US" altLang="zh-CN" b="1" dirty="0" smtClean="0">
                <a:solidFill>
                  <a:srgbClr val="0000FF"/>
                </a:solidFill>
                <a:latin typeface="楷体" panose="02010609060101010101" pitchFamily="49" charset="-122"/>
              </a:rPr>
              <a:t>1.</a:t>
            </a:r>
            <a:r>
              <a:rPr lang="zh-CN" altLang="en-US" sz="3600" b="1" dirty="0" smtClean="0">
                <a:solidFill>
                  <a:srgbClr val="0000FF"/>
                </a:solidFill>
                <a:latin typeface="楷体" panose="02010609060101010101" pitchFamily="49" charset="-122"/>
              </a:rPr>
              <a:t>生辰</a:t>
            </a:r>
            <a:r>
              <a:rPr lang="zh-CN" altLang="en-US" sz="3600" b="1" dirty="0">
                <a:solidFill>
                  <a:srgbClr val="0000FF"/>
                </a:solidFill>
                <a:latin typeface="楷体" panose="02010609060101010101" pitchFamily="49" charset="-122"/>
              </a:rPr>
              <a:t>纲是什么东西？</a:t>
            </a:r>
            <a:r>
              <a:rPr lang="zh-CN" altLang="en-US" sz="3600" b="1" dirty="0">
                <a:solidFill>
                  <a:srgbClr val="00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" panose="02010609060101010101" pitchFamily="49" charset="-122"/>
              </a:rPr>
              <a:t> </a:t>
            </a:r>
            <a:endParaRPr lang="zh-CN" altLang="en-US" sz="3600" b="1" dirty="0">
              <a:solidFill>
                <a:srgbClr val="00FF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楷体" panose="02010609060101010101" pitchFamily="49" charset="-122"/>
            </a:endParaRPr>
          </a:p>
          <a:p>
            <a:pPr>
              <a:buFont typeface="Wingdings" panose="05000000000000000000" pitchFamily="2" charset="2"/>
              <a:buNone/>
              <a:defRPr/>
            </a:pPr>
            <a:r>
              <a:rPr lang="zh-CN" altLang="en-US" sz="4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楷体" panose="02010609060101010101" pitchFamily="49" charset="-122"/>
              </a:rPr>
              <a:t>    </a:t>
            </a:r>
            <a:r>
              <a:rPr lang="zh-CN" altLang="en-US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楷体" panose="02010609060101010101" pitchFamily="49" charset="-122"/>
              </a:rPr>
              <a:t> </a:t>
            </a:r>
            <a:r>
              <a:rPr lang="zh-CN" altLang="en-US" sz="3600" b="1" dirty="0" smtClean="0">
                <a:latin typeface="楷体" panose="02010609060101010101" pitchFamily="49" charset="-122"/>
              </a:rPr>
              <a:t>为</a:t>
            </a:r>
            <a:r>
              <a:rPr lang="zh-CN" altLang="en-US" sz="3600" b="1" dirty="0">
                <a:latin typeface="楷体" panose="02010609060101010101" pitchFamily="49" charset="-122"/>
              </a:rPr>
              <a:t>太师蔡京祝寿而进献的大批</a:t>
            </a:r>
            <a:r>
              <a:rPr lang="zh-CN" altLang="en-US" sz="3600" b="1" dirty="0" smtClean="0">
                <a:latin typeface="楷体" panose="02010609060101010101" pitchFamily="49" charset="-122"/>
              </a:rPr>
              <a:t>财物，都是</a:t>
            </a:r>
            <a:r>
              <a:rPr lang="zh-CN" altLang="en-US" sz="3600" b="1" dirty="0">
                <a:latin typeface="楷体" panose="02010609060101010101" pitchFamily="49" charset="-122"/>
              </a:rPr>
              <a:t>搜刮百姓血汗钱的不义之财</a:t>
            </a:r>
            <a:r>
              <a:rPr lang="zh-CN" altLang="en-US" sz="3600" b="1" dirty="0" smtClean="0">
                <a:latin typeface="楷体" panose="02010609060101010101" pitchFamily="49" charset="-122"/>
              </a:rPr>
              <a:t>。</a:t>
            </a:r>
            <a:endParaRPr lang="en-US" altLang="zh-CN" b="1" dirty="0" smtClean="0">
              <a:latin typeface="楷体" panose="02010609060101010101" pitchFamily="49" charset="-122"/>
            </a:endParaRPr>
          </a:p>
          <a:p>
            <a:pPr>
              <a:buFont typeface="Wingdings" panose="05000000000000000000" pitchFamily="2" charset="2"/>
              <a:buNone/>
              <a:defRPr/>
            </a:pPr>
            <a:r>
              <a:rPr lang="zh-CN" altLang="en-US" b="1" dirty="0" smtClean="0">
                <a:solidFill>
                  <a:srgbClr val="00FF00"/>
                </a:solidFill>
                <a:latin typeface="楷体" panose="02010609060101010101" pitchFamily="49" charset="-122"/>
              </a:rPr>
              <a:t> </a:t>
            </a:r>
            <a:endParaRPr lang="zh-CN" altLang="en-US" sz="4000" b="1" dirty="0">
              <a:solidFill>
                <a:srgbClr val="00FF00"/>
              </a:solidFill>
              <a:latin typeface="楷体" panose="02010609060101010101" pitchFamily="49" charset="-122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n-US" altLang="zh-CN" b="1" dirty="0" smtClean="0">
                <a:solidFill>
                  <a:srgbClr val="0000FF"/>
                </a:solidFill>
                <a:latin typeface="楷体" panose="02010609060101010101" pitchFamily="49" charset="-122"/>
              </a:rPr>
              <a:t>2.</a:t>
            </a:r>
            <a:r>
              <a:rPr lang="zh-CN" altLang="en-US" sz="3600" b="1" dirty="0" smtClean="0">
                <a:solidFill>
                  <a:srgbClr val="0000FF"/>
                </a:solidFill>
                <a:latin typeface="楷体" panose="02010609060101010101" pitchFamily="49" charset="-122"/>
              </a:rPr>
              <a:t>生辰</a:t>
            </a:r>
            <a:r>
              <a:rPr lang="zh-CN" altLang="en-US" sz="3600" b="1" dirty="0">
                <a:solidFill>
                  <a:srgbClr val="0000FF"/>
                </a:solidFill>
                <a:latin typeface="楷体" panose="02010609060101010101" pitchFamily="49" charset="-122"/>
              </a:rPr>
              <a:t>纲是谁取的？又是用怎样的方式从谁的手中取走的？</a:t>
            </a:r>
            <a:r>
              <a:rPr lang="zh-CN" altLang="en-US" sz="3600" b="1" dirty="0">
                <a:solidFill>
                  <a:srgbClr val="00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" panose="02010609060101010101" pitchFamily="49" charset="-122"/>
              </a:rPr>
              <a:t> </a:t>
            </a:r>
            <a:endParaRPr lang="zh-CN" altLang="en-US" b="1" dirty="0">
              <a:solidFill>
                <a:srgbClr val="00FF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楷体" panose="02010609060101010101" pitchFamily="49" charset="-122"/>
            </a:endParaRPr>
          </a:p>
          <a:p>
            <a:pPr>
              <a:buFont typeface="Wingdings" panose="05000000000000000000" pitchFamily="2" charset="2"/>
              <a:buNone/>
              <a:defRPr/>
            </a:pPr>
            <a:r>
              <a:rPr lang="zh-CN" altLang="en-US" sz="4000" b="1" dirty="0">
                <a:solidFill>
                  <a:srgbClr val="00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" panose="02010609060101010101" pitchFamily="49" charset="-122"/>
              </a:rPr>
              <a:t>   </a:t>
            </a:r>
            <a:r>
              <a:rPr lang="zh-CN" altLang="en-US" sz="3600" b="1" dirty="0" smtClean="0">
                <a:latin typeface="楷体" panose="02010609060101010101" pitchFamily="49" charset="-122"/>
              </a:rPr>
              <a:t>晁</a:t>
            </a:r>
            <a:r>
              <a:rPr lang="zh-CN" altLang="en-US" sz="3600" b="1" dirty="0">
                <a:latin typeface="楷体" panose="02010609060101010101" pitchFamily="49" charset="-122"/>
              </a:rPr>
              <a:t>盖、吴用等八条好汉；智取；</a:t>
            </a:r>
            <a:r>
              <a:rPr lang="zh-CN" altLang="en-US" sz="3600" b="1" dirty="0" smtClean="0">
                <a:latin typeface="楷体" panose="02010609060101010101" pitchFamily="49" charset="-122"/>
              </a:rPr>
              <a:t>杨志</a:t>
            </a:r>
            <a:r>
              <a:rPr lang="zh-CN" altLang="en-US" b="1" dirty="0" smtClean="0">
                <a:latin typeface="楷体" panose="02010609060101010101" pitchFamily="49" charset="-122"/>
              </a:rPr>
              <a:t>。</a:t>
            </a:r>
            <a:r>
              <a:rPr lang="zh-CN" altLang="en-US" dirty="0" smtClean="0">
                <a:latin typeface="楷体" panose="02010609060101010101" pitchFamily="49" charset="-122"/>
              </a:rPr>
              <a:t> </a:t>
            </a:r>
            <a:endParaRPr lang="zh-CN" altLang="en-US" sz="4000" dirty="0">
              <a:latin typeface="楷体" panose="02010609060101010101" pitchFamily="49" charset="-122"/>
            </a:endParaRPr>
          </a:p>
        </p:txBody>
      </p:sp>
      <p:sp>
        <p:nvSpPr>
          <p:cNvPr id="106501" name="Rectangle 5"/>
          <p:cNvSpPr>
            <a:spLocks noChangeArrowheads="1"/>
          </p:cNvSpPr>
          <p:nvPr/>
        </p:nvSpPr>
        <p:spPr bwMode="auto">
          <a:xfrm>
            <a:off x="3789363" y="3246438"/>
            <a:ext cx="184150" cy="4000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endParaRPr kumimoji="1" lang="zh-CN" altLang="zh-CN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楷体" panose="02010609060101010101" pitchFamily="49" charset="-122"/>
            </a:endParaRPr>
          </a:p>
        </p:txBody>
      </p:sp>
      <p:sp>
        <p:nvSpPr>
          <p:cNvPr id="106502" name="Rectangle 6"/>
          <p:cNvSpPr>
            <a:spLocks noChangeArrowheads="1"/>
          </p:cNvSpPr>
          <p:nvPr/>
        </p:nvSpPr>
        <p:spPr bwMode="auto">
          <a:xfrm>
            <a:off x="4140200" y="4221163"/>
            <a:ext cx="184150" cy="4000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defRPr/>
            </a:pPr>
            <a:endParaRPr kumimoji="1" lang="zh-CN" altLang="zh-CN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0">
                                            <p:txEl>
                                              <p:p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06500">
                                            <p:txEl>
                                              <p:p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065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065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065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500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05790" y="1052830"/>
            <a:ext cx="7889875" cy="1785620"/>
          </a:xfrm>
        </p:spPr>
        <p:txBody>
          <a:bodyPr/>
          <a:lstStyle/>
          <a:p>
            <a:pPr algn="l"/>
            <a:r>
              <a:rPr lang="en-US" altLang="zh-CN" sz="3200" b="1" dirty="0" smtClean="0">
                <a:solidFill>
                  <a:srgbClr val="0000FF"/>
                </a:solidFill>
                <a:latin typeface="楷体" panose="02010609060101010101" pitchFamily="49" charset="-122"/>
              </a:rPr>
              <a:t>3.</a:t>
            </a:r>
            <a:r>
              <a:rPr lang="zh-CN" altLang="en-US" sz="3600" b="1" dirty="0" smtClean="0">
                <a:solidFill>
                  <a:srgbClr val="0000FF"/>
                </a:solidFill>
                <a:latin typeface="楷体" panose="02010609060101010101" pitchFamily="49" charset="-122"/>
              </a:rPr>
              <a:t>小说以</a:t>
            </a:r>
            <a:r>
              <a:rPr lang="zh-CN" altLang="en-US" sz="3600" b="1" dirty="0" smtClean="0">
                <a:solidFill>
                  <a:srgbClr val="0000FF"/>
                </a:solidFill>
              </a:rPr>
              <a:t>“</a:t>
            </a:r>
            <a:r>
              <a:rPr lang="zh-CN" altLang="en-US" sz="3600" b="1" dirty="0" smtClean="0">
                <a:solidFill>
                  <a:srgbClr val="0000FF"/>
                </a:solidFill>
                <a:latin typeface="楷体" panose="02010609060101010101" pitchFamily="49" charset="-122"/>
              </a:rPr>
              <a:t>生辰纲</a:t>
            </a:r>
            <a:r>
              <a:rPr lang="zh-CN" altLang="en-US" sz="3600" b="1" dirty="0" smtClean="0">
                <a:solidFill>
                  <a:srgbClr val="0000FF"/>
                </a:solidFill>
              </a:rPr>
              <a:t>”</a:t>
            </a:r>
            <a:r>
              <a:rPr lang="zh-CN" altLang="en-US" sz="3600" b="1" dirty="0" smtClean="0">
                <a:solidFill>
                  <a:srgbClr val="0000FF"/>
                </a:solidFill>
                <a:latin typeface="楷体" panose="02010609060101010101" pitchFamily="49" charset="-122"/>
              </a:rPr>
              <a:t>的争夺为中心事件，采用双线结构，明线是什么？暗线又是什么？</a:t>
            </a:r>
            <a:r>
              <a:rPr lang="zh-CN" altLang="en-US" sz="3600" b="1" dirty="0" smtClean="0">
                <a:latin typeface="楷体" panose="02010609060101010101" pitchFamily="49" charset="-122"/>
              </a:rPr>
              <a:t> </a:t>
            </a:r>
            <a:endParaRPr lang="zh-CN" altLang="en-US" sz="3600" b="1" dirty="0" smtClean="0">
              <a:latin typeface="楷体" panose="02010609060101010101" pitchFamily="49" charset="-122"/>
            </a:endParaRPr>
          </a:p>
        </p:txBody>
      </p:sp>
      <p:sp>
        <p:nvSpPr>
          <p:cNvPr id="10752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37185" y="2691130"/>
            <a:ext cx="8555355" cy="3546475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  <a:defRPr/>
            </a:pPr>
            <a:r>
              <a:rPr lang="en-US" altLang="zh-CN" sz="4000" b="1" dirty="0" smtClean="0">
                <a:latin typeface="楷体" panose="02010609060101010101" pitchFamily="49" charset="-122"/>
              </a:rPr>
              <a:t>     </a:t>
            </a:r>
            <a:endParaRPr lang="en-US" altLang="zh-CN" sz="4000" b="1" dirty="0" smtClean="0">
              <a:latin typeface="楷体" panose="02010609060101010101" pitchFamily="49" charset="-122"/>
            </a:endParaRPr>
          </a:p>
          <a:p>
            <a:pPr>
              <a:buFont typeface="Wingdings" panose="05000000000000000000" pitchFamily="2" charset="2"/>
              <a:buNone/>
              <a:defRPr/>
            </a:pPr>
            <a:r>
              <a:rPr lang="zh-CN" altLang="en-US" sz="3600" b="1" dirty="0" smtClean="0">
                <a:latin typeface="楷体" panose="02010609060101010101" pitchFamily="49" charset="-122"/>
              </a:rPr>
              <a:t>明线</a:t>
            </a:r>
            <a:r>
              <a:rPr lang="en-US" altLang="zh-CN" sz="3600" b="1" dirty="0" smtClean="0"/>
              <a:t>——</a:t>
            </a:r>
            <a:r>
              <a:rPr lang="zh-CN" altLang="en-US" sz="3600" b="1" dirty="0" smtClean="0">
                <a:latin typeface="楷体" panose="02010609060101010101" pitchFamily="49" charset="-122"/>
              </a:rPr>
              <a:t>杨志押送生辰纲；</a:t>
            </a:r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</a:rPr>
              <a:t>（赶路</a:t>
            </a:r>
            <a:r>
              <a:rPr lang="en-US" altLang="zh-CN" sz="3600" b="1" dirty="0" smtClean="0">
                <a:solidFill>
                  <a:srgbClr val="FF0000"/>
                </a:solidFill>
                <a:latin typeface="楷体" panose="02010609060101010101" pitchFamily="49" charset="-122"/>
              </a:rPr>
              <a:t>-</a:t>
            </a:r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</a:rPr>
              <a:t>中计</a:t>
            </a:r>
            <a:r>
              <a:rPr lang="en-US" altLang="zh-CN" sz="3600" b="1" dirty="0" smtClean="0">
                <a:solidFill>
                  <a:srgbClr val="FF0000"/>
                </a:solidFill>
                <a:latin typeface="楷体" panose="02010609060101010101" pitchFamily="49" charset="-122"/>
              </a:rPr>
              <a:t>-</a:t>
            </a:r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</a:rPr>
              <a:t>失纲）</a:t>
            </a:r>
            <a:endParaRPr lang="zh-CN" altLang="en-US" sz="3600" b="1" dirty="0" smtClean="0">
              <a:solidFill>
                <a:srgbClr val="FF0000"/>
              </a:solidFill>
              <a:latin typeface="楷体" panose="02010609060101010101" pitchFamily="49" charset="-122"/>
            </a:endParaRPr>
          </a:p>
          <a:p>
            <a:pPr>
              <a:buFont typeface="Wingdings" panose="05000000000000000000" pitchFamily="2" charset="2"/>
              <a:buNone/>
              <a:defRPr/>
            </a:pPr>
            <a:r>
              <a:rPr lang="zh-CN" altLang="en-US" sz="3600" b="1" dirty="0" smtClean="0">
                <a:latin typeface="楷体" panose="02010609060101010101" pitchFamily="49" charset="-122"/>
              </a:rPr>
              <a:t>暗线</a:t>
            </a:r>
            <a:r>
              <a:rPr lang="en-US" altLang="zh-CN" sz="3600" b="1" dirty="0" smtClean="0"/>
              <a:t>——</a:t>
            </a:r>
            <a:r>
              <a:rPr lang="zh-CN" altLang="en-US" sz="3600" b="1" dirty="0" smtClean="0">
                <a:latin typeface="楷体" panose="02010609060101010101" pitchFamily="49" charset="-122"/>
              </a:rPr>
              <a:t>晁盖智取生辰纲。</a:t>
            </a:r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</a:rPr>
              <a:t>（定计</a:t>
            </a:r>
            <a:r>
              <a:rPr lang="en-US" altLang="zh-CN" sz="3600" b="1" dirty="0" smtClean="0">
                <a:solidFill>
                  <a:srgbClr val="FF0000"/>
                </a:solidFill>
                <a:latin typeface="楷体" panose="02010609060101010101" pitchFamily="49" charset="-122"/>
              </a:rPr>
              <a:t>-</a:t>
            </a:r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</a:rPr>
              <a:t>施计</a:t>
            </a:r>
            <a:r>
              <a:rPr lang="en-US" altLang="zh-CN" sz="3600" b="1" dirty="0" smtClean="0">
                <a:solidFill>
                  <a:srgbClr val="FF0000"/>
                </a:solidFill>
                <a:latin typeface="楷体" panose="02010609060101010101" pitchFamily="49" charset="-122"/>
              </a:rPr>
              <a:t>-</a:t>
            </a:r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</a:rPr>
              <a:t>劫纲）</a:t>
            </a:r>
            <a:endParaRPr lang="zh-CN" altLang="en-US" sz="3600" b="1" dirty="0" smtClean="0">
              <a:solidFill>
                <a:srgbClr val="FF0000"/>
              </a:solidFill>
              <a:latin typeface="楷体" panose="02010609060101010101" pitchFamily="49" charset="-122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zh-CN" altLang="en-US" sz="3600" b="1" dirty="0">
              <a:solidFill>
                <a:srgbClr val="0000FF"/>
              </a:solidFill>
              <a:latin typeface="楷体" panose="02010609060101010101" pitchFamily="49" charset="-122"/>
            </a:endParaRP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07523">
                                            <p:txEl>
                                              <p:p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07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075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075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23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灯片编号占位符 3"/>
          <p:cNvSpPr txBox="1"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eaLnBrk="1" hangingPunct="1"/>
            <a:fld id="{9A0DB2DC-4C9A-4742-B13C-FB6460FD3503}" type="slidenum">
              <a:rPr lang="en-US" altLang="zh-CN" sz="1400"/>
            </a:fld>
            <a:endParaRPr lang="en-US" altLang="zh-CN" sz="1400"/>
          </a:p>
        </p:txBody>
      </p:sp>
      <p:grpSp>
        <p:nvGrpSpPr>
          <p:cNvPr id="95234" name="Group 2"/>
          <p:cNvGrpSpPr/>
          <p:nvPr/>
        </p:nvGrpSpPr>
        <p:grpSpPr>
          <a:xfrm>
            <a:off x="1447800" y="381000"/>
            <a:ext cx="6781800" cy="914400"/>
            <a:chOff x="912" y="240"/>
            <a:chExt cx="4272" cy="576"/>
          </a:xfrm>
        </p:grpSpPr>
        <p:sp>
          <p:nvSpPr>
            <p:cNvPr id="18465" name="Rectangle 3"/>
            <p:cNvSpPr/>
            <p:nvPr/>
          </p:nvSpPr>
          <p:spPr>
            <a:xfrm>
              <a:off x="912" y="240"/>
              <a:ext cx="1536" cy="576"/>
            </a:xfrm>
            <a:prstGeom prst="rect">
              <a:avLst/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 lvl="0" eaLnBrk="1" hangingPunct="1"/>
              <a:endParaRPr lang="zh-CN" altLang="en-US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8466" name="Rectangle 4"/>
            <p:cNvSpPr/>
            <p:nvPr/>
          </p:nvSpPr>
          <p:spPr>
            <a:xfrm>
              <a:off x="3600" y="240"/>
              <a:ext cx="1584" cy="576"/>
            </a:xfrm>
            <a:prstGeom prst="rect">
              <a:avLst/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 lvl="0" eaLnBrk="1" hangingPunct="1"/>
              <a:endParaRPr lang="zh-CN" altLang="en-US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8467" name="Text Box 5"/>
            <p:cNvSpPr txBox="1"/>
            <p:nvPr/>
          </p:nvSpPr>
          <p:spPr>
            <a:xfrm>
              <a:off x="960" y="336"/>
              <a:ext cx="1488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lvl="0" eaLnBrk="1" hangingPunct="1">
                <a:spcBef>
                  <a:spcPct val="50000"/>
                </a:spcBef>
              </a:pPr>
              <a:r>
                <a:rPr lang="zh-CN" altLang="eu-ES" sz="2400" b="1" dirty="0">
                  <a:solidFill>
                    <a:srgbClr val="CC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杨志押送生辰纲</a:t>
              </a:r>
              <a:endParaRPr lang="zh-CN" altLang="en-US" sz="2400" b="1" dirty="0">
                <a:solidFill>
                  <a:srgbClr val="CC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8468" name="Text Box 6"/>
            <p:cNvSpPr txBox="1"/>
            <p:nvPr/>
          </p:nvSpPr>
          <p:spPr>
            <a:xfrm>
              <a:off x="3648" y="384"/>
              <a:ext cx="1536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lvl="0" eaLnBrk="1" hangingPunct="1">
                <a:spcBef>
                  <a:spcPct val="50000"/>
                </a:spcBef>
              </a:pPr>
              <a:r>
                <a:rPr lang="zh-CN" altLang="en-US" sz="2400" b="1" dirty="0">
                  <a:solidFill>
                    <a:srgbClr val="CC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好汉智取生辰纲</a:t>
              </a:r>
              <a:endParaRPr lang="zh-CN" altLang="en-US" sz="2400" b="1" dirty="0">
                <a:solidFill>
                  <a:srgbClr val="CC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sp>
        <p:nvSpPr>
          <p:cNvPr id="95239" name="Text Box 7"/>
          <p:cNvSpPr txBox="1"/>
          <p:nvPr/>
        </p:nvSpPr>
        <p:spPr>
          <a:xfrm>
            <a:off x="3048000" y="1905000"/>
            <a:ext cx="381000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>
              <a:spcBef>
                <a:spcPct val="50000"/>
              </a:spcBef>
            </a:pPr>
            <a:r>
              <a:rPr lang="en-US" altLang="zh-CN" sz="28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en-US" sz="28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花开两朵，各表一枝”</a:t>
            </a:r>
            <a:endParaRPr lang="zh-CN" altLang="en-US" sz="2800" b="1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pSp>
        <p:nvGrpSpPr>
          <p:cNvPr id="95240" name="Group 8"/>
          <p:cNvGrpSpPr/>
          <p:nvPr/>
        </p:nvGrpSpPr>
        <p:grpSpPr>
          <a:xfrm>
            <a:off x="3962400" y="2819400"/>
            <a:ext cx="2362200" cy="3200400"/>
            <a:chOff x="2496" y="1776"/>
            <a:chExt cx="1488" cy="2016"/>
          </a:xfrm>
        </p:grpSpPr>
        <p:sp>
          <p:nvSpPr>
            <p:cNvPr id="18461" name="AutoShape 9"/>
            <p:cNvSpPr/>
            <p:nvPr/>
          </p:nvSpPr>
          <p:spPr>
            <a:xfrm>
              <a:off x="2496" y="1776"/>
              <a:ext cx="1392" cy="2016"/>
            </a:xfrm>
            <a:custGeom>
              <a:avLst/>
              <a:gdLst>
                <a:gd name="txL" fmla="*/ 5043 w 21600"/>
                <a:gd name="txT" fmla="*/ 2282 h 21600"/>
                <a:gd name="txR" fmla="*/ 16557 w 21600"/>
                <a:gd name="txB" fmla="*/ 13682 h 21600"/>
              </a:gdLst>
              <a:ahLst/>
              <a:cxnLst>
                <a:cxn ang="17694720">
                  <a:pos x="700" y="204"/>
                </a:cxn>
                <a:cxn ang="11796480">
                  <a:pos x="189" y="1008"/>
                </a:cxn>
                <a:cxn ang="5898240">
                  <a:pos x="700" y="2016"/>
                </a:cxn>
                <a:cxn ang="0">
                  <a:pos x="1203" y="1008"/>
                </a:cxn>
              </a:cxnLst>
              <a:rect l="txL" t="txT" r="txR" b="txB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chemeClr val="accent1">
                <a:alpha val="100000"/>
              </a:schemeClr>
            </a:solidFill>
            <a:ln w="76200" cap="flat" cmpd="sng">
              <a:solidFill>
                <a:schemeClr val="tx1">
                  <a:alpha val="10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62" name="Text Box 10"/>
            <p:cNvSpPr txBox="1"/>
            <p:nvPr/>
          </p:nvSpPr>
          <p:spPr>
            <a:xfrm>
              <a:off x="2640" y="2112"/>
              <a:ext cx="1104" cy="25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lvl="0" eaLnBrk="1" hangingPunct="1">
                <a:spcBef>
                  <a:spcPct val="50000"/>
                </a:spcBef>
              </a:pPr>
              <a:r>
                <a:rPr lang="zh-CN" altLang="en-US" sz="2000" b="1" dirty="0">
                  <a:solidFill>
                    <a:srgbClr val="CC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六月初四正午</a:t>
              </a:r>
              <a:endParaRPr lang="zh-CN" altLang="en-US" sz="2000" b="1" dirty="0">
                <a:solidFill>
                  <a:srgbClr val="CC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8463" name="Text Box 11"/>
            <p:cNvSpPr txBox="1"/>
            <p:nvPr/>
          </p:nvSpPr>
          <p:spPr>
            <a:xfrm>
              <a:off x="2784" y="2544"/>
              <a:ext cx="1200" cy="25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lvl="0" eaLnBrk="1" hangingPunct="1">
                <a:spcBef>
                  <a:spcPct val="50000"/>
                </a:spcBef>
              </a:pPr>
              <a:r>
                <a:rPr lang="zh-CN" altLang="en-US" sz="2000" b="1" dirty="0">
                  <a:solidFill>
                    <a:srgbClr val="CC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黄泥松岗</a:t>
              </a:r>
              <a:endParaRPr lang="zh-CN" altLang="en-US" sz="2000" b="1" dirty="0">
                <a:solidFill>
                  <a:srgbClr val="CC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8464" name="Text Box 12"/>
            <p:cNvSpPr txBox="1"/>
            <p:nvPr/>
          </p:nvSpPr>
          <p:spPr>
            <a:xfrm>
              <a:off x="2878" y="3024"/>
              <a:ext cx="770" cy="25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lvl="0" eaLnBrk="1" hangingPunct="1">
                <a:spcBef>
                  <a:spcPct val="50000"/>
                </a:spcBef>
              </a:pPr>
              <a:r>
                <a:rPr lang="zh-CN" altLang="en-US" sz="2000" b="1" dirty="0">
                  <a:solidFill>
                    <a:srgbClr val="CC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松树林</a:t>
              </a:r>
              <a:endParaRPr lang="zh-CN" altLang="en-US" sz="2000" b="1" dirty="0">
                <a:solidFill>
                  <a:srgbClr val="CC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sp>
        <p:nvSpPr>
          <p:cNvPr id="95245" name="AutoShape 13"/>
          <p:cNvSpPr/>
          <p:nvPr/>
        </p:nvSpPr>
        <p:spPr>
          <a:xfrm>
            <a:off x="3657600" y="2895600"/>
            <a:ext cx="228600" cy="2133600"/>
          </a:xfrm>
          <a:prstGeom prst="rightBrace">
            <a:avLst>
              <a:gd name="adj1" fmla="val 77777"/>
              <a:gd name="adj2" fmla="val 50000"/>
            </a:avLst>
          </a:prstGeom>
          <a:noFill/>
          <a:ln w="381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eaLnBrk="1" hangingPunct="1"/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pSp>
        <p:nvGrpSpPr>
          <p:cNvPr id="95246" name="Group 14"/>
          <p:cNvGrpSpPr/>
          <p:nvPr/>
        </p:nvGrpSpPr>
        <p:grpSpPr>
          <a:xfrm>
            <a:off x="2133600" y="2895600"/>
            <a:ext cx="1295400" cy="533400"/>
            <a:chOff x="1344" y="1824"/>
            <a:chExt cx="816" cy="336"/>
          </a:xfrm>
        </p:grpSpPr>
        <p:sp>
          <p:nvSpPr>
            <p:cNvPr id="18459" name="Rectangle 15"/>
            <p:cNvSpPr/>
            <p:nvPr/>
          </p:nvSpPr>
          <p:spPr>
            <a:xfrm>
              <a:off x="1344" y="1824"/>
              <a:ext cx="816" cy="336"/>
            </a:xfrm>
            <a:prstGeom prst="rect">
              <a:avLst/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 lvl="0" eaLnBrk="1" hangingPunct="1"/>
              <a:endParaRPr lang="zh-CN" altLang="en-US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8460" name="Text Box 16"/>
            <p:cNvSpPr txBox="1"/>
            <p:nvPr/>
          </p:nvSpPr>
          <p:spPr>
            <a:xfrm>
              <a:off x="1440" y="1872"/>
              <a:ext cx="672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lvl="0" eaLnBrk="1" hangingPunct="1">
                <a:spcBef>
                  <a:spcPct val="50000"/>
                </a:spcBef>
              </a:pPr>
              <a:r>
                <a:rPr lang="zh-CN" altLang="en-US" sz="2400" b="1" dirty="0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上路</a:t>
              </a:r>
              <a:endParaRPr lang="zh-CN" altLang="en-US" sz="24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95249" name="Group 17"/>
          <p:cNvGrpSpPr/>
          <p:nvPr/>
        </p:nvGrpSpPr>
        <p:grpSpPr>
          <a:xfrm>
            <a:off x="2133600" y="3657600"/>
            <a:ext cx="1295400" cy="533400"/>
            <a:chOff x="1344" y="2304"/>
            <a:chExt cx="816" cy="336"/>
          </a:xfrm>
        </p:grpSpPr>
        <p:sp>
          <p:nvSpPr>
            <p:cNvPr id="18457" name="Rectangle 18"/>
            <p:cNvSpPr/>
            <p:nvPr/>
          </p:nvSpPr>
          <p:spPr>
            <a:xfrm>
              <a:off x="1344" y="2304"/>
              <a:ext cx="816" cy="336"/>
            </a:xfrm>
            <a:prstGeom prst="rect">
              <a:avLst/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 lvl="0" eaLnBrk="1" hangingPunct="1"/>
              <a:endParaRPr lang="zh-CN" altLang="en-US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8458" name="Text Box 19"/>
            <p:cNvSpPr txBox="1"/>
            <p:nvPr/>
          </p:nvSpPr>
          <p:spPr>
            <a:xfrm>
              <a:off x="1440" y="2352"/>
              <a:ext cx="576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lvl="0" eaLnBrk="1" hangingPunct="1">
                <a:spcBef>
                  <a:spcPct val="50000"/>
                </a:spcBef>
              </a:pPr>
              <a:r>
                <a:rPr lang="zh-CN" altLang="en-US" sz="2400" b="1" dirty="0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中计</a:t>
              </a:r>
              <a:endParaRPr lang="zh-CN" altLang="en-US" sz="24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95252" name="Group 20"/>
          <p:cNvGrpSpPr/>
          <p:nvPr/>
        </p:nvGrpSpPr>
        <p:grpSpPr>
          <a:xfrm>
            <a:off x="2133600" y="4419600"/>
            <a:ext cx="1317625" cy="533400"/>
            <a:chOff x="1344" y="2784"/>
            <a:chExt cx="830" cy="336"/>
          </a:xfrm>
        </p:grpSpPr>
        <p:sp>
          <p:nvSpPr>
            <p:cNvPr id="18455" name="Rectangle 21"/>
            <p:cNvSpPr/>
            <p:nvPr/>
          </p:nvSpPr>
          <p:spPr>
            <a:xfrm>
              <a:off x="1344" y="2784"/>
              <a:ext cx="816" cy="336"/>
            </a:xfrm>
            <a:prstGeom prst="rect">
              <a:avLst/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 lvl="0" eaLnBrk="1" hangingPunct="1"/>
              <a:endParaRPr lang="zh-CN" altLang="en-US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8456" name="Text Box 22"/>
            <p:cNvSpPr txBox="1"/>
            <p:nvPr/>
          </p:nvSpPr>
          <p:spPr>
            <a:xfrm flipH="1">
              <a:off x="1440" y="2784"/>
              <a:ext cx="734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lvl="0" eaLnBrk="1" hangingPunct="1">
                <a:spcBef>
                  <a:spcPct val="50000"/>
                </a:spcBef>
              </a:pPr>
              <a:r>
                <a:rPr lang="zh-CN" altLang="en-US" sz="2400" b="1" dirty="0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失纲</a:t>
              </a:r>
              <a:endParaRPr lang="zh-CN" altLang="en-US" sz="24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95255" name="Group 23"/>
          <p:cNvGrpSpPr/>
          <p:nvPr/>
        </p:nvGrpSpPr>
        <p:grpSpPr>
          <a:xfrm>
            <a:off x="6781800" y="2895600"/>
            <a:ext cx="1295400" cy="609600"/>
            <a:chOff x="4272" y="1824"/>
            <a:chExt cx="816" cy="384"/>
          </a:xfrm>
        </p:grpSpPr>
        <p:sp>
          <p:nvSpPr>
            <p:cNvPr id="18453" name="Rectangle 24"/>
            <p:cNvSpPr/>
            <p:nvPr/>
          </p:nvSpPr>
          <p:spPr>
            <a:xfrm>
              <a:off x="4272" y="1824"/>
              <a:ext cx="816" cy="384"/>
            </a:xfrm>
            <a:prstGeom prst="rect">
              <a:avLst/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 lvl="0" eaLnBrk="1" hangingPunct="1"/>
              <a:endParaRPr lang="zh-CN" altLang="en-US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8454" name="Text Box 25"/>
            <p:cNvSpPr txBox="1"/>
            <p:nvPr/>
          </p:nvSpPr>
          <p:spPr>
            <a:xfrm>
              <a:off x="4368" y="1824"/>
              <a:ext cx="576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lvl="0" eaLnBrk="1" hangingPunct="1">
                <a:spcBef>
                  <a:spcPct val="50000"/>
                </a:spcBef>
              </a:pPr>
              <a:r>
                <a:rPr lang="zh-CN" altLang="en-US" sz="2400" b="1" dirty="0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定计</a:t>
              </a:r>
              <a:endParaRPr lang="zh-CN" altLang="en-US" sz="24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sp>
        <p:nvSpPr>
          <p:cNvPr id="95258" name="AutoShape 26"/>
          <p:cNvSpPr/>
          <p:nvPr/>
        </p:nvSpPr>
        <p:spPr>
          <a:xfrm>
            <a:off x="6400800" y="2895600"/>
            <a:ext cx="228600" cy="2133600"/>
          </a:xfrm>
          <a:prstGeom prst="leftBrace">
            <a:avLst>
              <a:gd name="adj1" fmla="val 77777"/>
              <a:gd name="adj2" fmla="val 50000"/>
            </a:avLst>
          </a:prstGeom>
          <a:noFill/>
          <a:ln w="381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algn="ctr" eaLnBrk="1" hangingPunct="1">
              <a:spcBef>
                <a:spcPct val="20000"/>
              </a:spcBef>
            </a:pPr>
            <a:endParaRPr lang="zh-CN" altLang="zh-CN" sz="2400" b="1" dirty="0">
              <a:solidFill>
                <a:srgbClr val="000099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pSp>
        <p:nvGrpSpPr>
          <p:cNvPr id="95259" name="Group 27"/>
          <p:cNvGrpSpPr/>
          <p:nvPr/>
        </p:nvGrpSpPr>
        <p:grpSpPr>
          <a:xfrm>
            <a:off x="6781800" y="3733800"/>
            <a:ext cx="1295400" cy="533400"/>
            <a:chOff x="4272" y="2352"/>
            <a:chExt cx="816" cy="336"/>
          </a:xfrm>
        </p:grpSpPr>
        <p:sp>
          <p:nvSpPr>
            <p:cNvPr id="18451" name="Rectangle 28"/>
            <p:cNvSpPr/>
            <p:nvPr/>
          </p:nvSpPr>
          <p:spPr>
            <a:xfrm>
              <a:off x="4272" y="2352"/>
              <a:ext cx="816" cy="336"/>
            </a:xfrm>
            <a:prstGeom prst="rect">
              <a:avLst/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 lvl="0" eaLnBrk="1" hangingPunct="1"/>
              <a:endParaRPr lang="zh-CN" altLang="en-US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8452" name="Text Box 29"/>
            <p:cNvSpPr txBox="1"/>
            <p:nvPr/>
          </p:nvSpPr>
          <p:spPr>
            <a:xfrm>
              <a:off x="4416" y="2400"/>
              <a:ext cx="672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lvl="0" eaLnBrk="1" hangingPunct="1">
                <a:spcBef>
                  <a:spcPct val="50000"/>
                </a:spcBef>
              </a:pPr>
              <a:r>
                <a:rPr lang="zh-CN" altLang="en-US" sz="2400" b="1" dirty="0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施计</a:t>
              </a:r>
              <a:endParaRPr lang="zh-CN" altLang="en-US" sz="24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95262" name="Group 30"/>
          <p:cNvGrpSpPr/>
          <p:nvPr/>
        </p:nvGrpSpPr>
        <p:grpSpPr>
          <a:xfrm>
            <a:off x="6781800" y="4495800"/>
            <a:ext cx="1295400" cy="533400"/>
            <a:chOff x="4272" y="2832"/>
            <a:chExt cx="816" cy="336"/>
          </a:xfrm>
        </p:grpSpPr>
        <p:sp>
          <p:nvSpPr>
            <p:cNvPr id="18449" name="Rectangle 31"/>
            <p:cNvSpPr/>
            <p:nvPr/>
          </p:nvSpPr>
          <p:spPr>
            <a:xfrm>
              <a:off x="4272" y="2832"/>
              <a:ext cx="816" cy="336"/>
            </a:xfrm>
            <a:prstGeom prst="rect">
              <a:avLst/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 lvl="0" eaLnBrk="1" hangingPunct="1"/>
              <a:endParaRPr lang="zh-CN" altLang="en-US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8450" name="Text Box 32"/>
            <p:cNvSpPr txBox="1"/>
            <p:nvPr/>
          </p:nvSpPr>
          <p:spPr>
            <a:xfrm>
              <a:off x="4416" y="2832"/>
              <a:ext cx="576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lvl="0" eaLnBrk="1" hangingPunct="1">
                <a:spcBef>
                  <a:spcPct val="50000"/>
                </a:spcBef>
              </a:pPr>
              <a:r>
                <a:rPr lang="zh-CN" altLang="en-US" sz="2400" b="1" dirty="0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劫纲</a:t>
              </a:r>
              <a:endParaRPr lang="zh-CN" altLang="en-US" sz="24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sp>
        <p:nvSpPr>
          <p:cNvPr id="95265" name="Text Box 33"/>
          <p:cNvSpPr txBox="1"/>
          <p:nvPr/>
        </p:nvSpPr>
        <p:spPr>
          <a:xfrm>
            <a:off x="2209800" y="5410200"/>
            <a:ext cx="12192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>
              <a:spcBef>
                <a:spcPct val="50000"/>
              </a:spcBef>
            </a:pPr>
            <a:r>
              <a:rPr lang="zh-CN" altLang="en-US" sz="4000" b="1" dirty="0">
                <a:solidFill>
                  <a:srgbClr val="FF3300"/>
                </a:solidFill>
                <a:latin typeface="Times New Roman" panose="02020603050405020304" pitchFamily="18" charset="0"/>
                <a:ea typeface="华文行楷" panose="02010800040101010101" pitchFamily="2" charset="-122"/>
              </a:rPr>
              <a:t>明线</a:t>
            </a:r>
            <a:endParaRPr lang="zh-CN" altLang="en-US" sz="4000" b="1" dirty="0">
              <a:solidFill>
                <a:srgbClr val="FF3300"/>
              </a:solidFill>
              <a:latin typeface="Times New Roman" panose="02020603050405020304" pitchFamily="18" charset="0"/>
              <a:ea typeface="华文行楷" panose="02010800040101010101" pitchFamily="2" charset="-122"/>
            </a:endParaRPr>
          </a:p>
        </p:txBody>
      </p:sp>
      <p:sp>
        <p:nvSpPr>
          <p:cNvPr id="95266" name="Text Box 34"/>
          <p:cNvSpPr txBox="1"/>
          <p:nvPr/>
        </p:nvSpPr>
        <p:spPr>
          <a:xfrm>
            <a:off x="6781800" y="5410200"/>
            <a:ext cx="15240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>
              <a:spcBef>
                <a:spcPct val="50000"/>
              </a:spcBef>
            </a:pPr>
            <a:r>
              <a:rPr lang="zh-CN" altLang="en-US" sz="4000" b="1" dirty="0">
                <a:solidFill>
                  <a:srgbClr val="FF3300"/>
                </a:solidFill>
                <a:latin typeface="Times New Roman" panose="02020603050405020304" pitchFamily="18" charset="0"/>
                <a:ea typeface="华文行楷" panose="02010800040101010101" pitchFamily="2" charset="-122"/>
              </a:rPr>
              <a:t>暗线</a:t>
            </a:r>
            <a:endParaRPr lang="zh-CN" altLang="en-US" sz="4000" b="1" dirty="0">
              <a:solidFill>
                <a:srgbClr val="FF3300"/>
              </a:solidFill>
              <a:latin typeface="Times New Roman" panose="02020603050405020304" pitchFamily="18" charset="0"/>
              <a:ea typeface="华文行楷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5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5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5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5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5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5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5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5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5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5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5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5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52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52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52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5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52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52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52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52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52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5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5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95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95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95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39" grpId="0"/>
      <p:bldP spid="95245" grpId="0" animBg="1"/>
      <p:bldP spid="95258" grpId="0" animBg="1"/>
      <p:bldP spid="95265" grpId="0"/>
      <p:bldP spid="9526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475656" y="1340768"/>
            <a:ext cx="6840538" cy="4879975"/>
          </a:xfrm>
        </p:spPr>
        <p:txBody>
          <a:bodyPr/>
          <a:lstStyle/>
          <a:p>
            <a:pPr algn="ctr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zh-CN" sz="4400" dirty="0" smtClean="0">
                <a:solidFill>
                  <a:srgbClr val="0000FF"/>
                </a:solidFill>
              </a:rPr>
              <a:t> </a:t>
            </a:r>
            <a:r>
              <a:rPr lang="zh-CN" altLang="en-US" sz="4000" dirty="0" smtClean="0">
                <a:solidFill>
                  <a:srgbClr val="FF0000"/>
                </a:solidFill>
                <a:latin typeface="楷体" panose="02010609060101010101" pitchFamily="49" charset="-122"/>
              </a:rPr>
              <a:t>一稳</a:t>
            </a:r>
            <a:r>
              <a:rPr lang="en-US" altLang="zh-CN" sz="4000" dirty="0" smtClean="0">
                <a:solidFill>
                  <a:srgbClr val="0000FF"/>
                </a:solidFill>
              </a:rPr>
              <a:t>——</a:t>
            </a:r>
            <a:r>
              <a:rPr lang="zh-CN" altLang="en-US" sz="4000" b="1" dirty="0" smtClean="0">
                <a:solidFill>
                  <a:srgbClr val="190DB3"/>
                </a:solidFill>
                <a:latin typeface="楷体" panose="02010609060101010101" pitchFamily="49" charset="-122"/>
              </a:rPr>
              <a:t>扮客商，稳住对方                      </a:t>
            </a:r>
            <a:endParaRPr lang="zh-CN" altLang="en-US" sz="4000" b="1" dirty="0" smtClean="0">
              <a:solidFill>
                <a:srgbClr val="190DB3"/>
              </a:solidFill>
              <a:latin typeface="楷体" panose="02010609060101010101" pitchFamily="49" charset="-122"/>
            </a:endParaRPr>
          </a:p>
          <a:p>
            <a:pPr algn="ctr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zh-CN" altLang="en-US" sz="4000" b="1" dirty="0" smtClean="0">
                <a:solidFill>
                  <a:srgbClr val="190DB3"/>
                </a:solidFill>
                <a:latin typeface="楷体" panose="02010609060101010101" pitchFamily="49" charset="-122"/>
              </a:rPr>
              <a:t>         （初消疑心</a:t>
            </a:r>
            <a:r>
              <a:rPr lang="zh-CN" altLang="en-US" sz="4000" dirty="0" smtClean="0">
                <a:solidFill>
                  <a:srgbClr val="190DB3"/>
                </a:solidFill>
                <a:latin typeface="楷体" panose="02010609060101010101" pitchFamily="49" charset="-122"/>
              </a:rPr>
              <a:t>）</a:t>
            </a:r>
            <a:endParaRPr lang="zh-CN" altLang="en-US" sz="4000" dirty="0" smtClean="0">
              <a:solidFill>
                <a:srgbClr val="190DB3"/>
              </a:solidFill>
              <a:latin typeface="楷体" panose="02010609060101010101" pitchFamily="49" charset="-122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zh-CN" altLang="en-US" sz="1800" dirty="0" smtClean="0">
              <a:solidFill>
                <a:srgbClr val="0000FF"/>
              </a:solidFill>
              <a:latin typeface="楷体" panose="02010609060101010101" pitchFamily="49" charset="-122"/>
            </a:endParaRPr>
          </a:p>
          <a:p>
            <a:pPr algn="ctr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zh-CN" altLang="en-US" sz="4000" dirty="0" smtClean="0">
                <a:solidFill>
                  <a:srgbClr val="FF0000"/>
                </a:solidFill>
                <a:latin typeface="楷体" panose="02010609060101010101" pitchFamily="49" charset="-122"/>
              </a:rPr>
              <a:t>二诱</a:t>
            </a:r>
            <a:r>
              <a:rPr lang="en-US" altLang="zh-CN" sz="4000" dirty="0" smtClean="0">
                <a:solidFill>
                  <a:srgbClr val="0000FF"/>
                </a:solidFill>
              </a:rPr>
              <a:t>——</a:t>
            </a:r>
            <a:r>
              <a:rPr lang="zh-CN" altLang="en-US" sz="4000" b="1" dirty="0" smtClean="0">
                <a:solidFill>
                  <a:srgbClr val="0000FF"/>
                </a:solidFill>
                <a:latin typeface="楷体" panose="02010609060101010101" pitchFamily="49" charset="-122"/>
              </a:rPr>
              <a:t>佯争酒，引诱对方   </a:t>
            </a:r>
            <a:endParaRPr lang="zh-CN" altLang="en-US" sz="4000" b="1" dirty="0" smtClean="0">
              <a:solidFill>
                <a:srgbClr val="0000FF"/>
              </a:solidFill>
              <a:latin typeface="楷体" panose="02010609060101010101" pitchFamily="49" charset="-122"/>
            </a:endParaRPr>
          </a:p>
          <a:p>
            <a:pPr algn="ctr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zh-CN" altLang="en-US" sz="4000" b="1" dirty="0" smtClean="0">
                <a:solidFill>
                  <a:srgbClr val="0000FF"/>
                </a:solidFill>
                <a:latin typeface="楷体" panose="02010609060101010101" pitchFamily="49" charset="-122"/>
              </a:rPr>
              <a:t>         （消尽疑心）</a:t>
            </a:r>
            <a:endParaRPr lang="zh-CN" altLang="en-US" sz="4000" b="1" dirty="0" smtClean="0">
              <a:solidFill>
                <a:srgbClr val="0000FF"/>
              </a:solidFill>
              <a:latin typeface="楷体" panose="02010609060101010101" pitchFamily="49" charset="-122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zh-CN" altLang="en-US" sz="1800" dirty="0" smtClean="0">
              <a:solidFill>
                <a:srgbClr val="0000FF"/>
              </a:solidFill>
              <a:latin typeface="楷体" panose="02010609060101010101" pitchFamily="49" charset="-122"/>
            </a:endParaRPr>
          </a:p>
          <a:p>
            <a:pPr algn="ctr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zh-CN" altLang="en-US" sz="4000" dirty="0" smtClean="0">
                <a:solidFill>
                  <a:srgbClr val="FF0000"/>
                </a:solidFill>
                <a:latin typeface="楷体" panose="02010609060101010101" pitchFamily="49" charset="-122"/>
              </a:rPr>
              <a:t>三麻</a:t>
            </a:r>
            <a:r>
              <a:rPr lang="en-US" altLang="zh-CN" sz="4000" dirty="0" smtClean="0">
                <a:solidFill>
                  <a:srgbClr val="0000FF"/>
                </a:solidFill>
              </a:rPr>
              <a:t>——</a:t>
            </a:r>
            <a:r>
              <a:rPr lang="zh-CN" altLang="en-US" sz="4000" b="1" dirty="0" smtClean="0">
                <a:solidFill>
                  <a:srgbClr val="0000FF"/>
                </a:solidFill>
                <a:latin typeface="楷体" panose="02010609060101010101" pitchFamily="49" charset="-122"/>
              </a:rPr>
              <a:t>巧下药，麻翻对方</a:t>
            </a:r>
            <a:endParaRPr lang="zh-CN" altLang="en-US" sz="4000" b="1" dirty="0" smtClean="0">
              <a:solidFill>
                <a:srgbClr val="0000FF"/>
              </a:solidFill>
              <a:latin typeface="楷体" panose="02010609060101010101" pitchFamily="49" charset="-122"/>
            </a:endParaRPr>
          </a:p>
          <a:p>
            <a:pPr algn="ctr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zh-CN" altLang="en-US" sz="4000" b="1" dirty="0" smtClean="0">
                <a:solidFill>
                  <a:srgbClr val="0000FF"/>
                </a:solidFill>
                <a:latin typeface="楷体" panose="02010609060101010101" pitchFamily="49" charset="-122"/>
              </a:rPr>
              <a:t>         （全部放倒）</a:t>
            </a:r>
            <a:endParaRPr lang="zh-CN" altLang="en-US" sz="4400" b="1" dirty="0" smtClean="0">
              <a:solidFill>
                <a:srgbClr val="0000FF"/>
              </a:solidFill>
              <a:latin typeface="楷体" panose="02010609060101010101" pitchFamily="49" charset="-122"/>
            </a:endParaRPr>
          </a:p>
        </p:txBody>
      </p:sp>
      <p:sp>
        <p:nvSpPr>
          <p:cNvPr id="139267" name="Text Box 3"/>
          <p:cNvSpPr txBox="1">
            <a:spLocks noChangeArrowheads="1"/>
          </p:cNvSpPr>
          <p:nvPr/>
        </p:nvSpPr>
        <p:spPr bwMode="auto">
          <a:xfrm>
            <a:off x="571739" y="1628799"/>
            <a:ext cx="861774" cy="36639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eaVert" wrap="square">
            <a:spAutoFit/>
          </a:bodyPr>
          <a:lstStyle/>
          <a:p>
            <a:r>
              <a:rPr lang="zh-CN" altLang="en-US" sz="4400" b="1">
                <a:solidFill>
                  <a:schemeClr val="tx2"/>
                </a:solidFill>
                <a:ea typeface="楷体" panose="02010609060101010101" pitchFamily="49" charset="-122"/>
              </a:rPr>
              <a:t>智  用  计  谋</a:t>
            </a:r>
            <a:endParaRPr lang="zh-CN" altLang="en-US" sz="4400" b="1">
              <a:solidFill>
                <a:schemeClr val="tx2"/>
              </a:solidFill>
              <a:ea typeface="楷体" panose="02010609060101010101" pitchFamily="49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《</a:t>
            </a:r>
            <a:r>
              <a:rPr lang="zh-CN" altLang="en-US" smtClean="0"/>
              <a:t>智取生辰纲</a:t>
            </a:r>
            <a:r>
              <a:rPr lang="en-US" altLang="zh-CN" smtClean="0"/>
              <a:t>》</a:t>
            </a:r>
            <a:endParaRPr lang="zh-CN" altLang="en-US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39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6">
                                            <p:txEl>
                                              <p:p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39266">
                                            <p:txEl>
                                              <p:p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39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39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1392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1392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1392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1392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266" grpId="0" autoUpdateAnimBg="0" uiExpand="1" build="p"/>
      <p:bldP spid="139267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灯片编号占位符 5"/>
          <p:cNvSpPr txBox="1"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eaLnBrk="1" hangingPunct="1"/>
            <a:fld id="{9A0DB2DC-4C9A-4742-B13C-FB6460FD3503}" type="slidenum">
              <a:rPr lang="en-US" altLang="zh-CN" sz="1400"/>
            </a:fld>
            <a:endParaRPr lang="en-US" altLang="zh-CN" sz="1400"/>
          </a:p>
        </p:txBody>
      </p:sp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981075"/>
            <a:ext cx="7772400" cy="1143000"/>
          </a:xfrm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4600" b="1" i="0" u="none" strike="noStrike" kern="0" cap="none" spc="0" normalizeH="0" baseline="0" noProof="0" smtClean="0">
                <a:ln>
                  <a:noFill/>
                </a:ln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学习目标</a:t>
            </a:r>
            <a:r>
              <a:rPr kumimoji="1" lang="en-US" altLang="zh-CN" sz="4600" b="1" i="0" u="none" strike="noStrike" kern="0" cap="none" spc="0" normalizeH="0" baseline="0" noProof="0" smtClean="0">
                <a:ln>
                  <a:noFill/>
                </a:ln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:</a:t>
            </a:r>
            <a:endParaRPr kumimoji="1" lang="en-US" altLang="zh-CN" sz="4600" b="1" i="0" u="none" strike="noStrike" kern="0" cap="none" spc="0" normalizeH="0" baseline="0" noProof="0" smtClean="0">
              <a:ln>
                <a:noFill/>
              </a:ln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3187" name="Rectangle 3"/>
          <p:cNvSpPr>
            <a:spLocks noGrp="1" noChangeArrowheads="1"/>
          </p:cNvSpPr>
          <p:nvPr>
            <p:ph idx="1"/>
          </p:nvPr>
        </p:nvSpPr>
        <p:spPr>
          <a:xfrm>
            <a:off x="2195513" y="2133600"/>
            <a:ext cx="6043613" cy="4114800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80000"/>
              <a:buFont typeface="Wingdings" panose="05000000000000000000" pitchFamily="2" charset="2"/>
              <a:buChar char="v"/>
              <a:defRPr/>
            </a:pPr>
            <a:r>
              <a:rPr kumimoji="1" lang="zh-CN" altLang="en-US" sz="34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借助注释和工具书了解课文内容</a:t>
            </a:r>
            <a:r>
              <a:rPr kumimoji="1" lang="en-US" altLang="zh-CN" sz="34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,</a:t>
            </a:r>
            <a:r>
              <a:rPr kumimoji="1" lang="zh-CN" altLang="en-US" sz="34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概括主要情节</a:t>
            </a:r>
            <a:r>
              <a:rPr kumimoji="1" lang="en-US" altLang="zh-CN" sz="34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,</a:t>
            </a:r>
            <a:r>
              <a:rPr kumimoji="1" lang="zh-CN" altLang="en-US" sz="34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复述全文</a:t>
            </a:r>
            <a:r>
              <a:rPr kumimoji="1" lang="en-US" altLang="zh-CN" sz="34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kumimoji="1" lang="en-US" altLang="zh-CN" sz="34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80000"/>
              <a:buFont typeface="Wingdings" panose="05000000000000000000" pitchFamily="2" charset="2"/>
              <a:buChar char="v"/>
              <a:defRPr/>
            </a:pPr>
            <a:r>
              <a:rPr kumimoji="1" lang="zh-CN" altLang="en-US" sz="34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结合课文分析主要人物形象</a:t>
            </a:r>
            <a:r>
              <a:rPr kumimoji="1" lang="en-US" altLang="zh-CN" sz="34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kumimoji="1" lang="en-US" altLang="zh-CN" sz="34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80000"/>
              <a:buFont typeface="Wingdings" panose="05000000000000000000" pitchFamily="2" charset="2"/>
              <a:buChar char="v"/>
              <a:defRPr/>
            </a:pPr>
            <a:r>
              <a:rPr kumimoji="1" lang="zh-CN" altLang="en-US" sz="34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了解自然环境描写的作用</a:t>
            </a:r>
            <a:r>
              <a:rPr kumimoji="1" lang="en-US" altLang="zh-CN" sz="34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,</a:t>
            </a:r>
            <a:r>
              <a:rPr kumimoji="1" lang="zh-CN" altLang="en-US" sz="34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品味语言特点</a:t>
            </a:r>
            <a:r>
              <a:rPr kumimoji="1" lang="en-US" altLang="zh-CN" sz="34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kumimoji="1" lang="en-US" altLang="zh-CN" sz="34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318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93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93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93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86" grpId="0"/>
      <p:bldP spid="93187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11386" y="1862601"/>
            <a:ext cx="770503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3600" b="1" dirty="0" smtClean="0">
                <a:solidFill>
                  <a:srgbClr val="FF0000"/>
                </a:solidFill>
              </a:rPr>
              <a:t>补叙</a:t>
            </a:r>
            <a:r>
              <a:rPr lang="zh-CN" altLang="zh-CN" sz="3600" b="1" dirty="0" smtClean="0"/>
              <a:t>，</a:t>
            </a:r>
            <a:r>
              <a:rPr lang="zh-CN" altLang="zh-CN" sz="3600" b="1" dirty="0"/>
              <a:t>吴用妙计始真相大白。以杨志失陷生辰纲为主线叙写，令读者在阅读紧张曲折的情节时，始终留有不解之谜。最后悬念解除，出乎意料之外，又本乎情理之中。结尾补充交代八位好汉的姓名、用药过程，突出吴用等人的足智多谋，起</a:t>
            </a:r>
            <a:r>
              <a:rPr lang="zh-CN" altLang="zh-CN" sz="3600" b="1" dirty="0">
                <a:solidFill>
                  <a:srgbClr val="FF0000"/>
                </a:solidFill>
              </a:rPr>
              <a:t>画龙点睛</a:t>
            </a:r>
            <a:r>
              <a:rPr lang="zh-CN" altLang="zh-CN" sz="3600" b="1" dirty="0"/>
              <a:t>的作用，同</a:t>
            </a:r>
            <a:r>
              <a:rPr lang="zh-CN" altLang="zh-CN" sz="3600" b="1" dirty="0" smtClean="0"/>
              <a:t>时</a:t>
            </a:r>
            <a:r>
              <a:rPr lang="zh-CN" altLang="zh-CN" sz="3600" b="1" dirty="0" smtClean="0">
                <a:solidFill>
                  <a:srgbClr val="FF0000"/>
                </a:solidFill>
              </a:rPr>
              <a:t>点</a:t>
            </a:r>
            <a:r>
              <a:rPr lang="zh-CN" altLang="en-US" sz="3600" b="1" dirty="0" smtClean="0">
                <a:solidFill>
                  <a:srgbClr val="FF0000"/>
                </a:solidFill>
              </a:rPr>
              <a:t>明</a:t>
            </a:r>
            <a:r>
              <a:rPr lang="zh-CN" altLang="zh-CN" sz="3600" b="1" dirty="0" smtClean="0">
                <a:solidFill>
                  <a:srgbClr val="FF0000"/>
                </a:solidFill>
              </a:rPr>
              <a:t>了</a:t>
            </a:r>
            <a:r>
              <a:rPr lang="zh-CN" altLang="zh-CN" sz="3600" b="1" dirty="0">
                <a:solidFill>
                  <a:srgbClr val="FF0000"/>
                </a:solidFill>
              </a:rPr>
              <a:t>题目</a:t>
            </a:r>
            <a:r>
              <a:rPr lang="zh-CN" altLang="zh-CN" sz="3600" b="1" dirty="0"/>
              <a:t>。 </a:t>
            </a:r>
            <a:endParaRPr lang="zh-CN" altLang="zh-CN" sz="3600" b="1" dirty="0"/>
          </a:p>
        </p:txBody>
      </p:sp>
      <p:sp>
        <p:nvSpPr>
          <p:cNvPr id="5" name="矩形 4"/>
          <p:cNvSpPr/>
          <p:nvPr/>
        </p:nvSpPr>
        <p:spPr>
          <a:xfrm>
            <a:off x="1187624" y="1195534"/>
            <a:ext cx="5692140" cy="645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600" b="1" dirty="0" smtClean="0">
                <a:solidFill>
                  <a:srgbClr val="190DB3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课文</a:t>
            </a:r>
            <a:r>
              <a:rPr lang="zh-CN" altLang="zh-CN" sz="3600" b="1" dirty="0">
                <a:solidFill>
                  <a:srgbClr val="190DB3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最后一段有什么作用？ </a:t>
            </a:r>
            <a:endParaRPr lang="zh-CN" altLang="zh-CN" sz="3600" b="1" dirty="0">
              <a:solidFill>
                <a:srgbClr val="190DB3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14805" y="55245"/>
            <a:ext cx="219011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i="1" dirty="0" smtClean="0">
                <a:solidFill>
                  <a:srgbClr val="7030A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中心主旨</a:t>
            </a:r>
            <a:endParaRPr lang="zh-CN" altLang="en-US" sz="3600" b="1" i="1" dirty="0">
              <a:solidFill>
                <a:srgbClr val="7030A0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1412776"/>
            <a:ext cx="777686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2" charset="-122"/>
                <a:ea typeface="黑体" panose="02010609060101010101" pitchFamily="2" charset="-122"/>
              </a:rPr>
              <a:t>本文通过写杨志在押送生辰纲去往东京的途中，在黄泥冈被晃盖、吴用等人用计夺去生辰纲的经过，刻画了杨志精明能干、小心谨慎、蛮横急躁的性格特征，集中反映了以蔡京、梁中书为代表的封建统治阶级与广大农民的矛盾，热情歌颂了晃 盖、吴用等英雄的大智大勇与组织才能。</a:t>
            </a:r>
            <a:endParaRPr lang="zh-CN" altLang="en-US" sz="36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灯片编号占位符 5"/>
          <p:cNvSpPr txBox="1"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eaLnBrk="1" hangingPunct="1"/>
            <a:fld id="{9A0DB2DC-4C9A-4742-B13C-FB6460FD3503}" type="slidenum">
              <a:rPr lang="en-US" altLang="zh-CN" sz="1400"/>
            </a:fld>
            <a:endParaRPr lang="en-US" altLang="zh-CN" sz="1400"/>
          </a:p>
        </p:txBody>
      </p:sp>
      <p:grpSp>
        <p:nvGrpSpPr>
          <p:cNvPr id="101378" name="Group 2"/>
          <p:cNvGrpSpPr/>
          <p:nvPr/>
        </p:nvGrpSpPr>
        <p:grpSpPr>
          <a:xfrm>
            <a:off x="349250" y="3361055"/>
            <a:ext cx="8108950" cy="3169190"/>
            <a:chOff x="720" y="1344"/>
            <a:chExt cx="4800" cy="2831"/>
          </a:xfrm>
        </p:grpSpPr>
        <p:sp>
          <p:nvSpPr>
            <p:cNvPr id="24582" name="Text Box 3"/>
            <p:cNvSpPr txBox="1"/>
            <p:nvPr/>
          </p:nvSpPr>
          <p:spPr>
            <a:xfrm>
              <a:off x="720" y="1344"/>
              <a:ext cx="720" cy="68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lvl="0" eaLnBrk="1" hangingPunct="1">
                <a:spcBef>
                  <a:spcPct val="50000"/>
                </a:spcBef>
              </a:pPr>
              <a:r>
                <a:rPr lang="en-US" altLang="zh-CN" sz="4400">
                  <a:solidFill>
                    <a:srgbClr val="FF33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3</a:t>
              </a:r>
              <a:endParaRPr lang="en-US" altLang="zh-CN" sz="440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24583" name="Text Box 4"/>
            <p:cNvSpPr txBox="1"/>
            <p:nvPr/>
          </p:nvSpPr>
          <p:spPr>
            <a:xfrm>
              <a:off x="864" y="1344"/>
              <a:ext cx="4656" cy="283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lvl="0" eaLnBrk="1" hangingPunct="1">
                <a:spcBef>
                  <a:spcPct val="50000"/>
                </a:spcBef>
              </a:pPr>
              <a:r>
                <a:rPr lang="en-US" altLang="zh-CN" sz="2400">
                  <a:latin typeface="Times New Roman" panose="02020603050405020304" pitchFamily="18" charset="0"/>
                  <a:ea typeface="宋体" panose="02010600030101010101" pitchFamily="2" charset="-122"/>
                </a:rPr>
                <a:t>      </a:t>
              </a:r>
              <a:r>
                <a:rPr lang="zh-CN" altLang="en-US" sz="4000" b="1" dirty="0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为什么如此一个精明，谨慎多智的杨志来押送生辰纲，仍不免失败的命运？杨志到现在仍不明白，请同学们替他总结一下失败的原因是什么？</a:t>
              </a:r>
              <a:endPara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pic>
        <p:nvPicPr>
          <p:cNvPr id="24581" name="Picture 5" descr="hhh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905000" y="0"/>
            <a:ext cx="5562600" cy="35052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137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灯片编号占位符 3"/>
          <p:cNvSpPr txBox="1"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eaLnBrk="1" hangingPunct="1"/>
            <a:fld id="{9A0DB2DC-4C9A-4742-B13C-FB6460FD3503}" type="slidenum">
              <a:rPr lang="en-US" altLang="zh-CN" sz="1400"/>
            </a:fld>
            <a:endParaRPr lang="en-US" altLang="zh-CN" sz="1400"/>
          </a:p>
        </p:txBody>
      </p:sp>
      <p:sp>
        <p:nvSpPr>
          <p:cNvPr id="25604" name="Text Box 2"/>
          <p:cNvSpPr txBox="1"/>
          <p:nvPr/>
        </p:nvSpPr>
        <p:spPr>
          <a:xfrm>
            <a:off x="1447800" y="1905000"/>
            <a:ext cx="7178675" cy="3441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>
              <a:spcBef>
                <a:spcPct val="20000"/>
              </a:spcBef>
            </a:pPr>
            <a:r>
              <a:rPr lang="en-US" altLang="zh-CN" sz="4400">
                <a:solidFill>
                  <a:srgbClr val="CC0000"/>
                </a:solidFill>
                <a:latin typeface="Times New Roman" panose="02020603050405020304" pitchFamily="18" charset="0"/>
                <a:ea typeface="华文行楷" panose="02010800040101010101" pitchFamily="2" charset="-122"/>
              </a:rPr>
              <a:t>    </a:t>
            </a:r>
            <a:r>
              <a:rPr lang="zh-CN" altLang="en-US" sz="4400" dirty="0">
                <a:solidFill>
                  <a:srgbClr val="0000FF"/>
                </a:solidFill>
                <a:latin typeface="Times New Roman" panose="02020603050405020304" pitchFamily="18" charset="0"/>
                <a:ea typeface="华文行楷" panose="02010800040101010101" pitchFamily="2" charset="-122"/>
              </a:rPr>
              <a:t>杨志内部分化，晁盖却内部团结一心。老督管斥责杨志的一番话，顺应了军汉、虞候的心愿，而使杨志最终妥协。</a:t>
            </a:r>
            <a:endParaRPr lang="zh-CN" altLang="en-US" sz="4400" dirty="0">
              <a:solidFill>
                <a:srgbClr val="0000FF"/>
              </a:solidFill>
              <a:latin typeface="Times New Roman" panose="02020603050405020304" pitchFamily="18" charset="0"/>
              <a:ea typeface="华文行楷" panose="02010800040101010101" pitchFamily="2" charset="-122"/>
            </a:endParaRPr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智取生辰纲1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304800" y="304800"/>
            <a:ext cx="3852863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4648200" y="381000"/>
            <a:ext cx="3962400" cy="10985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6600">
                <a:ea typeface="隶书" panose="02010509060101010101" pitchFamily="49" charset="-122"/>
              </a:rPr>
              <a:t>作业</a:t>
            </a:r>
            <a:endParaRPr lang="zh-CN" altLang="en-US" sz="6600">
              <a:ea typeface="隶书" panose="02010509060101010101" pitchFamily="49" charset="-122"/>
            </a:endParaRPr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4648200" y="1568450"/>
            <a:ext cx="3962400" cy="34417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400">
                <a:latin typeface="宋体" panose="02010600030101010101" pitchFamily="2" charset="-122"/>
              </a:rPr>
              <a:t>    </a:t>
            </a:r>
            <a:r>
              <a:rPr lang="zh-CN" altLang="en-US" sz="4400">
                <a:latin typeface="宋体" panose="02010600030101010101" pitchFamily="2" charset="-122"/>
              </a:rPr>
              <a:t>发挥你的想象，以 </a:t>
            </a:r>
            <a:r>
              <a:rPr lang="zh-CN" altLang="en-US" sz="4400"/>
              <a:t>“</a:t>
            </a:r>
            <a:r>
              <a:rPr lang="zh-CN" altLang="en-US" sz="4400">
                <a:latin typeface="宋体" panose="02010600030101010101" pitchFamily="2" charset="-122"/>
              </a:rPr>
              <a:t>吴用智取生辰纲</a:t>
            </a:r>
            <a:r>
              <a:rPr lang="zh-CN" altLang="en-US" sz="4400"/>
              <a:t>”</a:t>
            </a:r>
            <a:r>
              <a:rPr lang="zh-CN" altLang="en-US" sz="4400">
                <a:latin typeface="宋体" panose="02010600030101010101" pitchFamily="2" charset="-122"/>
              </a:rPr>
              <a:t>为根据，编写一个小故事。</a:t>
            </a:r>
            <a:endParaRPr lang="zh-CN" altLang="en-US" sz="4400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9"/>
          <p:cNvSpPr txBox="1"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eaLnBrk="1" hangingPunct="1"/>
            <a:fld id="{9A0DB2DC-4C9A-4742-B13C-FB6460FD3503}" type="slidenum">
              <a:rPr lang="en-US" altLang="zh-CN" sz="1400"/>
            </a:fld>
            <a:endParaRPr lang="en-US" altLang="zh-CN" sz="1400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subTitle" sz="quarter" idx="1"/>
          </p:nvPr>
        </p:nvSpPr>
        <p:spPr/>
        <p:txBody>
          <a:bodyPr vert="horz" wrap="square" lIns="91440" tIns="45720" rIns="91440" bIns="45720" numCol="1" anchor="t" anchorCtr="0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80000"/>
              <a:buFont typeface="Wingdings" panose="05000000000000000000" pitchFamily="2" charset="2"/>
              <a:buNone/>
              <a:defRPr/>
            </a:pPr>
            <a:endParaRPr kumimoji="1" lang="en-US" altLang="zh-CN" sz="3600" b="0" i="0" u="none" strike="noStrike" kern="0" cap="none" spc="0" normalizeH="0" baseline="0" noProof="0" smtClean="0">
              <a:ln>
                <a:noFill/>
              </a:ln>
              <a:solidFill>
                <a:srgbClr val="333399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80000"/>
              <a:buFont typeface="Wingdings" panose="05000000000000000000" pitchFamily="2" charset="2"/>
              <a:buNone/>
              <a:defRPr/>
            </a:pPr>
            <a:endParaRPr kumimoji="1" lang="en-US" altLang="zh-CN" sz="3600" b="0" i="0" u="none" strike="noStrike" kern="0" cap="none" spc="0" normalizeH="0" baseline="0" noProof="0" smtClean="0">
              <a:ln>
                <a:noFill/>
              </a:ln>
              <a:solidFill>
                <a:srgbClr val="333399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0661" name="Text Box 5"/>
          <p:cNvSpPr txBox="1"/>
          <p:nvPr/>
        </p:nvSpPr>
        <p:spPr>
          <a:xfrm>
            <a:off x="285750" y="101600"/>
            <a:ext cx="5941695" cy="6123940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rgbClr val="0000FF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pPr lvl="0" eaLnBrk="1" hangingPunct="1"/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施耐庵</a:t>
            </a:r>
            <a:endParaRPr lang="zh-CN" altLang="en-US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 eaLnBrk="1" hangingPunct="1"/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        </a:t>
            </a:r>
            <a:r>
              <a:rPr lang="zh-CN" altLang="en-US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施耐庵生平不详，仅知是元末明初的小说家，曾在钱塘（今浙江杭州生活国。相传他根据民间刘传宋江起义的故事，写成长篇小说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《</a:t>
            </a:r>
            <a:r>
              <a:rPr lang="zh-CN" altLang="en-US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水浒传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》</a:t>
            </a:r>
            <a:r>
              <a:rPr lang="zh-CN" altLang="en-US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。内容描述北宋末年当政者横征暴敛，以致官逼民反，众多英雄好汉被逼上梁山的故事</a:t>
            </a:r>
            <a:r>
              <a:rPr lang="en-US" altLang="zh-CN" sz="3600" b="1">
                <a:latin typeface="Times New Roman" panose="02020603050405020304" pitchFamily="18" charset="0"/>
                <a:ea typeface="宋体" panose="02010600030101010101" pitchFamily="2" charset="-122"/>
              </a:rPr>
              <a:t>《</a:t>
            </a:r>
            <a:r>
              <a:rPr lang="zh-CN" altLang="en-US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水浒传</a:t>
            </a:r>
            <a:r>
              <a:rPr lang="en-US" altLang="zh-CN" sz="3600" b="1">
                <a:latin typeface="Times New Roman" panose="02020603050405020304" pitchFamily="18" charset="0"/>
                <a:ea typeface="宋体" panose="02010600030101010101" pitchFamily="2" charset="-122"/>
              </a:rPr>
              <a:t>》</a:t>
            </a:r>
            <a:r>
              <a:rPr lang="zh-CN" altLang="en-US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是中国四大古典小说之一。</a:t>
            </a:r>
            <a:endParaRPr lang="zh-CN" altLang="en-US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5126" name="Picture 6" descr="shinaian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227763" y="1125538"/>
            <a:ext cx="2514600" cy="5257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06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06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61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0211">
            <a:hlinkClick r:id="rId1" action="ppaction://hlinkfile"/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571625"/>
            <a:ext cx="2949575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Text Box 3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2843530" y="624840"/>
            <a:ext cx="5742305" cy="63087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水浒传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也称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水浒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》《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忠义水浒传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r>
              <a:rPr kumimoji="1"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它并非一人一时之作，而是在民间口头传说，艺人讲说演唱的基础上由文人加工编撰而成的。</a:t>
            </a:r>
            <a:endParaRPr kumimoji="1"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它是我国文学史上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第一部描写农民起义全过程的长篇小说。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它的主要倾向是“官逼民反”，局限在于只反贪官，不反皇帝。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智取生辰纲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是主人公杨志被“逼”上梁山的前奏曲。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2843530" y="55880"/>
            <a:ext cx="4546600" cy="638175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zh-CN" altLang="en-US" sz="3600" b="1" i="1" kern="0" dirty="0">
                <a:solidFill>
                  <a:srgbClr val="7030A0"/>
                </a:solidFill>
                <a:latin typeface="+mj-lt"/>
                <a:ea typeface="隶书" panose="02010509060101010101" pitchFamily="49" charset="-122"/>
                <a:cs typeface="+mj-cs"/>
              </a:rPr>
              <a:t>背景知识</a:t>
            </a:r>
            <a:endParaRPr lang="zh-CN" altLang="en-US" sz="3600" b="1" i="1" kern="0" dirty="0">
              <a:solidFill>
                <a:srgbClr val="7030A0"/>
              </a:solidFill>
              <a:latin typeface="+mj-lt"/>
              <a:ea typeface="隶书" panose="02010509060101010101" pitchFamily="49" charset="-122"/>
              <a:cs typeface="+mj-cs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灯片编号占位符 5"/>
          <p:cNvSpPr txBox="1"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eaLnBrk="1" hangingPunct="1"/>
            <a:fld id="{9A0DB2DC-4C9A-4742-B13C-FB6460FD3503}" type="slidenum">
              <a:rPr lang="en-US" altLang="zh-CN" sz="1400"/>
            </a:fld>
            <a:endParaRPr lang="en-US" altLang="zh-CN" sz="1400"/>
          </a:p>
        </p:txBody>
      </p:sp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1052513"/>
            <a:ext cx="3744913" cy="1143000"/>
          </a:xfrm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4600" b="1" i="0" u="none" strike="noStrike" kern="0" cap="none" spc="0" normalizeH="0" baseline="0" noProof="0" smtClean="0">
                <a:ln>
                  <a:noFill/>
                </a:ln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华文隶书" panose="02010800040101010101" pitchFamily="2" charset="-122"/>
                <a:cs typeface="+mj-cs"/>
              </a:rPr>
              <a:t>章节介绍：</a:t>
            </a:r>
            <a:endParaRPr kumimoji="1" lang="zh-CN" altLang="en-US" sz="4600" b="1" i="0" u="none" strike="noStrike" kern="0" cap="none" spc="0" normalizeH="0" baseline="0" noProof="0" smtClean="0">
              <a:ln>
                <a:noFill/>
              </a:ln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华文隶书" panose="02010800040101010101" pitchFamily="2" charset="-122"/>
              <a:cs typeface="+mj-cs"/>
            </a:endParaRPr>
          </a:p>
        </p:txBody>
      </p:sp>
      <p:sp>
        <p:nvSpPr>
          <p:cNvPr id="77827" name="Rectangle 3"/>
          <p:cNvSpPr>
            <a:spLocks noGrp="1" noChangeArrowheads="1"/>
          </p:cNvSpPr>
          <p:nvPr>
            <p:ph idx="1"/>
          </p:nvPr>
        </p:nvSpPr>
        <p:spPr>
          <a:xfrm>
            <a:off x="755650" y="2133600"/>
            <a:ext cx="7772400" cy="4114800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80000"/>
              <a:buFont typeface="Wingdings" panose="05000000000000000000" pitchFamily="2" charset="2"/>
              <a:buChar char="v"/>
              <a:defRPr/>
            </a:pPr>
            <a:r>
              <a:rPr kumimoji="1" lang="zh-CN" altLang="en-US" sz="4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文章节选自</a:t>
            </a:r>
            <a:r>
              <a:rPr kumimoji="1" lang="en-US" altLang="zh-CN" sz="4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《</a:t>
            </a:r>
            <a:r>
              <a:rPr kumimoji="1" lang="zh-CN" altLang="en-US" sz="4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水浒传</a:t>
            </a:r>
            <a:r>
              <a:rPr kumimoji="1" lang="en-US" altLang="zh-CN" sz="4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》</a:t>
            </a:r>
            <a:r>
              <a:rPr kumimoji="1" lang="zh-CN" altLang="en-US" sz="4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第十六回，原题</a:t>
            </a:r>
            <a:r>
              <a:rPr kumimoji="1" lang="en-US" altLang="zh-CN" sz="4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《</a:t>
            </a:r>
            <a:r>
              <a:rPr kumimoji="1" lang="zh-CN" altLang="en-US" sz="4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杨志押送金银担，吴用智取生辰纲</a:t>
            </a:r>
            <a:r>
              <a:rPr kumimoji="1" lang="en-US" altLang="zh-CN" sz="4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》</a:t>
            </a:r>
            <a:r>
              <a:rPr kumimoji="1" lang="zh-CN" altLang="en-US" sz="4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，省略了晁盖七人商议劫纲和梁中书委托杨志送纲的情节。</a:t>
            </a:r>
            <a:endParaRPr kumimoji="1" lang="zh-CN" altLang="en-US" sz="40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80000"/>
              <a:buFont typeface="Wingdings" panose="05000000000000000000" pitchFamily="2" charset="2"/>
              <a:buChar char="v"/>
              <a:defRPr/>
            </a:pPr>
            <a:endParaRPr kumimoji="1" lang="en-US" altLang="zh-CN" sz="40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7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7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1000"/>
                                        <p:tgtEl>
                                          <p:spTgt spid="77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6" grpId="0"/>
      <p:bldP spid="7782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灯片编号占位符 5"/>
          <p:cNvSpPr txBox="1"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eaLnBrk="1" hangingPunct="1"/>
            <a:fld id="{9A0DB2DC-4C9A-4742-B13C-FB6460FD3503}" type="slidenum">
              <a:rPr lang="en-US" altLang="zh-CN" sz="1400"/>
            </a:fld>
            <a:endParaRPr lang="en-US" altLang="zh-CN" sz="1400"/>
          </a:p>
        </p:txBody>
      </p:sp>
      <p:sp>
        <p:nvSpPr>
          <p:cNvPr id="81924" name="Rectangle 4"/>
          <p:cNvSpPr>
            <a:spLocks noGrp="1" noChangeArrowheads="1"/>
          </p:cNvSpPr>
          <p:nvPr>
            <p:ph type="title"/>
          </p:nvPr>
        </p:nvSpPr>
        <p:spPr>
          <a:xfrm>
            <a:off x="1692275" y="1844675"/>
            <a:ext cx="5256213" cy="1143000"/>
          </a:xfrm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6600" b="1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j-lt"/>
                <a:ea typeface="隶书" panose="02010509060101010101" pitchFamily="49" charset="-122"/>
                <a:cs typeface="+mj-cs"/>
              </a:rPr>
              <a:t>人物介绍</a:t>
            </a:r>
            <a:endParaRPr kumimoji="1" lang="zh-CN" altLang="en-US" sz="6600" b="1" i="0" u="none" strike="noStrike" kern="0" cap="none" spc="0" normalizeH="0" baseline="0" noProof="0" smtClean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+mj-lt"/>
              <a:ea typeface="隶书" panose="02010509060101010101" pitchFamily="49" charset="-122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灯片编号占位符 5"/>
          <p:cNvSpPr txBox="1"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eaLnBrk="1" hangingPunct="1"/>
            <a:fld id="{9A0DB2DC-4C9A-4742-B13C-FB6460FD3503}" type="slidenum">
              <a:rPr lang="en-US" altLang="zh-CN" sz="1400"/>
            </a:fld>
            <a:endParaRPr lang="en-US" altLang="zh-CN" sz="1400"/>
          </a:p>
        </p:txBody>
      </p:sp>
      <p:sp>
        <p:nvSpPr>
          <p:cNvPr id="79875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0"/>
            <a:ext cx="5834063" cy="6381750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kumimoji="1" lang="en-US" altLang="zh-CN" sz="4000" b="1" i="0" u="none" strike="noStrike" kern="0" cap="none" spc="0" normalizeH="0" baseline="0" noProof="0" smtClean="0">
                <a:ln>
                  <a:noFill/>
                </a:ln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黑体" panose="02010609060101010101" pitchFamily="2" charset="-122"/>
                <a:cs typeface="+mn-cs"/>
              </a:rPr>
              <a:t>    </a:t>
            </a:r>
            <a:r>
              <a:rPr kumimoji="1" lang="zh-CN" altLang="en-US" sz="4000" b="1" i="0" u="sng" strike="noStrike" kern="0" cap="none" spc="0" normalizeH="0" baseline="0" noProof="0" smtClean="0">
                <a:ln>
                  <a:noFill/>
                </a:ln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黑体" panose="02010609060101010101" pitchFamily="2" charset="-122"/>
                <a:cs typeface="+mn-cs"/>
              </a:rPr>
              <a:t>杨志：</a:t>
            </a:r>
            <a:endParaRPr kumimoji="1" lang="zh-CN" altLang="en-US" sz="4000" b="1" i="0" u="sng" strike="noStrike" kern="0" cap="none" spc="0" normalizeH="0" baseline="0" noProof="0" smtClean="0">
              <a:ln>
                <a:noFill/>
              </a:ln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黑体" panose="0201060906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kumimoji="1" lang="zh-CN" altLang="en-US" sz="2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    </a:t>
            </a:r>
            <a:r>
              <a:rPr kumimoji="1" lang="zh-CN" altLang="en-US" sz="24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相关章节：</a:t>
            </a:r>
            <a:endParaRPr kumimoji="1" lang="zh-CN" altLang="en-US" sz="24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kumimoji="1" lang="zh-CN" altLang="en-US" sz="24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  </a:t>
            </a:r>
            <a:r>
              <a:rPr kumimoji="1" lang="zh-CN" altLang="en-US" sz="2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十二回</a:t>
            </a:r>
            <a:r>
              <a:rPr kumimoji="1" lang="en-US" altLang="zh-CN" sz="2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《</a:t>
            </a:r>
            <a:r>
              <a:rPr kumimoji="1" lang="zh-CN" altLang="en-US" sz="2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梁山泊林冲落草  汴京城杨志卖刀</a:t>
            </a:r>
            <a:r>
              <a:rPr kumimoji="1" lang="en-US" altLang="zh-CN" sz="2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》</a:t>
            </a:r>
            <a:endParaRPr kumimoji="1" lang="en-US" altLang="zh-CN" sz="20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kumimoji="1" lang="en-US" altLang="zh-CN" sz="2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   </a:t>
            </a:r>
            <a:r>
              <a:rPr kumimoji="1" lang="zh-CN" altLang="en-US" sz="2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十三回</a:t>
            </a:r>
            <a:r>
              <a:rPr kumimoji="1" lang="en-US" altLang="zh-CN" sz="2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《</a:t>
            </a:r>
            <a:r>
              <a:rPr kumimoji="1" lang="zh-CN" altLang="en-US" sz="2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急先锋东郭争功  青面兽北京斗武</a:t>
            </a:r>
            <a:r>
              <a:rPr kumimoji="1" lang="en-US" altLang="zh-CN" sz="2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》</a:t>
            </a:r>
            <a:endParaRPr kumimoji="1" lang="en-US" altLang="zh-CN" sz="20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kumimoji="1" lang="en-US" altLang="zh-CN" sz="2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   </a:t>
            </a:r>
            <a:r>
              <a:rPr kumimoji="1" lang="zh-CN" altLang="en-US" sz="2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十七回</a:t>
            </a:r>
            <a:r>
              <a:rPr kumimoji="1" lang="en-US" altLang="zh-CN" sz="2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《</a:t>
            </a:r>
            <a:r>
              <a:rPr kumimoji="1" lang="zh-CN" altLang="en-US" sz="2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花和尚单打二龙山  青面兽双夺宝珠寺</a:t>
            </a:r>
            <a:r>
              <a:rPr kumimoji="1" lang="en-US" altLang="zh-CN" sz="2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》</a:t>
            </a:r>
            <a:endParaRPr kumimoji="1" lang="en-US" altLang="zh-CN" sz="20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80000"/>
              <a:buFont typeface="Wingdings" panose="05000000000000000000" pitchFamily="2" charset="2"/>
              <a:buChar char="v"/>
              <a:defRPr/>
            </a:pPr>
            <a:r>
              <a:rPr kumimoji="1" lang="en-US" altLang="zh-CN" sz="28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   </a:t>
            </a:r>
            <a:r>
              <a:rPr kumimoji="1" lang="zh-CN" altLang="en-US" sz="28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五侯杨令公之孙，武举出身，官至殿司制使，脸上有一搭青记，人称“</a:t>
            </a:r>
            <a:r>
              <a:rPr kumimoji="1" lang="zh-CN" altLang="en-US" sz="2800" b="1" i="0" u="sng" strike="noStrike" kern="0" cap="none" spc="0" normalizeH="0" baseline="0" noProof="0" smtClean="0">
                <a:ln>
                  <a:noFill/>
                </a:ln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青面兽</a:t>
            </a:r>
            <a:r>
              <a:rPr kumimoji="1" lang="zh-CN" altLang="en-US" sz="28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”。因失陷花石纲丢官；遇赦求官遭高俅阻挠；盘缠使尽出卖祖传宝刀，被泼皮牛二刁难，杀其被充军，大名府梁中书见其武功高强，托其押送生辰纲，许诺事成后推荐他。</a:t>
            </a:r>
            <a:endParaRPr kumimoji="1" lang="zh-CN" altLang="en-US" sz="28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197" name="Picture 7" descr="yz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138863" y="692150"/>
            <a:ext cx="3005137" cy="51847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9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9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9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9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9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9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98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98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98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98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灯片编号占位符 5"/>
          <p:cNvSpPr txBox="1"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eaLnBrk="1" hangingPunct="1"/>
            <a:fld id="{9A0DB2DC-4C9A-4742-B13C-FB6460FD3503}" type="slidenum">
              <a:rPr lang="en-US" altLang="zh-CN" sz="1400"/>
            </a:fld>
            <a:endParaRPr lang="en-US" altLang="zh-CN" sz="1400"/>
          </a:p>
        </p:txBody>
      </p:sp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908050"/>
            <a:ext cx="2376488" cy="1143000"/>
          </a:xfrm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4600" b="1" i="0" u="none" strike="noStrike" kern="0" cap="none" spc="0" normalizeH="0" baseline="0" noProof="0" smtClean="0">
                <a:ln>
                  <a:noFill/>
                </a:ln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晁盖</a:t>
            </a:r>
            <a:endParaRPr kumimoji="1" lang="zh-CN" altLang="en-US" sz="4600" b="1" i="0" u="none" strike="noStrike" kern="0" cap="none" spc="0" normalizeH="0" baseline="0" noProof="0" smtClean="0">
              <a:ln>
                <a:noFill/>
              </a:ln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3971" name="Rectangle 3"/>
          <p:cNvSpPr>
            <a:spLocks noGrp="1" noChangeArrowheads="1"/>
          </p:cNvSpPr>
          <p:nvPr>
            <p:ph idx="1"/>
          </p:nvPr>
        </p:nvSpPr>
        <p:spPr>
          <a:xfrm>
            <a:off x="1258888" y="2133600"/>
            <a:ext cx="6985000" cy="3024188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80000"/>
              <a:buFont typeface="Wingdings" panose="05000000000000000000" pitchFamily="2" charset="2"/>
              <a:buChar char="v"/>
              <a:defRPr/>
            </a:pPr>
            <a:r>
              <a:rPr kumimoji="1" lang="zh-CN" altLang="en-US" sz="36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仗义疏财，因力夺青石宝塔，人称“</a:t>
            </a:r>
            <a:r>
              <a:rPr kumimoji="1" lang="zh-CN" altLang="en-US" sz="3600" b="1" i="0" u="sng" strike="noStrike" kern="0" cap="none" spc="0" normalizeH="0" baseline="0" noProof="0" smtClean="0">
                <a:ln>
                  <a:noFill/>
                </a:ln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托塔天王</a:t>
            </a:r>
            <a:r>
              <a:rPr kumimoji="1" lang="zh-CN" altLang="en-US" sz="36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”。</a:t>
            </a:r>
            <a:endParaRPr kumimoji="1" lang="zh-CN" altLang="en-US" sz="36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80000"/>
              <a:buFont typeface="Wingdings" panose="05000000000000000000" pitchFamily="2" charset="2"/>
              <a:buNone/>
              <a:defRPr/>
            </a:pPr>
            <a:endParaRPr kumimoji="1" lang="en-US" altLang="zh-CN" sz="36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83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0" grpId="0"/>
      <p:bldP spid="83971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灯片编号占位符 5"/>
          <p:cNvSpPr txBox="1"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eaLnBrk="1" hangingPunct="1"/>
            <a:fld id="{9A0DB2DC-4C9A-4742-B13C-FB6460FD3503}" type="slidenum">
              <a:rPr lang="en-US" altLang="zh-CN" sz="1400"/>
            </a:fld>
            <a:endParaRPr lang="en-US" altLang="zh-CN" sz="1400"/>
          </a:p>
        </p:txBody>
      </p:sp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908050"/>
            <a:ext cx="2089150" cy="1143000"/>
          </a:xfrm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4600" b="1" i="0" u="none" strike="noStrike" kern="0" cap="none" spc="0" normalizeH="0" baseline="0" noProof="0" smtClean="0">
                <a:ln>
                  <a:noFill/>
                </a:ln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吴用</a:t>
            </a:r>
            <a:endParaRPr kumimoji="1" lang="zh-CN" altLang="en-US" sz="4600" b="1" i="0" u="none" strike="noStrike" kern="0" cap="none" spc="0" normalizeH="0" baseline="0" noProof="0" smtClean="0">
              <a:ln>
                <a:noFill/>
              </a:ln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4995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981200"/>
            <a:ext cx="4749800" cy="4114800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80000"/>
              <a:buFont typeface="Wingdings" panose="05000000000000000000" pitchFamily="2" charset="2"/>
              <a:buChar char="v"/>
              <a:defRPr/>
            </a:pPr>
            <a:r>
              <a:rPr kumimoji="1" lang="zh-CN" altLang="en-US" sz="36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表字学究，道号加亮先生。平生机巧聪明，曾读万卷经书，人号“</a:t>
            </a:r>
            <a:r>
              <a:rPr kumimoji="1" lang="zh-CN" altLang="en-US" sz="3600" b="1" i="0" u="sng" strike="noStrike" kern="0" cap="none" spc="0" normalizeH="0" baseline="0" noProof="0" smtClean="0">
                <a:ln>
                  <a:noFill/>
                </a:ln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智多星</a:t>
            </a:r>
            <a:r>
              <a:rPr kumimoji="1" lang="zh-CN" altLang="en-US" sz="36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” 。使两条铜链。曾为晁盖献计，智取生辰纲 。</a:t>
            </a:r>
            <a:endParaRPr kumimoji="1" lang="zh-CN" altLang="en-US" sz="36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46" name="Picture 4" descr="吴用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580063" y="260350"/>
            <a:ext cx="3024187" cy="62642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4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4" grpId="0"/>
      <p:bldP spid="84995" grpId="0" build="p"/>
    </p:bldLst>
  </p:timing>
</p:sld>
</file>

<file path=ppt/theme/theme1.xml><?xml version="1.0" encoding="utf-8"?>
<a:theme xmlns:a="http://schemas.openxmlformats.org/drawingml/2006/main" name="CDESIGND">
  <a:themeElements>
    <a:clrScheme name="">
      <a:dk1>
        <a:srgbClr val="000000"/>
      </a:dk1>
      <a:lt1>
        <a:srgbClr val="FFD699"/>
      </a:lt1>
      <a:dk2>
        <a:srgbClr val="000000"/>
      </a:dk2>
      <a:lt2>
        <a:srgbClr val="808080"/>
      </a:lt2>
      <a:accent1>
        <a:srgbClr val="FF9933"/>
      </a:accent1>
      <a:accent2>
        <a:srgbClr val="3333CC"/>
      </a:accent2>
      <a:accent3>
        <a:srgbClr val="FFE8CA"/>
      </a:accent3>
      <a:accent4>
        <a:srgbClr val="000000"/>
      </a:accent4>
      <a:accent5>
        <a:srgbClr val="FFCAAD"/>
      </a:accent5>
      <a:accent6>
        <a:srgbClr val="2D2DB9"/>
      </a:accent6>
      <a:hlink>
        <a:srgbClr val="00CC66"/>
      </a:hlink>
      <a:folHlink>
        <a:srgbClr val="B2B2B2"/>
      </a:folHlink>
    </a:clrScheme>
    <a:fontScheme name="CDESIGND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b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zh-CN" altLang="en-US" sz="6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b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zh-CN" altLang="en-US" sz="6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CDESIGN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ESIGND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DESIGND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ESIGND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ESIGND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ESIGND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ESIGND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D699"/>
    </a:lt1>
    <a:dk2>
      <a:srgbClr val="000000"/>
    </a:dk2>
    <a:lt2>
      <a:srgbClr val="808080"/>
    </a:lt2>
    <a:accent1>
      <a:srgbClr val="FF9933"/>
    </a:accent1>
    <a:accent2>
      <a:srgbClr val="3333CC"/>
    </a:accent2>
    <a:accent3>
      <a:srgbClr val="FFE8CA"/>
    </a:accent3>
    <a:accent4>
      <a:srgbClr val="000000"/>
    </a:accent4>
    <a:accent5>
      <a:srgbClr val="FFCAAD"/>
    </a:accent5>
    <a:accent6>
      <a:srgbClr val="2D2DB9"/>
    </a:accent6>
    <a:hlink>
      <a:srgbClr val="00CC66"/>
    </a:hlink>
    <a:folHlink>
      <a:srgbClr val="B2B2B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1763</Words>
  <Application>WPS 演示</Application>
  <PresentationFormat>全屏显示(4:3)</PresentationFormat>
  <Paragraphs>178</Paragraphs>
  <Slides>24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41" baseType="lpstr">
      <vt:lpstr>Arial</vt:lpstr>
      <vt:lpstr>宋体</vt:lpstr>
      <vt:lpstr>Wingdings</vt:lpstr>
      <vt:lpstr>Times New Roman</vt:lpstr>
      <vt:lpstr>隶书</vt:lpstr>
      <vt:lpstr>经典粗圆简</vt:lpstr>
      <vt:lpstr>华文隶书</vt:lpstr>
      <vt:lpstr>黑体</vt:lpstr>
      <vt:lpstr>微软雅黑</vt:lpstr>
      <vt:lpstr>Arial Unicode MS</vt:lpstr>
      <vt:lpstr>华文行楷</vt:lpstr>
      <vt:lpstr>华文新魏</vt:lpstr>
      <vt:lpstr>方正隶二简体</vt:lpstr>
      <vt:lpstr>方正启体简体</vt:lpstr>
      <vt:lpstr>方正硬笔楷书简体</vt:lpstr>
      <vt:lpstr>楷体</vt:lpstr>
      <vt:lpstr>CDESIGND</vt:lpstr>
      <vt:lpstr>智取生辰纲</vt:lpstr>
      <vt:lpstr>学习目标:</vt:lpstr>
      <vt:lpstr>PowerPoint 演示文稿</vt:lpstr>
      <vt:lpstr>PowerPoint 演示文稿</vt:lpstr>
      <vt:lpstr>章节介绍：</vt:lpstr>
      <vt:lpstr>人物介绍</vt:lpstr>
      <vt:lpstr>PowerPoint 演示文稿</vt:lpstr>
      <vt:lpstr>晁盖</vt:lpstr>
      <vt:lpstr>吴用</vt:lpstr>
      <vt:lpstr>公孙胜</vt:lpstr>
      <vt:lpstr>刘唐</vt:lpstr>
      <vt:lpstr>阮小二 </vt:lpstr>
      <vt:lpstr>阮小五 </vt:lpstr>
      <vt:lpstr>阮小七</vt:lpstr>
      <vt:lpstr>白胜</vt:lpstr>
      <vt:lpstr>分析小说情节</vt:lpstr>
      <vt:lpstr>3.小说以“生辰纲”的争夺为中心事件，采用双线结构，明线是什么？暗线又是什么？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Administrator</cp:lastModifiedBy>
  <cp:revision>71</cp:revision>
  <dcterms:created xsi:type="dcterms:W3CDTF">2016-11-24T13:12:00Z</dcterms:created>
  <dcterms:modified xsi:type="dcterms:W3CDTF">2019-09-23T08:08:57Z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2052-11.1.0.8986</vt:lpwstr>
  </property>
</Properties>
</file>