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18"/>
  </p:notesMasterIdLst>
  <p:handoutMasterIdLst>
    <p:handoutMasterId r:id="rId19"/>
  </p:handoutMasterIdLst>
  <p:sldIdLst>
    <p:sldId id="303" r:id="rId4"/>
    <p:sldId id="304" r:id="rId5"/>
    <p:sldId id="271" r:id="rId6"/>
    <p:sldId id="306" r:id="rId7"/>
    <p:sldId id="343" r:id="rId8"/>
    <p:sldId id="323" r:id="rId9"/>
    <p:sldId id="311" r:id="rId10"/>
    <p:sldId id="336" r:id="rId11"/>
    <p:sldId id="309" r:id="rId12"/>
    <p:sldId id="334" r:id="rId13"/>
    <p:sldId id="310" r:id="rId14"/>
    <p:sldId id="335" r:id="rId15"/>
    <p:sldId id="327" r:id="rId16"/>
    <p:sldId id="328" r:id="rId17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156E03"/>
    <a:srgbClr val="800000"/>
    <a:srgbClr val="6633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876"/>
    <p:restoredTop sz="94673"/>
  </p:normalViewPr>
  <p:slideViewPr>
    <p:cSldViewPr showGuides="1">
      <p:cViewPr varScale="1">
        <p:scale>
          <a:sx n="65" d="100"/>
          <a:sy n="65" d="100"/>
        </p:scale>
        <p:origin x="-384" y="-114"/>
      </p:cViewPr>
      <p:guideLst>
        <p:guide orient="horz" pos="2159"/>
        <p:guide pos="296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4" cy="72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handoutMaster" Target="handoutMasters/handoutMaster1.xml"/><Relationship Id="rId18" Type="http://schemas.openxmlformats.org/officeDocument/2006/relationships/notesMaster" Target="notesMasters/notesMaster1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base"/>
            <a:fld id="{D2A48B96-639E-45A3-A0BA-2464DFDB1FAA}" type="datetimeFigureOut">
              <a:rPr lang="zh-CN" altLang="en-US" strike="noStrike" noProof="1" smtClean="0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/>
          </a:p>
        </p:txBody>
      </p:sp>
      <p:sp>
        <p:nvSpPr>
          <p:cNvPr id="2052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base"/>
            <a:fld id="{A6837353-30EB-4A48-80EB-173D804AEFBD}" type="slidenum">
              <a:rPr lang="zh-CN" altLang="en-US" strike="noStrike" noProof="1" smtClean="0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en-US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  <p:transition>
    <p:blind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en-US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  <p:transition>
    <p:blind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716657" cy="54864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en-US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  <p:transition>
    <p:blinds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en-US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  <p:transition>
    <p:blinds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en-US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  <p:transition>
    <p:blinds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en-US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  <p:transition>
    <p:blinds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76" cy="41148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9724" y="1981200"/>
            <a:ext cx="3808476" cy="41148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en-US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  <p:transition>
    <p:blinds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en-US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  <p:transition>
    <p:blinds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en-US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  <p:transition>
    <p:blinds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en-US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  <p:transition>
    <p:blinds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en-US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  <p:transition>
    <p:blind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en-US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  <p:transition>
    <p:blinds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en-US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  <p:transition>
    <p:blinds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en-US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  <p:transition>
    <p:blinds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716657" cy="54864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en-US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  <p:transition>
    <p:blind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en-US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  <p:transition>
    <p:blind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76" cy="41148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9724" y="1981200"/>
            <a:ext cx="3808476" cy="41148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en-US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  <p:transition>
    <p:blind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en-US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  <p:transition>
    <p:blind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en-US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  <p:transition>
    <p:blind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en-US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  <p:transition>
    <p:blind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en-US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  <p:transition>
    <p:blind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en-US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  <p:transition>
    <p:blinds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indent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/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strike="noStrike" noProof="1"/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en-US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blinds/>
  </p:transition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indent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/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strike="noStrike" noProof="1"/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en-US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blinds/>
  </p:transition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3.xml"/><Relationship Id="rId6" Type="http://schemas.openxmlformats.org/officeDocument/2006/relationships/image" Target="../media/image5.png"/><Relationship Id="rId5" Type="http://schemas.microsoft.com/office/2007/relationships/media" Target="file:///G:\&#20020;&#26102;\&#36187;&#35838;\15&#12289;&#12298;&#35819;&#23376;&#20070;&#12299;&#38899;&#20048;-&#29579;&#26124;&#20803;-Autumn%20Reflections(&#31179;&#24605;).mp3" TargetMode="External"/><Relationship Id="rId4" Type="http://schemas.openxmlformats.org/officeDocument/2006/relationships/audio" Target="file:///G:\&#20020;&#26102;\&#36187;&#35838;\15&#12289;&#12298;&#35819;&#23376;&#20070;&#12299;&#38899;&#20048;-&#29579;&#26124;&#20803;-Autumn%20Reflections(&#31179;&#24605;).mp3" TargetMode="External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jpeg"/><Relationship Id="rId1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图片 12293" descr="IMG0012"/>
          <p:cNvPicPr>
            <a:picLocks noChangeAspect="1"/>
          </p:cNvPicPr>
          <p:nvPr/>
        </p:nvPicPr>
        <p:blipFill>
          <a:blip r:embed="rId1" cstate="print">
            <a:lum bright="50000" contrast="-60002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6" name="标题 12289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br>
              <a:rPr lang="en-US" altLang="zh-CN" sz="4000" dirty="0"/>
            </a:br>
            <a:endParaRPr lang="en-US" altLang="zh-CN" sz="4000" dirty="0"/>
          </a:p>
        </p:txBody>
      </p:sp>
      <p:sp>
        <p:nvSpPr>
          <p:cNvPr id="21507" name="文本占位符 12290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endParaRPr lang="en-US" altLang="zh-CN" dirty="0"/>
          </a:p>
          <a:p>
            <a:endParaRPr lang="en-US" altLang="zh-CN" dirty="0"/>
          </a:p>
        </p:txBody>
      </p:sp>
      <p:pic>
        <p:nvPicPr>
          <p:cNvPr id="12292" name="图片 12291" descr="澹泊明志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3708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3" name="图片 12292" descr="宁静致远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500438"/>
            <a:ext cx="9144000" cy="33575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15、《诫子书》音乐-王昌元-Autumn Reflections(秋思)">
            <a:hlinkClick r:id="" action="ppaction://media"/>
          </p:cNvPr>
          <p:cNvPicPr/>
          <p:nvPr>
            <a:audioFile r:link="rId4"/>
            <p:extLst>
              <p:ext uri="{DAA4B4D4-6D71-4841-9C94-3DE7FCFB9230}">
                <p14:media xmlns:p14="http://schemas.microsoft.com/office/powerpoint/2010/main" r:link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8458200" y="6292215"/>
            <a:ext cx="619125" cy="619125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14" dur="22501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5" fill="hold" display="1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/>
          <p:nvPr/>
        </p:nvSpPr>
        <p:spPr>
          <a:xfrm>
            <a:off x="124778" y="3061653"/>
            <a:ext cx="8893175" cy="13220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v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" panose="05000000000000000000" pitchFamily="2" charset="2"/>
              <a:buChar char="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anose="05000000000000000000" pitchFamily="2" charset="2"/>
              <a:buChar char="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4000" b="1" dirty="0">
                <a:latin typeface="Times New Roman" panose="02020603050405020304" pitchFamily="18" charset="0"/>
              </a:rPr>
              <a:t>        </a:t>
            </a:r>
            <a:r>
              <a:rPr lang="zh-CN" altLang="en-US" sz="4000" b="1" dirty="0">
                <a:latin typeface="Times New Roman" panose="02020603050405020304" pitchFamily="18" charset="0"/>
              </a:rPr>
              <a:t>小组讨论：在诸葛亮看来，要</a:t>
            </a:r>
            <a:r>
              <a:rPr lang="zh-CN" altLang="en-US" sz="4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成才</a:t>
            </a:r>
            <a:r>
              <a:rPr lang="zh-CN" altLang="en-US" sz="4000" b="1" dirty="0">
                <a:latin typeface="Times New Roman" panose="02020603050405020304" pitchFamily="18" charset="0"/>
              </a:rPr>
              <a:t>需要具备哪些条件呢？</a:t>
            </a:r>
            <a:endParaRPr lang="en-US" altLang="zh-CN" sz="4000" b="1" dirty="0">
              <a:latin typeface="Times New Roman" panose="02020603050405020304" pitchFamily="18" charset="0"/>
            </a:endParaRPr>
          </a:p>
        </p:txBody>
      </p:sp>
      <p:sp>
        <p:nvSpPr>
          <p:cNvPr id="14339" name="Rectangle 4"/>
          <p:cNvSpPr/>
          <p:nvPr/>
        </p:nvSpPr>
        <p:spPr>
          <a:xfrm>
            <a:off x="179388" y="620713"/>
            <a:ext cx="223202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v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" panose="05000000000000000000" pitchFamily="2" charset="2"/>
              <a:buChar char="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anose="05000000000000000000" pitchFamily="2" charset="2"/>
              <a:buChar char="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b="1" dirty="0">
                <a:solidFill>
                  <a:srgbClr val="009900"/>
                </a:solidFill>
                <a:latin typeface="Times New Roman" panose="02020603050405020304" pitchFamily="18" charset="0"/>
              </a:rPr>
              <a:t>品析文意：</a:t>
            </a:r>
            <a:endParaRPr lang="zh-CN" altLang="en-US" b="1" dirty="0">
              <a:solidFill>
                <a:srgbClr val="0099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4340" name="矩形 1"/>
          <p:cNvSpPr/>
          <p:nvPr/>
        </p:nvSpPr>
        <p:spPr>
          <a:xfrm>
            <a:off x="2700338" y="1341438"/>
            <a:ext cx="3243580" cy="82994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v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" panose="05000000000000000000" pitchFamily="2" charset="2"/>
              <a:buChar char="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anose="05000000000000000000" pitchFamily="2" charset="2"/>
              <a:buChar char="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4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学生活动一</a:t>
            </a:r>
            <a:endParaRPr lang="zh-CN" altLang="en-US" sz="48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/>
          <p:nvPr/>
        </p:nvSpPr>
        <p:spPr>
          <a:xfrm>
            <a:off x="250825" y="2205355"/>
            <a:ext cx="8789035" cy="25533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v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" panose="05000000000000000000" pitchFamily="2" charset="2"/>
              <a:buChar char="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anose="05000000000000000000" pitchFamily="2" charset="2"/>
              <a:buChar char="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4000" b="1" dirty="0">
                <a:solidFill>
                  <a:srgbClr val="663300"/>
                </a:solidFill>
              </a:rPr>
              <a:t>        30</a:t>
            </a:r>
            <a:r>
              <a:rPr lang="zh-CN" altLang="en-US" sz="4000" b="1" dirty="0">
                <a:solidFill>
                  <a:srgbClr val="663300"/>
                </a:solidFill>
              </a:rPr>
              <a:t>年后，邓艾率魏军攻蜀，兵至绵竹，诸葛瞻拒不接受邓艾的高官诱降，英勇战死，时年</a:t>
            </a:r>
            <a:r>
              <a:rPr lang="en-US" altLang="zh-CN" sz="4000" b="1" dirty="0">
                <a:solidFill>
                  <a:srgbClr val="663300"/>
                </a:solidFill>
              </a:rPr>
              <a:t>37</a:t>
            </a:r>
            <a:r>
              <a:rPr lang="zh-CN" altLang="en-US" sz="4000" b="1" dirty="0">
                <a:solidFill>
                  <a:srgbClr val="663300"/>
                </a:solidFill>
              </a:rPr>
              <a:t>岁。其子诸葛尚一同战死，时年</a:t>
            </a:r>
            <a:r>
              <a:rPr lang="en-US" altLang="zh-CN" sz="4000" b="1" dirty="0">
                <a:solidFill>
                  <a:srgbClr val="663300"/>
                </a:solidFill>
              </a:rPr>
              <a:t>16</a:t>
            </a:r>
            <a:r>
              <a:rPr lang="zh-CN" altLang="en-US" sz="4000" b="1" dirty="0">
                <a:solidFill>
                  <a:srgbClr val="663300"/>
                </a:solidFill>
              </a:rPr>
              <a:t>岁。</a:t>
            </a:r>
            <a:endParaRPr lang="en-US" altLang="zh-CN" sz="4000" b="1" dirty="0">
              <a:latin typeface="Times New Roman" panose="02020603050405020304" pitchFamily="18" charset="0"/>
            </a:endParaRPr>
          </a:p>
        </p:txBody>
      </p:sp>
      <p:sp>
        <p:nvSpPr>
          <p:cNvPr id="15363" name="Rectangle 4"/>
          <p:cNvSpPr/>
          <p:nvPr/>
        </p:nvSpPr>
        <p:spPr>
          <a:xfrm>
            <a:off x="179388" y="620713"/>
            <a:ext cx="223202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v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" panose="05000000000000000000" pitchFamily="2" charset="2"/>
              <a:buChar char="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anose="05000000000000000000" pitchFamily="2" charset="2"/>
              <a:buChar char="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b="1" dirty="0">
                <a:solidFill>
                  <a:srgbClr val="009900"/>
                </a:solidFill>
                <a:latin typeface="Times New Roman" panose="02020603050405020304" pitchFamily="18" charset="0"/>
              </a:rPr>
              <a:t>资料助读：</a:t>
            </a:r>
            <a:endParaRPr lang="zh-CN" altLang="en-US" b="1" dirty="0">
              <a:solidFill>
                <a:srgbClr val="0099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/>
          <p:nvPr/>
        </p:nvSpPr>
        <p:spPr>
          <a:xfrm>
            <a:off x="323850" y="2492375"/>
            <a:ext cx="8891588" cy="22479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v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" panose="05000000000000000000" pitchFamily="2" charset="2"/>
              <a:buChar char="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anose="05000000000000000000" pitchFamily="2" charset="2"/>
              <a:buChar char="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4000" b="1" dirty="0">
                <a:solidFill>
                  <a:srgbClr val="663300"/>
                </a:solidFill>
              </a:rPr>
              <a:t>从</a:t>
            </a:r>
            <a:r>
              <a:rPr lang="en-US" altLang="zh-CN" sz="4000" b="1" dirty="0">
                <a:solidFill>
                  <a:srgbClr val="663300"/>
                </a:solidFill>
              </a:rPr>
              <a:t>《</a:t>
            </a:r>
            <a:r>
              <a:rPr lang="zh-CN" altLang="en-US" sz="4000" b="1" dirty="0">
                <a:solidFill>
                  <a:srgbClr val="663300"/>
                </a:solidFill>
              </a:rPr>
              <a:t>诫子书</a:t>
            </a:r>
            <a:r>
              <a:rPr lang="en-US" altLang="zh-CN" sz="4000" b="1" dirty="0">
                <a:solidFill>
                  <a:srgbClr val="663300"/>
                </a:solidFill>
              </a:rPr>
              <a:t>》</a:t>
            </a:r>
            <a:r>
              <a:rPr lang="zh-CN" altLang="en-US" sz="4000" b="1" dirty="0">
                <a:solidFill>
                  <a:srgbClr val="663300"/>
                </a:solidFill>
              </a:rPr>
              <a:t>中我读出：</a:t>
            </a:r>
            <a:endParaRPr lang="en-US" altLang="zh-CN" sz="4000" b="1" dirty="0">
              <a:solidFill>
                <a:srgbClr val="663300"/>
              </a:solidFill>
            </a:endParaRPr>
          </a:p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4000" b="1" dirty="0">
                <a:solidFill>
                  <a:srgbClr val="663300"/>
                </a:solidFill>
              </a:rPr>
              <a:t>        他，不仅仅是智慧的化身，更是一位</a:t>
            </a:r>
            <a:r>
              <a:rPr lang="zh-CN" altLang="en-US" sz="4000" b="1" u="sng" dirty="0">
                <a:solidFill>
                  <a:srgbClr val="663300"/>
                </a:solidFill>
              </a:rPr>
              <a:t>              </a:t>
            </a:r>
            <a:r>
              <a:rPr lang="zh-CN" altLang="en-US" sz="4000" b="1" dirty="0">
                <a:solidFill>
                  <a:srgbClr val="663300"/>
                </a:solidFill>
              </a:rPr>
              <a:t>的父亲</a:t>
            </a:r>
            <a:r>
              <a:rPr lang="en-US" altLang="zh-CN" sz="4000" b="1" dirty="0">
                <a:solidFill>
                  <a:srgbClr val="663300"/>
                </a:solidFill>
              </a:rPr>
              <a:t>?</a:t>
            </a:r>
            <a:r>
              <a:rPr lang="zh-CN" altLang="en-US" sz="4000" b="1" u="sng" dirty="0">
                <a:solidFill>
                  <a:srgbClr val="663300"/>
                </a:solidFill>
              </a:rPr>
              <a:t>   </a:t>
            </a:r>
            <a:r>
              <a:rPr lang="en-US" altLang="zh-CN" sz="4000" b="1" u="sng" dirty="0">
                <a:solidFill>
                  <a:srgbClr val="663300"/>
                </a:solidFill>
              </a:rPr>
              <a:t>       </a:t>
            </a:r>
            <a:endParaRPr lang="en-US" altLang="zh-CN" sz="4000" b="1" u="sng" dirty="0">
              <a:latin typeface="Times New Roman" panose="02020603050405020304" pitchFamily="18" charset="0"/>
            </a:endParaRPr>
          </a:p>
        </p:txBody>
      </p:sp>
      <p:sp>
        <p:nvSpPr>
          <p:cNvPr id="16387" name="Rectangle 4"/>
          <p:cNvSpPr/>
          <p:nvPr/>
        </p:nvSpPr>
        <p:spPr>
          <a:xfrm>
            <a:off x="179388" y="620713"/>
            <a:ext cx="223202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v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" panose="05000000000000000000" pitchFamily="2" charset="2"/>
              <a:buChar char="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anose="05000000000000000000" pitchFamily="2" charset="2"/>
              <a:buChar char="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b="1" dirty="0">
                <a:solidFill>
                  <a:srgbClr val="009900"/>
                </a:solidFill>
                <a:latin typeface="Times New Roman" panose="02020603050405020304" pitchFamily="18" charset="0"/>
              </a:rPr>
              <a:t>感悟文情：</a:t>
            </a:r>
            <a:endParaRPr lang="zh-CN" altLang="en-US" b="1" dirty="0">
              <a:solidFill>
                <a:srgbClr val="0099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388" name="矩形 1"/>
          <p:cNvSpPr/>
          <p:nvPr/>
        </p:nvSpPr>
        <p:spPr>
          <a:xfrm>
            <a:off x="2700338" y="1341438"/>
            <a:ext cx="3013075" cy="768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v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" panose="05000000000000000000" pitchFamily="2" charset="2"/>
              <a:buChar char="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anose="05000000000000000000" pitchFamily="2" charset="2"/>
              <a:buChar char="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4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学生活动二</a:t>
            </a:r>
            <a:endParaRPr lang="zh-CN" altLang="en-US" sz="44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图片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883410" y="2567305"/>
            <a:ext cx="6438265" cy="2800985"/>
          </a:xfrm>
        </p:spPr>
        <p:txBody>
          <a:bodyPr/>
          <a:lstStyle/>
          <a:p>
            <a:r>
              <a:rPr lang="zh-CN" altLang="en-US" sz="4800" dirty="0">
                <a:solidFill>
                  <a:srgbClr val="FF0000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大志成大学成大才，</a:t>
            </a:r>
            <a:endParaRPr lang="zh-CN" altLang="en-US" sz="4800" dirty="0">
              <a:solidFill>
                <a:srgbClr val="FF0000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r>
              <a:rPr lang="zh-CN" altLang="en-US" sz="4800">
                <a:solidFill>
                  <a:srgbClr val="FF0000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小志成小学成小才，</a:t>
            </a:r>
            <a:endParaRPr lang="zh-CN" altLang="en-US" sz="4800">
              <a:solidFill>
                <a:srgbClr val="FF0000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  <a:p>
            <a:r>
              <a:rPr lang="zh-CN" altLang="en-US" sz="4800" dirty="0">
                <a:solidFill>
                  <a:srgbClr val="FF0000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无志不成学不成才。 </a:t>
            </a:r>
            <a:endParaRPr lang="zh-CN" altLang="en-US" sz="4800" dirty="0">
              <a:solidFill>
                <a:srgbClr val="FF0000"/>
              </a:solidFill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-457200" y="1368425"/>
            <a:ext cx="477393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  <a:scene3d>
              <a:camera prst="isometricOffAxis2Right"/>
              <a:lightRig rig="threePt" dir="t"/>
            </a:scene3d>
          </a:bodyPr>
          <a:lstStyle/>
          <a:p>
            <a:pPr algn="ctr"/>
            <a:r>
              <a:rPr lang="zh-CN" altLang="en-US" sz="72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老师寄语：</a:t>
            </a:r>
            <a:endParaRPr lang="zh-CN" altLang="en-US" sz="7200" b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图片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-3810" y="37465"/>
            <a:ext cx="9131935" cy="674306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077720" y="2387600"/>
            <a:ext cx="4968875" cy="15684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  <a:scene3d>
              <a:camera prst="isometricRightUp"/>
              <a:lightRig rig="threePt" dir="t"/>
            </a:scene3d>
          </a:bodyPr>
          <a:lstStyle/>
          <a:p>
            <a:pPr algn="ctr"/>
            <a:r>
              <a:rPr lang="zh-CN" altLang="en-US" sz="9600" b="1">
                <a:solidFill>
                  <a:schemeClr val="tx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谢谢！</a:t>
            </a:r>
            <a:endParaRPr lang="zh-CN" altLang="en-US" sz="9600" b="1">
              <a:solidFill>
                <a:schemeClr val="tx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2" name="图片 1" descr="静以修身，俭以养德书法图片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810" y="57785"/>
            <a:ext cx="9131935" cy="6743065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65" fill="hold" display="1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图片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-3810" y="215900"/>
            <a:ext cx="9131935" cy="656463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82955" y="1627823"/>
            <a:ext cx="6858000" cy="2387600"/>
          </a:xfrm>
        </p:spPr>
        <p:txBody>
          <a:bodyPr/>
          <a:lstStyle/>
          <a:p>
            <a:r>
              <a:rPr lang="zh-CN" altLang="en-US" sz="8625">
                <a:latin typeface="微软雅黑" panose="020B0503020204020204" charset="-122"/>
                <a:ea typeface="微软雅黑" panose="020B0503020204020204" charset="-122"/>
              </a:rPr>
              <a:t>诫子书</a:t>
            </a:r>
            <a:br>
              <a:rPr lang="zh-CN" altLang="en-US" sz="8625">
                <a:latin typeface="微软雅黑" panose="020B0503020204020204" charset="-122"/>
                <a:ea typeface="微软雅黑" panose="020B0503020204020204" charset="-122"/>
              </a:rPr>
            </a:b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</a:rPr>
              <a:t>                                                               </a:t>
            </a:r>
            <a:endParaRPr lang="zh-CN" altLang="en-US" b="1" baseline="-25000">
              <a:latin typeface="仿宋" panose="02010609060101010101" charset="-122"/>
              <a:ea typeface="仿宋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879465" y="3484880"/>
            <a:ext cx="1761490" cy="5308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400" b="1" baseline="-25000">
                <a:latin typeface="微软雅黑" panose="020B0503020204020204" charset="-122"/>
                <a:ea typeface="微软雅黑" panose="020B0503020204020204" charset="-122"/>
                <a:sym typeface="+mn-ea"/>
              </a:rPr>
              <a:t>诸葛亮</a:t>
            </a:r>
            <a:endParaRPr lang="zh-CN" altLang="en-US" sz="4400" b="1" baseline="-2500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文本框 17409"/>
          <p:cNvSpPr txBox="1"/>
          <p:nvPr/>
        </p:nvSpPr>
        <p:spPr>
          <a:xfrm>
            <a:off x="2532063" y="844550"/>
            <a:ext cx="4343400" cy="8239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rgbClr val="800000"/>
                </a:solidFill>
                <a:latin typeface="楷体" panose="02010609060101010101" charset="-122"/>
                <a:ea typeface="楷体" panose="02010609060101010101" charset="-122"/>
              </a:rPr>
              <a:t>      </a:t>
            </a:r>
            <a:r>
              <a:rPr lang="zh-CN" altLang="en-US" sz="4800" b="1" dirty="0">
                <a:solidFill>
                  <a:srgbClr val="800000"/>
                </a:solidFill>
                <a:latin typeface="楷体" panose="02010609060101010101" charset="-122"/>
                <a:ea typeface="楷体" panose="02010609060101010101" charset="-122"/>
              </a:rPr>
              <a:t>诫子书</a:t>
            </a:r>
            <a:endParaRPr lang="zh-CN" altLang="en-US" sz="4800" b="1" dirty="0">
              <a:solidFill>
                <a:srgbClr val="8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267" name="矩形 17411"/>
          <p:cNvSpPr/>
          <p:nvPr/>
        </p:nvSpPr>
        <p:spPr>
          <a:xfrm>
            <a:off x="0" y="3276600"/>
            <a:ext cx="9144000" cy="3048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1400" b="1">
                <a:latin typeface="楷体" panose="02010609060101010101" charset="-122"/>
                <a:ea typeface="楷体" panose="02010609060101010101" charset="-122"/>
              </a:rPr>
              <a:t> </a:t>
            </a:r>
            <a:endParaRPr lang="en-US" altLang="zh-CN" sz="14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268" name="矩形 17412"/>
          <p:cNvSpPr/>
          <p:nvPr/>
        </p:nvSpPr>
        <p:spPr>
          <a:xfrm>
            <a:off x="0" y="3276600"/>
            <a:ext cx="9144000" cy="3048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1400" b="1" dirty="0">
                <a:latin typeface="楷体" panose="02010609060101010101" charset="-122"/>
                <a:ea typeface="楷体" panose="02010609060101010101" charset="-122"/>
              </a:rPr>
              <a:t> </a:t>
            </a:r>
            <a:endParaRPr lang="en-US" altLang="zh-CN" sz="14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269" name="矩形 17413"/>
          <p:cNvSpPr/>
          <p:nvPr/>
        </p:nvSpPr>
        <p:spPr>
          <a:xfrm>
            <a:off x="0" y="3276600"/>
            <a:ext cx="9144000" cy="3048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1400" b="1" dirty="0">
                <a:latin typeface="楷体" panose="02010609060101010101" charset="-122"/>
                <a:ea typeface="楷体" panose="02010609060101010101" charset="-122"/>
              </a:rPr>
              <a:t> </a:t>
            </a:r>
            <a:endParaRPr lang="en-US" altLang="zh-CN" sz="14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840105" y="718820"/>
            <a:ext cx="7639050" cy="5164455"/>
            <a:chOff x="1323" y="1132"/>
            <a:chExt cx="12030" cy="8133"/>
          </a:xfrm>
        </p:grpSpPr>
        <p:sp>
          <p:nvSpPr>
            <p:cNvPr id="17411" name="文本框 17410"/>
            <p:cNvSpPr txBox="1"/>
            <p:nvPr/>
          </p:nvSpPr>
          <p:spPr>
            <a:xfrm>
              <a:off x="1463" y="3361"/>
              <a:ext cx="11890" cy="590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 b="1" dirty="0">
                  <a:solidFill>
                    <a:srgbClr val="800000"/>
                  </a:solidFill>
                  <a:latin typeface="楷体" panose="02010609060101010101" charset="-122"/>
                  <a:ea typeface="楷体" panose="02010609060101010101" charset="-122"/>
                </a:rPr>
                <a:t>   </a:t>
              </a:r>
              <a:r>
                <a:rPr lang="zh-CN" altLang="en-US" sz="3200" b="1" dirty="0">
                  <a:latin typeface="楷体" panose="02010609060101010101" charset="-122"/>
                  <a:ea typeface="楷体" panose="02010609060101010101" charset="-122"/>
                </a:rPr>
                <a:t>夫君子之行</a:t>
              </a:r>
              <a:r>
                <a:rPr lang="en-US" altLang="zh-CN" sz="3200" b="1" dirty="0">
                  <a:latin typeface="楷体" panose="02010609060101010101" charset="-122"/>
                  <a:ea typeface="楷体" panose="02010609060101010101" charset="-122"/>
                </a:rPr>
                <a:t>,</a:t>
              </a:r>
              <a:r>
                <a:rPr lang="zh-CN" altLang="en-US" sz="3200" b="1" dirty="0">
                  <a:latin typeface="楷体" panose="02010609060101010101" charset="-122"/>
                  <a:ea typeface="楷体" panose="02010609060101010101" charset="-122"/>
                </a:rPr>
                <a:t>静以修身</a:t>
              </a:r>
              <a:r>
                <a:rPr lang="en-US" altLang="zh-CN" sz="3200" b="1" dirty="0">
                  <a:latin typeface="楷体" panose="02010609060101010101" charset="-122"/>
                  <a:ea typeface="楷体" panose="02010609060101010101" charset="-122"/>
                </a:rPr>
                <a:t>,</a:t>
              </a:r>
              <a:r>
                <a:rPr lang="zh-CN" altLang="en-US" sz="3200" b="1" dirty="0">
                  <a:latin typeface="楷体" panose="02010609060101010101" charset="-122"/>
                  <a:ea typeface="楷体" panose="02010609060101010101" charset="-122"/>
                </a:rPr>
                <a:t>俭以养德</a:t>
              </a:r>
              <a:r>
                <a:rPr lang="en-US" altLang="zh-CN" sz="3200" b="1" dirty="0">
                  <a:latin typeface="楷体" panose="02010609060101010101" charset="-122"/>
                  <a:ea typeface="楷体" panose="02010609060101010101" charset="-122"/>
                </a:rPr>
                <a:t>;</a:t>
              </a:r>
              <a:r>
                <a:rPr lang="zh-CN" altLang="en-US" sz="3200" b="1" dirty="0">
                  <a:latin typeface="楷体" panose="02010609060101010101" charset="-122"/>
                  <a:ea typeface="楷体" panose="02010609060101010101" charset="-122"/>
                </a:rPr>
                <a:t>非淡泊无以明志</a:t>
              </a:r>
              <a:r>
                <a:rPr lang="en-US" altLang="zh-CN" sz="3200" b="1" dirty="0">
                  <a:latin typeface="楷体" panose="02010609060101010101" charset="-122"/>
                  <a:ea typeface="楷体" panose="02010609060101010101" charset="-122"/>
                </a:rPr>
                <a:t>,</a:t>
              </a:r>
              <a:r>
                <a:rPr lang="zh-CN" altLang="en-US" sz="3200" b="1" dirty="0">
                  <a:latin typeface="楷体" panose="02010609060101010101" charset="-122"/>
                  <a:ea typeface="楷体" panose="02010609060101010101" charset="-122"/>
                </a:rPr>
                <a:t>非宁静无以致远。夫学须静也，才须学也。非学无以广才，非志无以成学。淫慢则不能励精，险躁则不能治性。年与时驰，意与日去，遂成枯落，多不接世，悲守穷庐，将复何及！ </a:t>
              </a:r>
              <a:endParaRPr lang="zh-CN" altLang="en-US" sz="3200" b="1" dirty="0">
                <a:latin typeface="楷体" panose="02010609060101010101" charset="-122"/>
                <a:ea typeface="楷体" panose="02010609060101010101" charset="-122"/>
              </a:endParaRPr>
            </a:p>
            <a:p>
              <a:pPr>
                <a:spcBef>
                  <a:spcPct val="50000"/>
                </a:spcBef>
              </a:pPr>
              <a:endParaRPr lang="zh-CN" altLang="en-US" sz="3200" b="1" dirty="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11271" name="Rectangle 9"/>
            <p:cNvSpPr/>
            <p:nvPr/>
          </p:nvSpPr>
          <p:spPr>
            <a:xfrm>
              <a:off x="1323" y="1132"/>
              <a:ext cx="2885" cy="92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75000"/>
                <a:buFont typeface="Wingdings" panose="05000000000000000000" pitchFamily="2" charset="2"/>
                <a:buChar char="v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85000"/>
                <a:buFont typeface="Wingdings" panose="05000000000000000000" pitchFamily="2" charset="2"/>
                <a:buChar char="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5000"/>
                <a:buFont typeface="Wingdings" panose="05000000000000000000" pitchFamily="2" charset="2"/>
                <a:buChar char="v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90000"/>
                <a:buFont typeface="Wingdings" panose="05000000000000000000" pitchFamily="2" charset="2"/>
                <a:buChar char="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5000"/>
                <a:buFont typeface="Wingdings" panose="05000000000000000000" pitchFamily="2" charset="2"/>
                <a:buChar char="v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b="1" dirty="0">
                  <a:solidFill>
                    <a:srgbClr val="009900"/>
                  </a:solidFill>
                  <a:latin typeface="Times New Roman" panose="02020603050405020304" pitchFamily="18" charset="0"/>
                </a:rPr>
                <a:t>朗读美文</a:t>
              </a:r>
              <a:endParaRPr lang="zh-CN" altLang="en-US" b="1" dirty="0">
                <a:solidFill>
                  <a:srgbClr val="009900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34620" y="657860"/>
            <a:ext cx="8874760" cy="5060315"/>
            <a:chOff x="-4416" y="2414"/>
            <a:chExt cx="13976" cy="7969"/>
          </a:xfrm>
        </p:grpSpPr>
        <p:sp>
          <p:nvSpPr>
            <p:cNvPr id="2" name="文本框 1"/>
            <p:cNvSpPr txBox="1"/>
            <p:nvPr/>
          </p:nvSpPr>
          <p:spPr>
            <a:xfrm>
              <a:off x="-3860" y="4768"/>
              <a:ext cx="13420" cy="561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 b="1" dirty="0">
                  <a:latin typeface="楷体" panose="02010609060101010101" charset="-122"/>
                  <a:ea typeface="楷体" panose="02010609060101010101" charset="-122"/>
                </a:rPr>
                <a:t>   </a:t>
              </a:r>
              <a:r>
                <a:rPr lang="zh-CN" altLang="en-US" sz="3200" b="1" dirty="0">
                  <a:latin typeface="楷体" panose="02010609060101010101" charset="-122"/>
                  <a:ea typeface="楷体" panose="02010609060101010101" charset="-122"/>
                </a:rPr>
                <a:t>夫</a:t>
              </a:r>
              <a:r>
                <a:rPr lang="en-US" altLang="zh-CN" sz="32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/</a:t>
              </a:r>
              <a:r>
                <a:rPr lang="zh-CN" altLang="en-US" sz="3200" b="1" dirty="0">
                  <a:latin typeface="楷体" panose="02010609060101010101" charset="-122"/>
                  <a:ea typeface="楷体" panose="02010609060101010101" charset="-122"/>
                </a:rPr>
                <a:t>君子</a:t>
              </a:r>
              <a:r>
                <a:rPr lang="en-US" altLang="zh-CN" sz="32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/</a:t>
              </a:r>
              <a:r>
                <a:rPr lang="zh-CN" altLang="en-US" sz="3200" b="1" dirty="0">
                  <a:latin typeface="楷体" panose="02010609060101010101" charset="-122"/>
                  <a:ea typeface="楷体" panose="02010609060101010101" charset="-122"/>
                </a:rPr>
                <a:t>之行</a:t>
              </a:r>
              <a:r>
                <a:rPr lang="en-US" altLang="zh-CN" sz="3200" b="1" dirty="0">
                  <a:latin typeface="楷体" panose="02010609060101010101" charset="-122"/>
                  <a:ea typeface="楷体" panose="02010609060101010101" charset="-122"/>
                </a:rPr>
                <a:t>,</a:t>
              </a:r>
              <a:r>
                <a:rPr lang="zh-CN" altLang="en-US" sz="3200" b="1" dirty="0">
                  <a:latin typeface="楷体" panose="02010609060101010101" charset="-122"/>
                  <a:ea typeface="楷体" panose="02010609060101010101" charset="-122"/>
                </a:rPr>
                <a:t>静</a:t>
              </a:r>
              <a:r>
                <a:rPr lang="en-US" altLang="zh-CN" sz="32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  <a:sym typeface="宋体" panose="02010600030101010101" pitchFamily="2" charset="-122"/>
                </a:rPr>
                <a:t>/</a:t>
              </a:r>
              <a:r>
                <a:rPr lang="zh-CN" altLang="en-US" sz="3200" b="1" dirty="0">
                  <a:latin typeface="楷体" panose="02010609060101010101" charset="-122"/>
                  <a:ea typeface="楷体" panose="02010609060101010101" charset="-122"/>
                </a:rPr>
                <a:t>以修身</a:t>
              </a:r>
              <a:r>
                <a:rPr lang="en-US" altLang="zh-CN" sz="3200" b="1" dirty="0">
                  <a:latin typeface="楷体" panose="02010609060101010101" charset="-122"/>
                  <a:ea typeface="楷体" panose="02010609060101010101" charset="-122"/>
                </a:rPr>
                <a:t>,</a:t>
              </a:r>
              <a:r>
                <a:rPr lang="zh-CN" altLang="en-US" sz="3200" b="1" dirty="0">
                  <a:latin typeface="楷体" panose="02010609060101010101" charset="-122"/>
                  <a:ea typeface="楷体" panose="02010609060101010101" charset="-122"/>
                </a:rPr>
                <a:t>俭</a:t>
              </a:r>
              <a:r>
                <a:rPr lang="en-US" altLang="zh-CN" sz="32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  <a:sym typeface="宋体" panose="02010600030101010101" pitchFamily="2" charset="-122"/>
                </a:rPr>
                <a:t>/</a:t>
              </a:r>
              <a:r>
                <a:rPr lang="zh-CN" altLang="en-US" sz="3200" b="1" dirty="0">
                  <a:latin typeface="楷体" panose="02010609060101010101" charset="-122"/>
                  <a:ea typeface="楷体" panose="02010609060101010101" charset="-122"/>
                </a:rPr>
                <a:t>以养德</a:t>
              </a:r>
              <a:r>
                <a:rPr lang="en-US" altLang="zh-CN" sz="3200" b="1" dirty="0">
                  <a:latin typeface="楷体" panose="02010609060101010101" charset="-122"/>
                  <a:ea typeface="楷体" panose="02010609060101010101" charset="-122"/>
                </a:rPr>
                <a:t>;</a:t>
              </a:r>
              <a:r>
                <a:rPr lang="zh-CN" altLang="en-US" sz="3200" b="1" dirty="0">
                  <a:latin typeface="楷体" panose="02010609060101010101" charset="-122"/>
                  <a:ea typeface="楷体" panose="02010609060101010101" charset="-122"/>
                </a:rPr>
                <a:t>非淡泊</a:t>
              </a:r>
              <a:r>
                <a:rPr lang="en-US" altLang="zh-CN" sz="32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/</a:t>
              </a:r>
              <a:r>
                <a:rPr lang="zh-CN" altLang="en-US" sz="3200" b="1" dirty="0">
                  <a:latin typeface="楷体" panose="02010609060101010101" charset="-122"/>
                  <a:ea typeface="楷体" panose="02010609060101010101" charset="-122"/>
                </a:rPr>
                <a:t>无以</a:t>
              </a:r>
              <a:r>
                <a:rPr lang="en-US" altLang="zh-CN" sz="32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/</a:t>
              </a:r>
              <a:r>
                <a:rPr lang="zh-CN" altLang="en-US" sz="3200" b="1" dirty="0">
                  <a:latin typeface="楷体" panose="02010609060101010101" charset="-122"/>
                  <a:ea typeface="楷体" panose="02010609060101010101" charset="-122"/>
                </a:rPr>
                <a:t>明志</a:t>
              </a:r>
              <a:r>
                <a:rPr lang="en-US" altLang="zh-CN" sz="3200" b="1" dirty="0">
                  <a:latin typeface="楷体" panose="02010609060101010101" charset="-122"/>
                  <a:ea typeface="楷体" panose="02010609060101010101" charset="-122"/>
                </a:rPr>
                <a:t>,</a:t>
              </a:r>
              <a:r>
                <a:rPr lang="zh-CN" altLang="en-US" sz="3200" b="1" dirty="0">
                  <a:latin typeface="楷体" panose="02010609060101010101" charset="-122"/>
                  <a:ea typeface="楷体" panose="02010609060101010101" charset="-122"/>
                </a:rPr>
                <a:t>非宁静</a:t>
              </a:r>
              <a:r>
                <a:rPr lang="en-US" altLang="zh-CN" sz="32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/</a:t>
              </a:r>
              <a:r>
                <a:rPr lang="zh-CN" altLang="en-US" sz="3200" b="1" dirty="0">
                  <a:latin typeface="楷体" panose="02010609060101010101" charset="-122"/>
                  <a:ea typeface="楷体" panose="02010609060101010101" charset="-122"/>
                </a:rPr>
                <a:t>无以</a:t>
              </a:r>
              <a:r>
                <a:rPr lang="en-US" altLang="zh-CN" sz="32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/</a:t>
              </a:r>
              <a:r>
                <a:rPr lang="zh-CN" altLang="en-US" sz="3200" b="1" dirty="0">
                  <a:latin typeface="楷体" panose="02010609060101010101" charset="-122"/>
                  <a:ea typeface="楷体" panose="02010609060101010101" charset="-122"/>
                </a:rPr>
                <a:t>致远。夫</a:t>
              </a:r>
              <a:r>
                <a:rPr lang="en-US" altLang="zh-CN" sz="32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/</a:t>
              </a:r>
              <a:r>
                <a:rPr lang="zh-CN" altLang="en-US" sz="3200" b="1" dirty="0">
                  <a:latin typeface="楷体" panose="02010609060101010101" charset="-122"/>
                  <a:ea typeface="楷体" panose="02010609060101010101" charset="-122"/>
                </a:rPr>
                <a:t>学须静也，才</a:t>
              </a:r>
              <a:r>
                <a:rPr lang="en-US" altLang="zh-CN" sz="32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/</a:t>
              </a:r>
              <a:r>
                <a:rPr lang="zh-CN" altLang="en-US" sz="3200" b="1" dirty="0">
                  <a:latin typeface="楷体" panose="02010609060101010101" charset="-122"/>
                  <a:ea typeface="楷体" panose="02010609060101010101" charset="-122"/>
                </a:rPr>
                <a:t>须学也。非学</a:t>
              </a:r>
              <a:r>
                <a:rPr lang="en-US" altLang="zh-CN" sz="32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/</a:t>
              </a:r>
              <a:r>
                <a:rPr lang="zh-CN" altLang="en-US" sz="3200" b="1" dirty="0">
                  <a:latin typeface="楷体" panose="02010609060101010101" charset="-122"/>
                  <a:ea typeface="楷体" panose="02010609060101010101" charset="-122"/>
                </a:rPr>
                <a:t>无以</a:t>
              </a:r>
              <a:r>
                <a:rPr lang="en-US" altLang="zh-CN" sz="32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/</a:t>
              </a:r>
              <a:r>
                <a:rPr lang="zh-CN" altLang="en-US" sz="3200" b="1" dirty="0">
                  <a:latin typeface="楷体" panose="02010609060101010101" charset="-122"/>
                  <a:ea typeface="楷体" panose="02010609060101010101" charset="-122"/>
                </a:rPr>
                <a:t>广才，非志</a:t>
              </a:r>
              <a:r>
                <a:rPr lang="en-US" altLang="zh-CN" sz="32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/</a:t>
              </a:r>
              <a:r>
                <a:rPr lang="zh-CN" altLang="en-US" sz="3200" b="1" dirty="0">
                  <a:latin typeface="楷体" panose="02010609060101010101" charset="-122"/>
                  <a:ea typeface="楷体" panose="02010609060101010101" charset="-122"/>
                </a:rPr>
                <a:t>无以</a:t>
              </a:r>
              <a:r>
                <a:rPr lang="en-US" altLang="zh-CN" sz="32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/</a:t>
              </a:r>
              <a:r>
                <a:rPr lang="zh-CN" altLang="en-US" sz="3200" b="1" dirty="0">
                  <a:latin typeface="楷体" panose="02010609060101010101" charset="-122"/>
                  <a:ea typeface="楷体" panose="02010609060101010101" charset="-122"/>
                </a:rPr>
                <a:t>成学。淫慢</a:t>
              </a:r>
              <a:r>
                <a:rPr lang="en-US" altLang="zh-CN" sz="32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/</a:t>
              </a:r>
              <a:r>
                <a:rPr lang="zh-CN" altLang="en-US" sz="3200" b="1" dirty="0">
                  <a:latin typeface="楷体" panose="02010609060101010101" charset="-122"/>
                  <a:ea typeface="楷体" panose="02010609060101010101" charset="-122"/>
                </a:rPr>
                <a:t>则不能</a:t>
              </a:r>
              <a:r>
                <a:rPr lang="en-US" altLang="zh-CN" sz="32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/</a:t>
              </a:r>
              <a:r>
                <a:rPr lang="zh-CN" altLang="en-US" sz="3200" b="1" dirty="0">
                  <a:latin typeface="楷体" panose="02010609060101010101" charset="-122"/>
                  <a:ea typeface="楷体" panose="02010609060101010101" charset="-122"/>
                </a:rPr>
                <a:t>励精，险躁</a:t>
              </a:r>
              <a:r>
                <a:rPr lang="en-US" altLang="zh-CN" sz="32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/</a:t>
              </a:r>
              <a:r>
                <a:rPr lang="zh-CN" altLang="en-US" sz="3200" b="1" dirty="0">
                  <a:latin typeface="楷体" panose="02010609060101010101" charset="-122"/>
                  <a:ea typeface="楷体" panose="02010609060101010101" charset="-122"/>
                </a:rPr>
                <a:t>则不能</a:t>
              </a:r>
              <a:r>
                <a:rPr lang="en-US" altLang="zh-CN" sz="32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/</a:t>
              </a:r>
              <a:r>
                <a:rPr lang="zh-CN" altLang="en-US" sz="3200" b="1" dirty="0">
                  <a:latin typeface="楷体" panose="02010609060101010101" charset="-122"/>
                  <a:ea typeface="楷体" panose="02010609060101010101" charset="-122"/>
                </a:rPr>
                <a:t>治性。年</a:t>
              </a:r>
              <a:r>
                <a:rPr lang="en-US" altLang="zh-CN" sz="32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  <a:sym typeface="宋体" panose="02010600030101010101" pitchFamily="2" charset="-122"/>
                </a:rPr>
                <a:t>/</a:t>
              </a:r>
              <a:r>
                <a:rPr lang="zh-CN" altLang="en-US" sz="3200" b="1" dirty="0">
                  <a:latin typeface="楷体" panose="02010609060101010101" charset="-122"/>
                  <a:ea typeface="楷体" panose="02010609060101010101" charset="-122"/>
                </a:rPr>
                <a:t>与时驰，意</a:t>
              </a:r>
              <a:r>
                <a:rPr lang="en-US" altLang="zh-CN" sz="32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  <a:sym typeface="宋体" panose="02010600030101010101" pitchFamily="2" charset="-122"/>
                </a:rPr>
                <a:t>/</a:t>
              </a:r>
              <a:r>
                <a:rPr lang="zh-CN" altLang="en-US" sz="3200" b="1" dirty="0">
                  <a:latin typeface="楷体" panose="02010609060101010101" charset="-122"/>
                  <a:ea typeface="楷体" panose="02010609060101010101" charset="-122"/>
                </a:rPr>
                <a:t>与日去，遂</a:t>
              </a:r>
              <a:r>
                <a:rPr lang="en-US" altLang="zh-CN" sz="32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  <a:sym typeface="宋体" panose="02010600030101010101" pitchFamily="2" charset="-122"/>
                </a:rPr>
                <a:t>/</a:t>
              </a:r>
              <a:r>
                <a:rPr lang="zh-CN" altLang="en-US" sz="3200" b="1" dirty="0">
                  <a:latin typeface="楷体" panose="02010609060101010101" charset="-122"/>
                  <a:ea typeface="楷体" panose="02010609060101010101" charset="-122"/>
                </a:rPr>
                <a:t>成枯落，多</a:t>
              </a:r>
              <a:r>
                <a:rPr lang="en-US" altLang="zh-CN" sz="32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  <a:sym typeface="宋体" panose="02010600030101010101" pitchFamily="2" charset="-122"/>
                </a:rPr>
                <a:t>/</a:t>
              </a:r>
              <a:r>
                <a:rPr lang="zh-CN" altLang="en-US" sz="3200" b="1" dirty="0">
                  <a:latin typeface="楷体" panose="02010609060101010101" charset="-122"/>
                  <a:ea typeface="楷体" panose="02010609060101010101" charset="-122"/>
                </a:rPr>
                <a:t>不接世，悲守</a:t>
              </a:r>
              <a:r>
                <a:rPr lang="en-US" altLang="zh-CN" sz="32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/</a:t>
              </a:r>
              <a:r>
                <a:rPr lang="zh-CN" altLang="en-US" sz="3200" b="1" dirty="0">
                  <a:latin typeface="楷体" panose="02010609060101010101" charset="-122"/>
                  <a:ea typeface="楷体" panose="02010609060101010101" charset="-122"/>
                </a:rPr>
                <a:t>穷庐，将</a:t>
              </a:r>
              <a:r>
                <a:rPr lang="en-US" altLang="zh-CN" sz="32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/</a:t>
              </a:r>
              <a:r>
                <a:rPr lang="zh-CN" altLang="en-US" sz="3200" b="1" dirty="0">
                  <a:latin typeface="楷体" panose="02010609060101010101" charset="-122"/>
                  <a:ea typeface="楷体" panose="02010609060101010101" charset="-122"/>
                </a:rPr>
                <a:t>复何及！ </a:t>
              </a:r>
              <a:endParaRPr lang="zh-CN" altLang="en-US" sz="3200" b="1" dirty="0">
                <a:latin typeface="楷体" panose="02010609060101010101" charset="-122"/>
                <a:ea typeface="楷体" panose="02010609060101010101" charset="-122"/>
              </a:endParaRPr>
            </a:p>
            <a:p>
              <a:pPr>
                <a:spcBef>
                  <a:spcPct val="50000"/>
                </a:spcBef>
              </a:pPr>
              <a:endParaRPr lang="zh-CN" altLang="en-US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4" name="AutoShape 3"/>
            <p:cNvSpPr>
              <a:spLocks noChangeArrowheads="1"/>
            </p:cNvSpPr>
            <p:nvPr/>
          </p:nvSpPr>
          <p:spPr bwMode="auto">
            <a:xfrm>
              <a:off x="-4416" y="2414"/>
              <a:ext cx="4160" cy="1080"/>
            </a:xfrm>
            <a:prstGeom prst="homePlate">
              <a:avLst>
                <a:gd name="adj" fmla="val 96296"/>
              </a:avLst>
            </a:prstGeom>
            <a:gradFill>
              <a:gsLst>
                <a:gs pos="0">
                  <a:srgbClr val="FBFB11"/>
                </a:gs>
                <a:gs pos="100000">
                  <a:srgbClr val="838309"/>
                </a:gs>
              </a:gsLst>
              <a:lin ang="5400000" scaled="0"/>
            </a:gradFill>
            <a:ln w="9525">
              <a:solidFill>
                <a:schemeClr val="accent2"/>
              </a:solidFill>
              <a:miter lim="800000"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kumimoji="1" lang="zh-CN" altLang="en-US" sz="3200">
                  <a:solidFill>
                    <a:srgbClr val="800000"/>
                  </a:solidFill>
                  <a:latin typeface="宋体" panose="02010600030101010101" pitchFamily="2" charset="-122"/>
                </a:rPr>
                <a:t>放声朗读</a:t>
              </a:r>
              <a:endParaRPr kumimoji="1" lang="zh-CN" altLang="en-US" sz="3200">
                <a:solidFill>
                  <a:srgbClr val="800000"/>
                </a:solidFill>
                <a:latin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65" fill="hold" display="1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矩形 10243"/>
          <p:cNvSpPr/>
          <p:nvPr/>
        </p:nvSpPr>
        <p:spPr>
          <a:xfrm>
            <a:off x="1062355" y="311150"/>
            <a:ext cx="7137400" cy="82232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prstTxWarp prst="textDoubleWave1">
              <a:avLst/>
            </a:prstTxWarp>
          </a:bodyPr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u="none" kern="1200" baseline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lvl="0"/>
            <a:r>
              <a:rPr lang="zh-CN" altLang="en-US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再读课文，疏通文意</a:t>
            </a:r>
            <a:endParaRPr lang="zh-CN" altLang="en-US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245" name="文本框 10244"/>
          <p:cNvSpPr txBox="1"/>
          <p:nvPr/>
        </p:nvSpPr>
        <p:spPr>
          <a:xfrm>
            <a:off x="202883" y="1757363"/>
            <a:ext cx="8856662" cy="22453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latin typeface="Arial" panose="020B0604020202020204" pitchFamily="34" charset="0"/>
              </a:rPr>
              <a:t>       </a:t>
            </a:r>
            <a:r>
              <a:rPr lang="zh-CN" altLang="en-US" sz="2800" b="1" dirty="0">
                <a:latin typeface="Arial" panose="020B0604020202020204" pitchFamily="34" charset="0"/>
              </a:rPr>
              <a:t>夫君子之行，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静</a:t>
            </a:r>
            <a:r>
              <a:rPr lang="zh-CN" altLang="en-US" sz="2800" b="1" dirty="0">
                <a:latin typeface="Arial" panose="020B0604020202020204" pitchFamily="34" charset="0"/>
              </a:rPr>
              <a:t>以修身，俭以养德，非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淡泊</a:t>
            </a:r>
            <a:r>
              <a:rPr lang="zh-CN" altLang="en-US" sz="2800" b="1" dirty="0">
                <a:latin typeface="Arial" panose="020B0604020202020204" pitchFamily="34" charset="0"/>
              </a:rPr>
              <a:t>无以明志，非宁静无以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致远</a:t>
            </a:r>
            <a:r>
              <a:rPr lang="zh-CN" altLang="en-US" sz="2800" b="1" dirty="0">
                <a:latin typeface="Arial" panose="020B0604020202020204" pitchFamily="34" charset="0"/>
              </a:rPr>
              <a:t>。夫学须静也，才须学也，非学无以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广才</a:t>
            </a:r>
            <a:r>
              <a:rPr lang="zh-CN" altLang="en-US" sz="2800" b="1" dirty="0">
                <a:latin typeface="Arial" panose="020B0604020202020204" pitchFamily="34" charset="0"/>
              </a:rPr>
              <a:t>，非志无以成学。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淫慢</a:t>
            </a:r>
            <a:r>
              <a:rPr lang="zh-CN" altLang="en-US" sz="2800" b="1" dirty="0">
                <a:latin typeface="Arial" panose="020B0604020202020204" pitchFamily="34" charset="0"/>
              </a:rPr>
              <a:t>则不能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励精</a:t>
            </a:r>
            <a:r>
              <a:rPr lang="zh-CN" altLang="en-US" sz="2800" b="1" dirty="0">
                <a:latin typeface="Arial" panose="020B0604020202020204" pitchFamily="34" charset="0"/>
              </a:rPr>
              <a:t>，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险躁</a:t>
            </a:r>
            <a:r>
              <a:rPr lang="zh-CN" altLang="en-US" sz="2800" b="1" dirty="0">
                <a:latin typeface="Arial" panose="020B0604020202020204" pitchFamily="34" charset="0"/>
              </a:rPr>
              <a:t>则不能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治性</a:t>
            </a:r>
            <a:r>
              <a:rPr lang="zh-CN" altLang="en-US" sz="2800" b="1" dirty="0">
                <a:latin typeface="Arial" panose="020B0604020202020204" pitchFamily="34" charset="0"/>
              </a:rPr>
              <a:t>。年与时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驰</a:t>
            </a:r>
            <a:r>
              <a:rPr lang="zh-CN" altLang="en-US" sz="2800" b="1" dirty="0">
                <a:latin typeface="Arial" panose="020B0604020202020204" pitchFamily="34" charset="0"/>
              </a:rPr>
              <a:t>，意与日去，遂成枯落，多不接世，悲守穷庐，将复何及！</a:t>
            </a:r>
            <a:endParaRPr lang="zh-CN" altLang="en-US" sz="2800" b="1" dirty="0">
              <a:latin typeface="Arial" panose="020B0604020202020204" pitchFamily="34" charset="0"/>
            </a:endParaRPr>
          </a:p>
        </p:txBody>
      </p:sp>
      <p:sp>
        <p:nvSpPr>
          <p:cNvPr id="6147" name="文本框 3"/>
          <p:cNvSpPr txBox="1"/>
          <p:nvPr/>
        </p:nvSpPr>
        <p:spPr>
          <a:xfrm>
            <a:off x="118110" y="4790440"/>
            <a:ext cx="9026525" cy="14335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</a:pPr>
            <a:r>
              <a:rPr lang="en-US" altLang="zh-CN" sz="3200" b="1">
                <a:solidFill>
                  <a:srgbClr val="2929FF"/>
                </a:solidFill>
                <a:latin typeface="Arial" panose="020B0604020202020204" pitchFamily="34" charset="0"/>
              </a:rPr>
              <a:t>       </a:t>
            </a:r>
            <a:r>
              <a:rPr lang="zh-CN" altLang="en-US" sz="2800" b="1" dirty="0">
                <a:solidFill>
                  <a:srgbClr val="2929FF"/>
                </a:solidFill>
                <a:latin typeface="Arial" panose="020B0604020202020204" pitchFamily="34" charset="0"/>
              </a:rPr>
              <a:t>请同学们结合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课下</a:t>
            </a:r>
            <a:r>
              <a:rPr lang="zh-CN" altLang="en-US" sz="2800" b="1">
                <a:solidFill>
                  <a:srgbClr val="FF0000"/>
                </a:solidFill>
                <a:latin typeface="Arial" panose="020B0604020202020204" pitchFamily="34" charset="0"/>
              </a:rPr>
              <a:t>注释</a:t>
            </a:r>
            <a:r>
              <a:rPr lang="zh-CN" altLang="en-US" sz="2800" b="1">
                <a:solidFill>
                  <a:srgbClr val="2929FF"/>
                </a:solidFill>
                <a:latin typeface="Arial" panose="020B0604020202020204" pitchFamily="34" charset="0"/>
              </a:rPr>
              <a:t>并</a:t>
            </a:r>
            <a:r>
              <a:rPr lang="zh-CN" altLang="en-US" sz="2800" b="1">
                <a:solidFill>
                  <a:srgbClr val="FF0000"/>
                </a:solidFill>
                <a:latin typeface="Arial" panose="020B0604020202020204" pitchFamily="34" charset="0"/>
              </a:rPr>
              <a:t>联系上下文</a:t>
            </a:r>
            <a:r>
              <a:rPr lang="zh-CN" altLang="en-US" sz="2800" b="1" dirty="0">
                <a:solidFill>
                  <a:srgbClr val="2929FF"/>
                </a:solidFill>
                <a:latin typeface="Arial" panose="020B0604020202020204" pitchFamily="34" charset="0"/>
              </a:rPr>
              <a:t>，先识记红体字的意思，再翻译课文。个人翻译后对子互译，小组合作，不懂得做好标记。（</a:t>
            </a:r>
            <a:r>
              <a:rPr lang="zh-CN" altLang="en-US" sz="2800" b="1">
                <a:solidFill>
                  <a:srgbClr val="2929FF"/>
                </a:solidFill>
                <a:latin typeface="Arial" panose="020B0604020202020204" pitchFamily="34" charset="0"/>
              </a:rPr>
              <a:t>完成手势示意）</a:t>
            </a:r>
            <a:endParaRPr lang="zh-CN" altLang="en-US" sz="2800" b="1">
              <a:solidFill>
                <a:srgbClr val="2929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99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  <p:bldP spid="614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文本框 19459"/>
          <p:cNvSpPr txBox="1"/>
          <p:nvPr/>
        </p:nvSpPr>
        <p:spPr>
          <a:xfrm>
            <a:off x="395288" y="765175"/>
            <a:ext cx="4105275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dirty="0">
              <a:latin typeface="Arial" panose="020B0604020202020204" pitchFamily="34" charset="0"/>
            </a:endParaRPr>
          </a:p>
        </p:txBody>
      </p:sp>
      <p:sp>
        <p:nvSpPr>
          <p:cNvPr id="19461" name="文本框 19460"/>
          <p:cNvSpPr txBox="1"/>
          <p:nvPr/>
        </p:nvSpPr>
        <p:spPr>
          <a:xfrm>
            <a:off x="611188" y="981075"/>
            <a:ext cx="2305050" cy="5238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ts val="4460"/>
              </a:lnSpc>
              <a:spcBef>
                <a:spcPts val="0"/>
              </a:spcBef>
            </a:pPr>
            <a:r>
              <a:rPr lang="en-US" altLang="zh-CN" sz="2800" dirty="0">
                <a:latin typeface="Arial" panose="020B0604020202020204" pitchFamily="34" charset="0"/>
              </a:rPr>
              <a:t>1.</a:t>
            </a:r>
            <a:r>
              <a:rPr lang="zh-CN" altLang="en-US" sz="2800" dirty="0">
                <a:latin typeface="Arial" panose="020B0604020202020204" pitchFamily="34" charset="0"/>
              </a:rPr>
              <a:t>静：         </a:t>
            </a:r>
            <a:endParaRPr lang="zh-CN" altLang="en-US" sz="2800" dirty="0">
              <a:latin typeface="Arial" panose="020B0604020202020204" pitchFamily="34" charset="0"/>
            </a:endParaRPr>
          </a:p>
          <a:p>
            <a:pPr>
              <a:lnSpc>
                <a:spcPts val="4460"/>
              </a:lnSpc>
              <a:spcBef>
                <a:spcPts val="0"/>
              </a:spcBef>
            </a:pPr>
            <a:r>
              <a:rPr lang="en-US" altLang="zh-CN" sz="2800" dirty="0">
                <a:latin typeface="Arial" panose="020B0604020202020204" pitchFamily="34" charset="0"/>
              </a:rPr>
              <a:t>2.</a:t>
            </a:r>
            <a:r>
              <a:rPr lang="zh-CN" altLang="en-US" sz="2800" dirty="0">
                <a:latin typeface="Arial" panose="020B0604020202020204" pitchFamily="34" charset="0"/>
              </a:rPr>
              <a:t>淡泊：　　　　</a:t>
            </a:r>
            <a:endParaRPr lang="zh-CN" altLang="en-US" sz="2800" dirty="0">
              <a:latin typeface="Arial" panose="020B0604020202020204" pitchFamily="34" charset="0"/>
            </a:endParaRPr>
          </a:p>
          <a:p>
            <a:pPr>
              <a:lnSpc>
                <a:spcPts val="4460"/>
              </a:lnSpc>
              <a:spcBef>
                <a:spcPts val="0"/>
              </a:spcBef>
            </a:pPr>
            <a:r>
              <a:rPr lang="en-US" altLang="zh-CN" sz="2800" dirty="0">
                <a:latin typeface="Arial" panose="020B0604020202020204" pitchFamily="34" charset="0"/>
              </a:rPr>
              <a:t>3.</a:t>
            </a:r>
            <a:r>
              <a:rPr lang="zh-CN" altLang="en-US" sz="2800" dirty="0">
                <a:latin typeface="Arial" panose="020B0604020202020204" pitchFamily="34" charset="0"/>
              </a:rPr>
              <a:t>致远：</a:t>
            </a:r>
            <a:endParaRPr lang="zh-CN" altLang="en-US" sz="2800" dirty="0">
              <a:latin typeface="Arial" panose="020B0604020202020204" pitchFamily="34" charset="0"/>
            </a:endParaRPr>
          </a:p>
          <a:p>
            <a:pPr>
              <a:lnSpc>
                <a:spcPts val="4460"/>
              </a:lnSpc>
              <a:spcBef>
                <a:spcPts val="0"/>
              </a:spcBef>
            </a:pPr>
            <a:r>
              <a:rPr lang="en-US" altLang="zh-CN" sz="2800" dirty="0">
                <a:latin typeface="Arial" panose="020B0604020202020204" pitchFamily="34" charset="0"/>
              </a:rPr>
              <a:t>4.</a:t>
            </a:r>
            <a:r>
              <a:rPr lang="zh-CN" altLang="en-US" sz="2800" dirty="0">
                <a:latin typeface="Arial" panose="020B0604020202020204" pitchFamily="34" charset="0"/>
              </a:rPr>
              <a:t>广才： </a:t>
            </a:r>
            <a:br>
              <a:rPr lang="zh-CN" altLang="en-US" sz="2800" dirty="0">
                <a:latin typeface="Arial" panose="020B0604020202020204" pitchFamily="34" charset="0"/>
              </a:rPr>
            </a:br>
            <a:r>
              <a:rPr lang="en-US" altLang="zh-CN" sz="2800" dirty="0">
                <a:latin typeface="Arial" panose="020B0604020202020204" pitchFamily="34" charset="0"/>
              </a:rPr>
              <a:t>5.</a:t>
            </a:r>
            <a:r>
              <a:rPr lang="zh-CN" altLang="en-US" sz="2800" dirty="0">
                <a:latin typeface="Arial" panose="020B0604020202020204" pitchFamily="34" charset="0"/>
              </a:rPr>
              <a:t>淫慢：</a:t>
            </a:r>
            <a:endParaRPr lang="zh-CN" altLang="en-US" sz="2800" dirty="0">
              <a:latin typeface="Arial" panose="020B0604020202020204" pitchFamily="34" charset="0"/>
            </a:endParaRPr>
          </a:p>
          <a:p>
            <a:pPr>
              <a:lnSpc>
                <a:spcPts val="4460"/>
              </a:lnSpc>
              <a:spcBef>
                <a:spcPts val="0"/>
              </a:spcBef>
            </a:pPr>
            <a:r>
              <a:rPr lang="en-US" altLang="zh-CN" sz="2800" dirty="0">
                <a:latin typeface="Arial" panose="020B0604020202020204" pitchFamily="34" charset="0"/>
              </a:rPr>
              <a:t>6.</a:t>
            </a:r>
            <a:r>
              <a:rPr lang="zh-CN" altLang="en-US" sz="2800" dirty="0">
                <a:latin typeface="Arial" panose="020B0604020202020204" pitchFamily="34" charset="0"/>
              </a:rPr>
              <a:t>励精： 　　</a:t>
            </a:r>
            <a:endParaRPr lang="zh-CN" altLang="en-US" sz="2800" dirty="0">
              <a:latin typeface="Arial" panose="020B0604020202020204" pitchFamily="34" charset="0"/>
            </a:endParaRPr>
          </a:p>
          <a:p>
            <a:pPr>
              <a:lnSpc>
                <a:spcPts val="4460"/>
              </a:lnSpc>
              <a:spcBef>
                <a:spcPts val="0"/>
              </a:spcBef>
            </a:pPr>
            <a:r>
              <a:rPr lang="en-US" altLang="zh-CN" sz="2800" dirty="0">
                <a:latin typeface="Arial" panose="020B0604020202020204" pitchFamily="34" charset="0"/>
              </a:rPr>
              <a:t>7.</a:t>
            </a:r>
            <a:r>
              <a:rPr lang="zh-CN" altLang="en-US" sz="2800" dirty="0">
                <a:latin typeface="Arial" panose="020B0604020202020204" pitchFamily="34" charset="0"/>
              </a:rPr>
              <a:t>险躁：</a:t>
            </a:r>
            <a:br>
              <a:rPr lang="zh-CN" altLang="en-US" sz="2800" dirty="0">
                <a:latin typeface="Arial" panose="020B0604020202020204" pitchFamily="34" charset="0"/>
              </a:rPr>
            </a:br>
            <a:r>
              <a:rPr lang="en-US" altLang="zh-CN" sz="2800" dirty="0">
                <a:latin typeface="Arial" panose="020B0604020202020204" pitchFamily="34" charset="0"/>
              </a:rPr>
              <a:t>8.</a:t>
            </a:r>
            <a:r>
              <a:rPr lang="zh-CN" altLang="en-US" sz="2800" dirty="0">
                <a:latin typeface="Arial" panose="020B0604020202020204" pitchFamily="34" charset="0"/>
              </a:rPr>
              <a:t>治性： 　　</a:t>
            </a:r>
            <a:endParaRPr lang="zh-CN" altLang="en-US" sz="2800" dirty="0">
              <a:latin typeface="Arial" panose="020B0604020202020204" pitchFamily="34" charset="0"/>
            </a:endParaRPr>
          </a:p>
          <a:p>
            <a:pPr>
              <a:lnSpc>
                <a:spcPts val="4460"/>
              </a:lnSpc>
              <a:spcBef>
                <a:spcPts val="0"/>
              </a:spcBef>
            </a:pPr>
            <a:r>
              <a:rPr lang="en-US" altLang="zh-CN" sz="2800" dirty="0">
                <a:latin typeface="Arial" panose="020B0604020202020204" pitchFamily="34" charset="0"/>
              </a:rPr>
              <a:t>9.</a:t>
            </a:r>
            <a:r>
              <a:rPr lang="zh-CN" altLang="en-US" sz="2800" dirty="0">
                <a:latin typeface="Arial" panose="020B0604020202020204" pitchFamily="34" charset="0"/>
              </a:rPr>
              <a:t>驰：</a:t>
            </a:r>
            <a:r>
              <a:rPr lang="zh-CN" altLang="en-US" dirty="0">
                <a:latin typeface="Arial" panose="020B0604020202020204" pitchFamily="34" charset="0"/>
              </a:rPr>
              <a:t>　　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9462" name="文本框 19461"/>
          <p:cNvSpPr txBox="1"/>
          <p:nvPr/>
        </p:nvSpPr>
        <p:spPr>
          <a:xfrm>
            <a:off x="611505" y="122555"/>
            <a:ext cx="2518410" cy="7683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prstTxWarp prst="textStop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4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Arial" panose="020B0604020202020204" pitchFamily="34" charset="0"/>
              </a:rPr>
              <a:t>抢答！</a:t>
            </a:r>
            <a:endParaRPr lang="zh-CN" altLang="zh-CN" sz="4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latin typeface="Arial" panose="020B0604020202020204" pitchFamily="34" charset="0"/>
            </a:endParaRPr>
          </a:p>
        </p:txBody>
      </p:sp>
      <p:sp>
        <p:nvSpPr>
          <p:cNvPr id="19463" name="文本框 19462"/>
          <p:cNvSpPr txBox="1"/>
          <p:nvPr/>
        </p:nvSpPr>
        <p:spPr>
          <a:xfrm>
            <a:off x="2159635" y="1060768"/>
            <a:ext cx="4824413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屏除杂念和干扰，宁静专一</a:t>
            </a: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9465" name="文本框 19464"/>
          <p:cNvSpPr txBox="1"/>
          <p:nvPr/>
        </p:nvSpPr>
        <p:spPr>
          <a:xfrm>
            <a:off x="2159635" y="2833370"/>
            <a:ext cx="381635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增长才干</a:t>
            </a: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9466" name="文本框 19465"/>
          <p:cNvSpPr txBox="1"/>
          <p:nvPr/>
        </p:nvSpPr>
        <p:spPr>
          <a:xfrm>
            <a:off x="2159318" y="3352483"/>
            <a:ext cx="237490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放纵懈怠</a:t>
            </a: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9467" name="文本框 19466"/>
          <p:cNvSpPr txBox="1"/>
          <p:nvPr/>
        </p:nvSpPr>
        <p:spPr>
          <a:xfrm>
            <a:off x="2339975" y="4005263"/>
            <a:ext cx="4103688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dirty="0">
              <a:latin typeface="Arial" panose="020B0604020202020204" pitchFamily="34" charset="0"/>
            </a:endParaRPr>
          </a:p>
        </p:txBody>
      </p:sp>
      <p:sp>
        <p:nvSpPr>
          <p:cNvPr id="19468" name="文本框 19467"/>
          <p:cNvSpPr txBox="1"/>
          <p:nvPr/>
        </p:nvSpPr>
        <p:spPr>
          <a:xfrm>
            <a:off x="2159318" y="1651318"/>
            <a:ext cx="4319587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内心恬淡，不慕名利</a:t>
            </a: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9469" name="文本框 19468"/>
          <p:cNvSpPr txBox="1"/>
          <p:nvPr/>
        </p:nvSpPr>
        <p:spPr>
          <a:xfrm>
            <a:off x="2159318" y="2242185"/>
            <a:ext cx="2951162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达到远大目标</a:t>
            </a: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9470" name="文本框 19469"/>
          <p:cNvSpPr txBox="1"/>
          <p:nvPr/>
        </p:nvSpPr>
        <p:spPr>
          <a:xfrm>
            <a:off x="2159318" y="3928745"/>
            <a:ext cx="3024187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振奋精神</a:t>
            </a: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9471" name="文本框 19470"/>
          <p:cNvSpPr txBox="1"/>
          <p:nvPr/>
        </p:nvSpPr>
        <p:spPr>
          <a:xfrm>
            <a:off x="2161540" y="4519930"/>
            <a:ext cx="3095625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轻薄浮躁</a:t>
            </a: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9472" name="文本框 19471"/>
          <p:cNvSpPr txBox="1"/>
          <p:nvPr/>
        </p:nvSpPr>
        <p:spPr>
          <a:xfrm>
            <a:off x="2159635" y="5100638"/>
            <a:ext cx="3887788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修养性情</a:t>
            </a: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9473" name="文本框 19472"/>
          <p:cNvSpPr txBox="1"/>
          <p:nvPr/>
        </p:nvSpPr>
        <p:spPr>
          <a:xfrm>
            <a:off x="2161540" y="5619750"/>
            <a:ext cx="3097213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疾行，指迅速逝去</a:t>
            </a: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/>
      <p:bldP spid="19463" grpId="0"/>
      <p:bldP spid="19465" grpId="0"/>
      <p:bldP spid="19466" grpId="0"/>
      <p:bldP spid="19468" grpId="0"/>
      <p:bldP spid="19469" grpId="0"/>
      <p:bldP spid="19470" grpId="0"/>
      <p:bldP spid="19471" grpId="0"/>
      <p:bldP spid="19472" grpId="0"/>
      <p:bldP spid="1947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/>
          <p:nvPr/>
        </p:nvSpPr>
        <p:spPr>
          <a:xfrm>
            <a:off x="467043" y="368300"/>
            <a:ext cx="8208962" cy="12236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0">
              <a:lnSpc>
                <a:spcPct val="230000"/>
              </a:lnSpc>
              <a:spcBef>
                <a:spcPct val="50000"/>
              </a:spcBef>
              <a:buNone/>
            </a:pPr>
            <a:r>
              <a:rPr lang="en-US" altLang="zh-CN" sz="2800" b="1" dirty="0">
                <a:solidFill>
                  <a:schemeClr val="accent2"/>
                </a:solidFill>
                <a:latin typeface="Times New Roman" panose="02020603050405020304" pitchFamily="18" charset="0"/>
              </a:rPr>
              <a:t>1.</a:t>
            </a:r>
            <a:r>
              <a:rPr lang="zh-CN" altLang="en-US" b="1" dirty="0">
                <a:solidFill>
                  <a:schemeClr val="accent2"/>
                </a:solidFill>
                <a:latin typeface="Times New Roman" panose="02020603050405020304" pitchFamily="18" charset="0"/>
              </a:rPr>
              <a:t>静以修身，俭以养德。</a:t>
            </a:r>
            <a:r>
              <a:rPr lang="zh-CN" altLang="en-US" sz="2400" dirty="0">
                <a:latin typeface="Times New Roman" panose="02020603050405020304" pitchFamily="18" charset="0"/>
              </a:rPr>
              <a:t> </a:t>
            </a:r>
            <a:endParaRPr lang="zh-CN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29700" name="Text Box 4"/>
          <p:cNvSpPr txBox="1"/>
          <p:nvPr/>
        </p:nvSpPr>
        <p:spPr>
          <a:xfrm>
            <a:off x="467360" y="2520633"/>
            <a:ext cx="7561263" cy="1127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0">
              <a:spcBef>
                <a:spcPct val="50000"/>
              </a:spcBef>
              <a:buNone/>
            </a:pPr>
            <a:r>
              <a:rPr lang="en-US" altLang="zh-CN" b="1" dirty="0">
                <a:solidFill>
                  <a:schemeClr val="accent2"/>
                </a:solidFill>
                <a:latin typeface="Times New Roman" panose="02020603050405020304" pitchFamily="18" charset="0"/>
              </a:rPr>
              <a:t>2.</a:t>
            </a:r>
            <a:r>
              <a:rPr lang="zh-CN" altLang="en-US" b="1" dirty="0">
                <a:solidFill>
                  <a:schemeClr val="accent2"/>
                </a:solidFill>
                <a:latin typeface="Times New Roman" panose="02020603050405020304" pitchFamily="18" charset="0"/>
              </a:rPr>
              <a:t>非</a:t>
            </a:r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</a:rPr>
              <a:t>淡泊</a:t>
            </a:r>
            <a:r>
              <a:rPr lang="zh-CN" altLang="en-US" b="1" dirty="0">
                <a:solidFill>
                  <a:schemeClr val="accent2"/>
                </a:solidFill>
                <a:latin typeface="Times New Roman" panose="02020603050405020304" pitchFamily="18" charset="0"/>
              </a:rPr>
              <a:t>无以</a:t>
            </a:r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</a:rPr>
              <a:t>明志</a:t>
            </a:r>
            <a:r>
              <a:rPr lang="zh-CN" altLang="en-US" b="1" dirty="0">
                <a:solidFill>
                  <a:schemeClr val="accent2"/>
                </a:solidFill>
                <a:latin typeface="Times New Roman" panose="02020603050405020304" pitchFamily="18" charset="0"/>
              </a:rPr>
              <a:t>，非</a:t>
            </a:r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宁静</a:t>
            </a:r>
            <a:r>
              <a:rPr lang="zh-CN" altLang="en-US" b="1" dirty="0">
                <a:solidFill>
                  <a:schemeClr val="accent2"/>
                </a:solidFill>
                <a:latin typeface="Times New Roman" panose="02020603050405020304" pitchFamily="18" charset="0"/>
              </a:rPr>
              <a:t>无以</a:t>
            </a:r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</a:rPr>
              <a:t>致远</a:t>
            </a:r>
            <a:r>
              <a:rPr lang="zh-CN" altLang="en-US" b="1" dirty="0">
                <a:solidFill>
                  <a:schemeClr val="accent2"/>
                </a:solidFill>
                <a:latin typeface="Times New Roman" panose="02020603050405020304" pitchFamily="18" charset="0"/>
              </a:rPr>
              <a:t>。</a:t>
            </a:r>
            <a:r>
              <a:rPr lang="zh-CN" altLang="en-US" sz="2400" dirty="0">
                <a:latin typeface="Times New Roman" panose="02020603050405020304" pitchFamily="18" charset="0"/>
              </a:rPr>
              <a:t> </a:t>
            </a:r>
            <a:endParaRPr lang="zh-CN" altLang="en-US" sz="2400" dirty="0">
              <a:latin typeface="Times New Roman" panose="02020603050405020304" pitchFamily="18" charset="0"/>
            </a:endParaRPr>
          </a:p>
          <a:p>
            <a:pPr marL="0" lvl="0" indent="0">
              <a:spcBef>
                <a:spcPct val="50000"/>
              </a:spcBef>
              <a:buNone/>
            </a:pPr>
            <a:r>
              <a:rPr lang="zh-CN" altLang="en-US" sz="2400" dirty="0">
                <a:latin typeface="Times New Roman" panose="02020603050405020304" pitchFamily="18" charset="0"/>
              </a:rPr>
              <a:t>                                                                             </a:t>
            </a:r>
            <a:endParaRPr lang="zh-CN" altLang="en-US" sz="2400" b="1" dirty="0">
              <a:latin typeface="Times New Roman" panose="02020603050405020304" pitchFamily="18" charset="0"/>
            </a:endParaRPr>
          </a:p>
        </p:txBody>
      </p:sp>
      <p:sp>
        <p:nvSpPr>
          <p:cNvPr id="11268" name="Text Box 6"/>
          <p:cNvSpPr txBox="1"/>
          <p:nvPr/>
        </p:nvSpPr>
        <p:spPr>
          <a:xfrm>
            <a:off x="323850" y="0"/>
            <a:ext cx="1871663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0">
              <a:spcBef>
                <a:spcPct val="50000"/>
              </a:spcBef>
              <a:buNone/>
            </a:pPr>
            <a:r>
              <a:rPr lang="zh-CN" altLang="en-US" b="1" dirty="0">
                <a:solidFill>
                  <a:srgbClr val="009900"/>
                </a:solidFill>
                <a:latin typeface="Times New Roman" panose="02020603050405020304" pitchFamily="18" charset="0"/>
              </a:rPr>
              <a:t>翻译美句</a:t>
            </a:r>
            <a:endParaRPr lang="zh-CN" altLang="en-US" b="1" dirty="0">
              <a:solidFill>
                <a:srgbClr val="0099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467360" y="3811905"/>
            <a:ext cx="8389938" cy="829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Char char="v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5000"/>
              <a:buFont typeface="Wingdings" panose="05000000000000000000" pitchFamily="2" charset="2"/>
              <a:buChar char="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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3.</a:t>
            </a:r>
            <a:r>
              <a:rPr kumimoji="1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年与时</a:t>
            </a:r>
            <a:r>
              <a:rPr kumimoji="1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驰</a:t>
            </a:r>
            <a:r>
              <a:rPr kumimoji="1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，意与日</a:t>
            </a:r>
            <a:r>
              <a:rPr kumimoji="1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去</a:t>
            </a:r>
            <a:endParaRPr kumimoji="1" lang="zh-CN" alt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图片 2" descr="timg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7625" y="6985"/>
            <a:ext cx="9096375" cy="682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矩形 9217"/>
          <p:cNvSpPr>
            <a:spLocks noChangeArrowheads="1"/>
          </p:cNvSpPr>
          <p:nvPr/>
        </p:nvSpPr>
        <p:spPr bwMode="auto">
          <a:xfrm>
            <a:off x="1143000" y="1972866"/>
            <a:ext cx="6669881" cy="12452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3000" b="1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endParaRPr lang="zh-CN" altLang="en-US" sz="30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9222" name="矩形 9221"/>
          <p:cNvSpPr>
            <a:spLocks noChangeArrowheads="1"/>
          </p:cNvSpPr>
          <p:nvPr/>
        </p:nvSpPr>
        <p:spPr bwMode="auto">
          <a:xfrm>
            <a:off x="1143159" y="3594576"/>
            <a:ext cx="6535341" cy="19380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</a:rPr>
              <a:t>     </a:t>
            </a:r>
            <a:r>
              <a:rPr lang="en-US" altLang="zh-CN" sz="3000" b="1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zh-CN" altLang="en-US" sz="3000" b="1">
                <a:latin typeface="Times New Roman" panose="02020603050405020304" pitchFamily="18" charset="0"/>
                <a:sym typeface="+mn-ea"/>
              </a:rPr>
              <a:t>这封家信</a:t>
            </a:r>
            <a:r>
              <a:rPr lang="zh-CN" altLang="en-US" sz="3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劝勉儿子</a:t>
            </a:r>
            <a:r>
              <a:rPr lang="zh-CN" altLang="en-US" sz="3000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+mn-ea"/>
              </a:rPr>
              <a:t>修身养德，</a:t>
            </a:r>
            <a:r>
              <a:rPr lang="zh-CN" altLang="en-US" sz="3000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勤学励志</a:t>
            </a:r>
            <a:r>
              <a:rPr lang="zh-CN" altLang="en-US" sz="30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。</a:t>
            </a:r>
            <a:r>
              <a:rPr lang="zh-CN" altLang="en-US" sz="3000" b="1">
                <a:solidFill>
                  <a:schemeClr val="tx1"/>
                </a:solidFill>
                <a:sym typeface="+mn-ea"/>
              </a:rPr>
              <a:t>以此来培养自己的品德。将来能成为国家的栋梁之才。</a:t>
            </a:r>
            <a:endParaRPr lang="zh-CN" altLang="en-US" sz="30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endParaRPr lang="zh-CN" altLang="en-US" sz="30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10590" y="2242185"/>
            <a:ext cx="737108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诸葛亮写这封信的用意是什么？</a:t>
            </a:r>
            <a:endParaRPr lang="zh-CN" altLang="en-US" sz="4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tim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-21590" y="31115"/>
            <a:ext cx="9186545" cy="679513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14985" y="1633855"/>
            <a:ext cx="8561070" cy="44538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诸葛亮</a:t>
            </a:r>
            <a:r>
              <a:rPr lang="zh-CN" altLang="en-US" sz="2700">
                <a:latin typeface="微软雅黑" panose="020B0503020204020204" charset="-122"/>
                <a:ea typeface="微软雅黑" panose="020B0503020204020204" charset="-122"/>
              </a:rPr>
              <a:t>：儿啊！听说你最近勤练书画，苦读经书，为父今天就考你一考，如何？</a:t>
            </a:r>
            <a:endParaRPr lang="zh-CN" altLang="en-US" sz="270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700" i="1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</a:rPr>
              <a:t>诸葛瞻</a:t>
            </a:r>
            <a:r>
              <a:rPr lang="zh-CN" altLang="en-US" sz="2700" i="1">
                <a:latin typeface="微软雅黑" panose="020B0503020204020204" charset="-122"/>
                <a:ea typeface="微软雅黑" panose="020B0503020204020204" charset="-122"/>
              </a:rPr>
              <a:t>：</a:t>
            </a:r>
            <a:r>
              <a:rPr lang="zh-CN" altLang="en-US" sz="2700" u="sng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没问题！</a:t>
            </a:r>
            <a:endParaRPr lang="zh-CN" altLang="en-US" sz="2700" i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7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亮</a:t>
            </a:r>
            <a:r>
              <a:rPr lang="zh-CN" altLang="en-US" sz="2700">
                <a:latin typeface="微软雅黑" panose="020B0503020204020204" charset="-122"/>
                <a:ea typeface="微软雅黑" panose="020B0503020204020204" charset="-122"/>
              </a:rPr>
              <a:t>：可否吟诗一首？</a:t>
            </a:r>
            <a:endParaRPr lang="zh-CN" altLang="en-US" sz="270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700" i="1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</a:rPr>
              <a:t>瞻</a:t>
            </a:r>
            <a:r>
              <a:rPr lang="zh-CN" altLang="en-US" sz="2700" i="1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（骄傲的）说</a:t>
            </a:r>
            <a:r>
              <a:rPr lang="zh-CN" altLang="en-US" sz="2700">
                <a:latin typeface="微软雅黑" panose="020B0503020204020204" charset="-122"/>
                <a:ea typeface="微软雅黑" panose="020B0503020204020204" charset="-122"/>
              </a:rPr>
              <a:t>：</a:t>
            </a:r>
            <a:r>
              <a:rPr lang="zh-CN" altLang="en-US" sz="2700" u="sng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百川东到海，何时复西归?少壮不努力，老大徒伤悲!亮哥！你看我是否可比魏国曹冲？</a:t>
            </a:r>
            <a:endParaRPr lang="zh-CN" altLang="en-US" sz="2700" u="sng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7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亮</a:t>
            </a:r>
            <a:r>
              <a:rPr lang="zh-CN" altLang="en-US" sz="2700">
                <a:latin typeface="微软雅黑" panose="020B0503020204020204" charset="-122"/>
                <a:ea typeface="微软雅黑" panose="020B0503020204020204" charset="-122"/>
              </a:rPr>
              <a:t>：我儿聪颖过人，但不可骄傲啊！</a:t>
            </a:r>
            <a:endParaRPr lang="zh-CN" altLang="en-US" sz="27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-21590" y="607695"/>
            <a:ext cx="2225040" cy="70675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4000" b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情景剧：</a:t>
            </a:r>
            <a:endParaRPr lang="zh-CN" altLang="en-US" sz="4000" b="1">
              <a:ln w="10160">
                <a:solidFill>
                  <a:schemeClr val="accent5"/>
                </a:solidFill>
                <a:prstDash val="solid"/>
              </a:ln>
              <a:solidFill>
                <a:srgbClr val="FFC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804795" y="607695"/>
            <a:ext cx="437705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戏说诸葛亮教子</a:t>
            </a:r>
            <a:endParaRPr lang="zh-CN" altLang="en-US" sz="4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4" grpId="2"/>
      <p:bldP spid="4" grpId="3"/>
      <p:bldP spid="4" grpId="4"/>
      <p:bldP spid="4" grpId="5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tim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-21590" y="31115"/>
            <a:ext cx="9186545" cy="6795135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8585" y="2125028"/>
            <a:ext cx="8979218" cy="1948339"/>
          </a:xfrm>
        </p:spPr>
        <p:txBody>
          <a:bodyPr>
            <a:noAutofit/>
          </a:bodyPr>
          <a:lstStyle/>
          <a:p>
            <a:pPr marL="0" indent="0" fontAlgn="auto">
              <a:lnSpc>
                <a:spcPct val="150000"/>
              </a:lnSpc>
              <a:buNone/>
            </a:pPr>
            <a:r>
              <a:rPr lang="zh-CN" altLang="en-US" sz="3300"/>
              <a:t>“瞻今已8岁，聪慧可爱，嫌其早成，恐不为重器耳。”</a:t>
            </a:r>
            <a:endParaRPr lang="zh-CN" altLang="en-US" sz="3300"/>
          </a:p>
        </p:txBody>
      </p:sp>
      <p:sp>
        <p:nvSpPr>
          <p:cNvPr id="4" name="文本框 3"/>
          <p:cNvSpPr txBox="1"/>
          <p:nvPr/>
        </p:nvSpPr>
        <p:spPr>
          <a:xfrm>
            <a:off x="761365" y="4261485"/>
            <a:ext cx="7904798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700">
                <a:latin typeface="微软雅黑" panose="020B0503020204020204" charset="-122"/>
                <a:ea typeface="微软雅黑" panose="020B0503020204020204" charset="-122"/>
              </a:rPr>
              <a:t>诸葛瞻如今已经八岁，十分聪明可爱，只是怕他过早成熟，将来成不了大器。</a:t>
            </a:r>
            <a:endParaRPr lang="zh-CN" altLang="en-US" sz="27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363" name="Rectangle 4"/>
          <p:cNvSpPr/>
          <p:nvPr/>
        </p:nvSpPr>
        <p:spPr>
          <a:xfrm>
            <a:off x="108268" y="802958"/>
            <a:ext cx="223202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v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" panose="05000000000000000000" pitchFamily="2" charset="2"/>
              <a:buChar char="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anose="05000000000000000000" pitchFamily="2" charset="2"/>
              <a:buChar char="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v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b="1" dirty="0">
                <a:solidFill>
                  <a:srgbClr val="009900"/>
                </a:solidFill>
                <a:latin typeface="Times New Roman" panose="02020603050405020304" pitchFamily="18" charset="0"/>
              </a:rPr>
              <a:t>资料助读：</a:t>
            </a:r>
            <a:endParaRPr lang="zh-CN" altLang="en-US" b="1" dirty="0">
              <a:solidFill>
                <a:srgbClr val="0099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4" grpId="2"/>
      <p:bldP spid="4" grpId="3"/>
      <p:bldP spid="4" grpId="4"/>
      <p:bldP spid="4" grpId="5"/>
    </p:bld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7"/>
      </a:accent6>
      <a:hlink>
        <a:srgbClr val="CCCCFF"/>
      </a:hlink>
      <a:folHlink>
        <a:srgbClr val="B2B2B2"/>
      </a:folHlink>
    </a:clrScheme>
    <a:fontScheme name="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FFFFFF"/>
        </a:dk1>
        <a:lt1>
          <a:srgbClr val="0000FF"/>
        </a:lt1>
        <a:dk2>
          <a:srgbClr val="FFFF00"/>
        </a:dk2>
        <a:lt2>
          <a:srgbClr val="0000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CDCDC"/>
        </a:accent4>
        <a:accent5>
          <a:srgbClr val="FFCAAA"/>
        </a:accent5>
        <a:accent6>
          <a:srgbClr val="00E5E5"/>
        </a:accent6>
        <a:hlink>
          <a:srgbClr val="FF00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7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27272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2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9"/>
        </a:accent5>
        <a:accent6>
          <a:srgbClr val="0000E5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BE5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9E5B7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7"/>
      </a:accent6>
      <a:hlink>
        <a:srgbClr val="CCCCFF"/>
      </a:hlink>
      <a:folHlink>
        <a:srgbClr val="B2B2B2"/>
      </a:folHlink>
    </a:clrScheme>
    <a:fontScheme name="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FFFFFF"/>
        </a:dk1>
        <a:lt1>
          <a:srgbClr val="0000FF"/>
        </a:lt1>
        <a:dk2>
          <a:srgbClr val="FFFF00"/>
        </a:dk2>
        <a:lt2>
          <a:srgbClr val="0000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CDCDC"/>
        </a:accent4>
        <a:accent5>
          <a:srgbClr val="FFCAAA"/>
        </a:accent5>
        <a:accent6>
          <a:srgbClr val="00E5E5"/>
        </a:accent6>
        <a:hlink>
          <a:srgbClr val="FF00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7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27272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2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9"/>
        </a:accent5>
        <a:accent6>
          <a:srgbClr val="0000E5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BE5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9E5B7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1247</Words>
  <Application>WPS 演示</Application>
  <PresentationFormat>全屏显示(4:3)</PresentationFormat>
  <Paragraphs>117</Paragraphs>
  <Slides>14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28" baseType="lpstr">
      <vt:lpstr>Arial</vt:lpstr>
      <vt:lpstr>宋体</vt:lpstr>
      <vt:lpstr>Wingdings</vt:lpstr>
      <vt:lpstr>Times New Roman</vt:lpstr>
      <vt:lpstr>微软雅黑</vt:lpstr>
      <vt:lpstr>仿宋</vt:lpstr>
      <vt:lpstr>楷体</vt:lpstr>
      <vt:lpstr>黑体</vt:lpstr>
      <vt:lpstr>方正粗黑宋简体</vt:lpstr>
      <vt:lpstr>Arial Unicode MS</vt:lpstr>
      <vt:lpstr>Calibri</vt:lpstr>
      <vt:lpstr>华文仿宋</vt:lpstr>
      <vt:lpstr>默认设计模板</vt:lpstr>
      <vt:lpstr>1_默认设计模板</vt:lpstr>
      <vt:lpstr> </vt:lpstr>
      <vt:lpstr>诫子书                                                                诸葛亮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 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谢艺涵</dc:creator>
  <cp:lastModifiedBy>Administrator</cp:lastModifiedBy>
  <cp:revision>89</cp:revision>
  <dcterms:created xsi:type="dcterms:W3CDTF">2008-07-17T03:04:00Z</dcterms:created>
  <dcterms:modified xsi:type="dcterms:W3CDTF">2019-10-24T02:24:02Z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2052-11.1.0.9145</vt:lpwstr>
  </property>
</Properties>
</file>