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61" r:id="rId4"/>
    <p:sldId id="262" r:id="rId5"/>
    <p:sldId id="263" r:id="rId6"/>
    <p:sldId id="264" r:id="rId7"/>
    <p:sldId id="266" r:id="rId8"/>
    <p:sldId id="267" r:id="rId9"/>
    <p:sldId id="273" r:id="rId10"/>
    <p:sldId id="271" r:id="rId11"/>
    <p:sldId id="269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173157"/>
            <a:ext cx="7772400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7716" y="2643182"/>
            <a:ext cx="6670366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143768" y="274639"/>
            <a:ext cx="1543032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61513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2924181"/>
            <a:ext cx="7772400" cy="1362075"/>
          </a:xfrm>
        </p:spPr>
        <p:txBody>
          <a:bodyPr anchor="t"/>
          <a:lstStyle>
            <a:lvl1pPr algn="l">
              <a:defRPr sz="44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142874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1071546"/>
            <a:ext cx="5111750" cy="50497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3" y="1071546"/>
            <a:ext cx="3008313" cy="3429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85728"/>
            <a:ext cx="8230993" cy="696626"/>
          </a:xfrm>
        </p:spPr>
        <p:txBody>
          <a:bodyPr anchor="ctr"/>
          <a:lstStyle>
            <a:lvl1pPr algn="ctr">
              <a:defRPr sz="36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01024" y="642918"/>
            <a:ext cx="785818" cy="4572032"/>
          </a:xfrm>
        </p:spPr>
        <p:txBody>
          <a:bodyPr vert="eaVert"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42922" y="541340"/>
            <a:ext cx="6415094" cy="5459428"/>
          </a:xfrm>
          <a:prstGeom prst="roundRect">
            <a:avLst>
              <a:gd name="adj" fmla="val 4800"/>
            </a:avLst>
          </a:prstGeom>
          <a:solidFill>
            <a:schemeClr val="accent1">
              <a:tint val="20000"/>
            </a:schemeClr>
          </a:solidFill>
          <a:ln w="38100">
            <a:gradFill flip="none"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tint val="20000"/>
                  </a:schemeClr>
                </a:gs>
              </a:gsLst>
              <a:lin ang="16200000" scaled="1"/>
              <a:tileRect/>
            </a:gradFill>
          </a:ln>
          <a:effectLst>
            <a:outerShdw blurRad="76200" dist="38100" dir="5400000" sx="100500" sy="100500" algn="tl" rotWithShape="0">
              <a:srgbClr val="000000">
                <a:alpha val="5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072330" y="1000108"/>
            <a:ext cx="914368" cy="4214842"/>
          </a:xfrm>
        </p:spPr>
        <p:txBody>
          <a:bodyPr vert="eaVert"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 eaLnBrk="1" latinLnBrk="0" hangingPunct="1"/>
            <a:r>
              <a:rPr lang="zh-CN" altLang="en-US" smtClean="0"/>
              <a:t>第二级</a:t>
            </a:r>
            <a:endParaRPr lang="zh-CN" altLang="en-US" smtClean="0"/>
          </a:p>
          <a:p>
            <a:pPr lvl="2" eaLnBrk="1" latinLnBrk="0" hangingPunct="1"/>
            <a:r>
              <a:rPr lang="zh-CN" altLang="en-US" smtClean="0"/>
              <a:t>第三级</a:t>
            </a:r>
            <a:endParaRPr lang="zh-CN" altLang="en-US" smtClean="0"/>
          </a:p>
          <a:p>
            <a:pPr lvl="3" eaLnBrk="1" latinLnBrk="0" hangingPunct="1"/>
            <a:r>
              <a:rPr lang="zh-CN" altLang="en-US" smtClean="0"/>
              <a:t>第四级</a:t>
            </a:r>
            <a:endParaRPr lang="zh-CN" altLang="en-US" smtClean="0"/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2" cstate="print">
            <a:duotone>
              <a:schemeClr val="accent1"/>
              <a:srgbClr val="FFFFFF"/>
            </a:duotone>
            <a:lum bright="12000" contrast="40000"/>
          </a:blip>
          <a:stretch>
            <a:fillRect/>
          </a:stretch>
        </p:blipFill>
        <p:spPr>
          <a:xfrm>
            <a:off x="6667809" y="4915143"/>
            <a:ext cx="2476191" cy="194285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矩形 9"/>
          <p:cNvSpPr/>
          <p:nvPr/>
        </p:nvSpPr>
        <p:spPr>
          <a:xfrm>
            <a:off x="0" y="0"/>
            <a:ext cx="9144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</a:schemeClr>
              </a:gs>
            </a:gsLst>
            <a:lin ang="18900000" scaled="1"/>
            <a:tileRect/>
          </a:gradFill>
          <a:ln w="12700" cap="rnd" cmpd="sng" algn="ctr">
            <a:noFill/>
            <a:prstDash val="soli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40951"/>
            <a:ext cx="4572000" cy="7143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50000"/>
                  <a:hueMod val="100000"/>
                  <a:satMod val="250000"/>
                  <a:alpha val="0"/>
                </a:schemeClr>
              </a:gs>
              <a:gs pos="75000">
                <a:schemeClr val="accent1">
                  <a:tint val="80000"/>
                  <a:shade val="100000"/>
                  <a:hueMod val="100000"/>
                  <a:satMod val="375000"/>
                  <a:alpha val="5000"/>
                </a:schemeClr>
              </a:gs>
              <a:gs pos="100000">
                <a:schemeClr val="accent1">
                  <a:tint val="50000"/>
                  <a:shade val="100000"/>
                  <a:hueMod val="100000"/>
                  <a:satMod val="500000"/>
                  <a:alpha val="60000"/>
                </a:schemeClr>
              </a:gs>
            </a:gsLst>
            <a:lin ang="8100000" scaled="1"/>
            <a:tileRect/>
          </a:gradFill>
          <a:ln w="12700" cap="rnd" cmpd="sng" algn="ctr">
            <a:noFill/>
            <a:prstDash val="solid"/>
          </a:ln>
          <a:effectLst>
            <a:glow>
              <a:schemeClr val="accent1">
                <a:tint val="100000"/>
                <a:shade val="100000"/>
                <a:hueMod val="100000"/>
                <a:satMod val="100000"/>
              </a:schemeClr>
            </a:glow>
            <a:softEdge rad="127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3" cstate="print">
            <a:duotone>
              <a:schemeClr val="accent1"/>
              <a:srgbClr val="FFFFFF"/>
            </a:duotone>
            <a:lum bright="35000" contrast="40000"/>
          </a:blip>
          <a:stretch>
            <a:fillRect/>
          </a:stretch>
        </p:blipFill>
        <p:spPr>
          <a:xfrm>
            <a:off x="0" y="6420445"/>
            <a:ext cx="9144000" cy="43755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  <a:endParaRPr kumimoji="0" lang="zh-CN" altLang="en-US" smtClean="0"/>
          </a:p>
          <a:p>
            <a:pPr lvl="1" eaLnBrk="1" latinLnBrk="0" hangingPunct="1"/>
            <a:r>
              <a:rPr kumimoji="0" lang="zh-CN" altLang="en-US" smtClean="0"/>
              <a:t>第二级</a:t>
            </a:r>
            <a:endParaRPr kumimoji="0" lang="zh-CN" altLang="en-US" smtClean="0"/>
          </a:p>
          <a:p>
            <a:pPr lvl="2" eaLnBrk="1" latinLnBrk="0" hangingPunct="1"/>
            <a:r>
              <a:rPr kumimoji="0" lang="zh-CN" altLang="en-US" smtClean="0"/>
              <a:t>第三级</a:t>
            </a:r>
            <a:endParaRPr kumimoji="0" lang="zh-CN" altLang="en-US" smtClean="0"/>
          </a:p>
          <a:p>
            <a:pPr lvl="3" eaLnBrk="1" latinLnBrk="0" hangingPunct="1"/>
            <a:r>
              <a:rPr kumimoji="0" lang="zh-CN" altLang="en-US" smtClean="0"/>
              <a:t>第四级</a:t>
            </a:r>
            <a:endParaRPr kumimoji="0" lang="zh-CN" altLang="en-US" smtClean="0"/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5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 2"/>
        <a:buChar char="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60000"/>
        <a:buFont typeface="Wingdings 2"/>
        <a:buChar char="®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5"/>
        </a:buClr>
        <a:buSzPct val="45000"/>
        <a:buFont typeface="Wingdings 2"/>
        <a:buChar char="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01991691f6d4e077ed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07504" y="188640"/>
            <a:ext cx="4392488" cy="62200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99992" y="1484784"/>
            <a:ext cx="4644008" cy="2738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寡人之于国也</a:t>
            </a:r>
            <a:endParaRPr lang="en-US" altLang="zh-CN" sz="5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（第二课时）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dirty="0" smtClean="0"/>
          </a:p>
          <a:p>
            <a:pPr algn="ctr"/>
            <a:endParaRPr lang="en-US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endParaRPr lang="en-US" altLang="zh-CN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t019344cfbf2068d262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23720" y="2708920"/>
            <a:ext cx="2520280" cy="339581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504" y="116632"/>
            <a:ext cx="51845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作业</a:t>
            </a:r>
            <a:r>
              <a:rPr lang="en-US" altLang="zh-CN" sz="6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zh-CN" altLang="en-US" sz="6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941239"/>
            <a:ext cx="8784976" cy="2308324"/>
          </a:xfrm>
          <a:prstGeom prst="rect">
            <a:avLst/>
          </a:prstGeom>
          <a:noFill/>
          <a:ln w="9525" cmpd="sng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US" altLang="zh-CN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、背诵课文。</a:t>
            </a:r>
            <a:endParaRPr kumimoji="0" lang="en-US" altLang="zh-CN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、完成</a:t>
            </a:r>
            <a:r>
              <a:rPr lang="en-US" altLang="zh-CN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同步训练</a:t>
            </a:r>
            <a:r>
              <a:rPr lang="en-US" altLang="zh-CN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kumimoji="0" lang="en-US" altLang="zh-CN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5184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回顾知识点</a:t>
            </a:r>
            <a:r>
              <a:rPr lang="en-US" altLang="zh-CN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878523"/>
            <a:ext cx="9144000" cy="6432530"/>
          </a:xfrm>
          <a:prstGeom prst="rect">
            <a:avLst/>
          </a:prstGeom>
          <a:noFill/>
          <a:ln w="9525" cmpd="sng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、河内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凶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无如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寡人之用心者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请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以战喻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填然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鼓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之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兵刃既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接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弃甲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曳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兵而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走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en-US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或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百步而后止，</a:t>
            </a:r>
            <a:r>
              <a:rPr lang="zh-CN" altLang="en-US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或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五十步而后止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en-US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直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不百步</a:t>
            </a:r>
            <a:r>
              <a:rPr lang="zh-CN" altLang="en-US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耳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亦走也</a:t>
            </a:r>
            <a:endParaRPr lang="en-US" altLang="zh-CN" sz="3200" b="1" dirty="0" smtClean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4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、则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无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望民之</a:t>
            </a:r>
            <a:r>
              <a:rPr lang="zh-CN" altLang="en-US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多于邻国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也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、谷不可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胜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食也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数罟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不入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洿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池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斧斤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时入山林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、五十者</a:t>
            </a:r>
            <a:r>
              <a:rPr lang="zh-CN" altLang="en-US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可以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衣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帛矣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谨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庠序之教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申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之以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孝悌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之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义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颁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白者不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负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戴于道路矣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然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而不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王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者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未之</a:t>
            </a:r>
            <a:endParaRPr lang="en-US" altLang="zh-CN" sz="3200" b="1" dirty="0" smtClean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</a:t>
            </a:r>
            <a:r>
              <a:rPr lang="zh-CN" altLang="en-US" sz="32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有也</a:t>
            </a:r>
            <a:endParaRPr lang="en-US" altLang="zh-CN" sz="3200" b="1" dirty="0" smtClean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7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、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狗彘食人食而不知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检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涂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有饿莩而不知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发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/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王无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</a:t>
            </a:r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罪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岁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kumimoji="0" lang="zh-CN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kumimoji="0" lang="en-US" altLang="zh-CN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t0167ea0d76aab1e23d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404664"/>
            <a:ext cx="1763688" cy="22768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5656" y="836712"/>
            <a:ext cx="705678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现代青年人，应该多读孟子，常读孟子，年年再读孟子一遍。孟子一身都是英俊之气，与青年人之立志卒励工夫，是一种补剂。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——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林语堂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需说才志气欲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当我在科学研究处于逆境的时候，总是可以从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孟子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得到启发。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孟子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里头有很多关于儒家的哲学，对我这个人整个的思路，有非常重大的影响。这比我父亲那个时候找一个人来教我微积分有用得多。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——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杨振宁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回忆我的父亲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5184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学习目标</a:t>
            </a:r>
            <a:r>
              <a:rPr lang="en-US" altLang="zh-CN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504" y="1412776"/>
            <a:ext cx="8784976" cy="3970318"/>
          </a:xfrm>
          <a:prstGeom prst="rect">
            <a:avLst/>
          </a:prstGeom>
          <a:noFill/>
          <a:ln w="9525" cmpd="sng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一、知识与技能：</a:t>
            </a:r>
            <a:endParaRPr kumimoji="0" lang="en-US" altLang="zh-CN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体味学习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孟子议论性散文雄辩的语言特色。</a:t>
            </a:r>
            <a:endParaRPr kumimoji="0" lang="en-US" altLang="zh-CN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en-US" altLang="zh-CN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二、过程与方法：诵读法、讨论法、点拨法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三、情感态度与价值观：</a:t>
            </a:r>
            <a:endParaRPr kumimoji="0" lang="en-US" altLang="zh-CN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kumimoji="0" lang="zh-CN" alt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理解把握孟子的“仁政”思想 。</a:t>
            </a:r>
            <a:endParaRPr kumimoji="0" lang="zh-CN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kumimoji="0" lang="en-US" altLang="zh-CN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20154171543044834_看图王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4797152"/>
            <a:ext cx="1800200" cy="2060848"/>
          </a:xfrm>
          <a:prstGeom prst="rect">
            <a:avLst/>
          </a:prstGeom>
        </p:spPr>
      </p:pic>
      <p:pic>
        <p:nvPicPr>
          <p:cNvPr id="5" name="图片 4" descr="20154171543044834_看图王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4911849"/>
            <a:ext cx="1860426" cy="19461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/>
              <a:t>        </a:t>
            </a:r>
            <a:r>
              <a:rPr lang="zh-CN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本文记载了孟子和梁惠王的一次对话，是围绕什么问题展开讨论的？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邻国之民不加少，寡人之民不加多</a:t>
            </a:r>
            <a:endParaRPr lang="en-US" altLang="zh-CN" sz="3600" b="1" dirty="0" smtClean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梁惠王为什么希望“民加多”呢？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增加劳力和扩充兵员，为自己统治服务。</a:t>
            </a:r>
            <a:endParaRPr lang="en-US" altLang="zh-CN" sz="3600" b="1" dirty="0" smtClean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504" y="3136324"/>
            <a:ext cx="8784976" cy="523220"/>
          </a:xfrm>
          <a:prstGeom prst="rect">
            <a:avLst/>
          </a:prstGeom>
          <a:noFill/>
          <a:ln w="9525" cmpd="sng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kumimoji="0" lang="en-US" altLang="zh-CN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0154171543044834_看图王(1)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948264" y="4911849"/>
            <a:ext cx="1860426" cy="1946151"/>
          </a:xfrm>
          <a:prstGeom prst="rect">
            <a:avLst/>
          </a:prstGeom>
        </p:spPr>
      </p:pic>
      <p:pic>
        <p:nvPicPr>
          <p:cNvPr id="4" name="图片 3" descr="20154171543044834_看图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797152"/>
            <a:ext cx="1800200" cy="20608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9512" y="0"/>
            <a:ext cx="914400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孟子是怎样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回答</a:t>
            </a:r>
            <a:r>
              <a:rPr lang="zh-CN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梁惠王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的问题</a:t>
            </a:r>
            <a:r>
              <a:rPr lang="zh-CN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以战喻，五十步笑百步。</a:t>
            </a:r>
            <a:endParaRPr lang="en-US" altLang="zh-CN" sz="3600" b="1" dirty="0" smtClean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孟子为什么“以战喻”？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王好战，理解“五十步笑百步”更容易。</a:t>
            </a:r>
            <a:endParaRPr lang="en-US" altLang="zh-CN" sz="3600" b="1" dirty="0" smtClean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这个比喻说明什么道理？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梁惠王“移民移粟”的措施与“邻国之政”无本质区别。</a:t>
            </a:r>
            <a:endParaRPr lang="en-US" altLang="zh-CN" sz="3600" b="1" dirty="0" smtClean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504" y="3136324"/>
            <a:ext cx="8784976" cy="523220"/>
          </a:xfrm>
          <a:prstGeom prst="rect">
            <a:avLst/>
          </a:prstGeom>
          <a:noFill/>
          <a:ln w="9525" cmpd="sng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kumimoji="0" lang="en-US" altLang="zh-CN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0154171543044834_看图王(1)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948264" y="4911849"/>
            <a:ext cx="1860426" cy="1946151"/>
          </a:xfrm>
          <a:prstGeom prst="rect">
            <a:avLst/>
          </a:prstGeom>
        </p:spPr>
      </p:pic>
      <p:pic>
        <p:nvPicPr>
          <p:cNvPr id="4" name="图片 3" descr="20154171543044834_看图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797152"/>
            <a:ext cx="1800200" cy="20608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8032" y="0"/>
            <a:ext cx="8855968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孟子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认为如何使“民加多”呢 </a:t>
            </a:r>
            <a:r>
              <a:rPr lang="zh-CN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5</a:t>
            </a:r>
            <a:r>
              <a:rPr lang="zh-CN" altLang="en-US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农、渔、林可持续发展，养生丧死，</a:t>
            </a:r>
            <a:endParaRPr lang="en-US" altLang="zh-CN" sz="3600" b="1" dirty="0" smtClean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解决温饱。</a:t>
            </a:r>
            <a:endParaRPr lang="en-US" altLang="zh-CN" sz="3600" b="1" dirty="0" smtClean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en-US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纺织、畜牧、农可持续发展，衣帛食</a:t>
            </a:r>
            <a:endParaRPr lang="en-US" altLang="zh-CN" sz="3600" b="1" dirty="0" smtClean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肉，奔向小康。</a:t>
            </a:r>
            <a:endParaRPr lang="en-US" altLang="zh-CN" sz="3600" b="1" dirty="0" smtClean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申之于孝悌之义</a:t>
            </a:r>
            <a:endParaRPr lang="en-US" altLang="zh-CN" sz="3600" b="1" dirty="0" smtClean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以仁义治天下</a:t>
            </a:r>
            <a:endParaRPr lang="en-US" altLang="zh-CN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作者是如何论述施“仁政”的，好处？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排比，增强文章的说服力感染力。</a:t>
            </a:r>
            <a:endParaRPr lang="en-US" altLang="zh-CN" sz="3600" b="1" dirty="0" smtClean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sz="3600" b="1" dirty="0" smtClean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0154171543044834_看图王(1)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948264" y="4911849"/>
            <a:ext cx="1860426" cy="1946151"/>
          </a:xfrm>
          <a:prstGeom prst="rect">
            <a:avLst/>
          </a:prstGeom>
        </p:spPr>
      </p:pic>
      <p:pic>
        <p:nvPicPr>
          <p:cNvPr id="4" name="图片 3" descr="20154171543044834_看图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797152"/>
            <a:ext cx="1800200" cy="20608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孟子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认为如何使“民加多”呢 </a:t>
            </a:r>
            <a:r>
              <a:rPr lang="zh-CN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？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600" b="1" dirty="0" smtClean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en-US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王无罪岁，斯天下之民至焉</a:t>
            </a:r>
            <a:endParaRPr lang="en-US" altLang="zh-CN" sz="3600" b="1" dirty="0" smtClean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（正确态度）</a:t>
            </a:r>
            <a:endParaRPr lang="en-US" altLang="zh-CN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孟子是如何阐述的？表达了孟子怎样的态度？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对比、比喻，对统治者暴政的批判。</a:t>
            </a:r>
            <a:endParaRPr lang="en-US" altLang="zh-CN" sz="3600" b="1" dirty="0" smtClean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600" b="1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sz="3600" b="1" dirty="0" smtClean="0">
              <a:solidFill>
                <a:schemeClr val="tx2">
                  <a:lumMod val="75000"/>
                  <a:lumOff val="2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zh-CN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t0167ea0d76aab1e23d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404664"/>
            <a:ext cx="1763688" cy="22768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5656" y="836712"/>
            <a:ext cx="705678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孟子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走偏锋，露棱角，说理文之犀利痛快，明白晓畅，后来却没有人能赶得上。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——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朱光潜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孟子提出“仁义礼智”、“孝悌忠信”的道德范畴体系，更提出“富贵不能淫，贫贱不能移，威武不能屈”的大丈夫的人格标准和“浩然之气”的精神境界，对于中华民族的精神文明的发展作出了重大的贡献。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——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张岱年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龙腾四海">
  <a:themeElements>
    <a:clrScheme name="龙腾四海">
      <a:dk1>
        <a:sysClr val="windowText" lastClr="000000"/>
      </a:dk1>
      <a:lt1>
        <a:sysClr val="window" lastClr="FFFFFF"/>
      </a:lt1>
      <a:dk2>
        <a:srgbClr val="001B36"/>
      </a:dk2>
      <a:lt2>
        <a:srgbClr val="EDF8FE"/>
      </a:lt2>
      <a:accent1>
        <a:srgbClr val="477AB1"/>
      </a:accent1>
      <a:accent2>
        <a:srgbClr val="51848E"/>
      </a:accent2>
      <a:accent3>
        <a:srgbClr val="7B9B57"/>
      </a:accent3>
      <a:accent4>
        <a:srgbClr val="8B8D8C"/>
      </a:accent4>
      <a:accent5>
        <a:srgbClr val="8B7396"/>
      </a:accent5>
      <a:accent6>
        <a:srgbClr val="E89A53"/>
      </a:accent6>
      <a:hlink>
        <a:srgbClr val="0080FF"/>
      </a:hlink>
      <a:folHlink>
        <a:srgbClr val="FF00FF"/>
      </a:folHlink>
    </a:clrScheme>
    <a:fontScheme name="龙腾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龙腾四海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bg1">
                <a:tint val="100000"/>
                <a:shade val="100000"/>
                <a:hueMod val="100000"/>
                <a:satMod val="150000"/>
              </a:schemeClr>
            </a:gs>
            <a:gs pos="55000">
              <a:schemeClr val="bg1">
                <a:tint val="100000"/>
                <a:shade val="90000"/>
                <a:hueMod val="100000"/>
                <a:satMod val="375000"/>
              </a:schemeClr>
            </a:gs>
            <a:gs pos="100000">
              <a:schemeClr val="phClr">
                <a:tint val="88000"/>
                <a:shade val="100000"/>
                <a:hueMod val="100000"/>
                <a:satMod val="500000"/>
              </a:schemeClr>
            </a:gs>
          </a:gsLst>
          <a:lin ang="5400000" scaled="1"/>
        </a:gradFill>
        <a:blipFill>
          <a:blip xmlns:r="http://schemas.openxmlformats.org/officeDocument/2006/relationships" r:embed="rId2">
            <a:duotone>
              <a:schemeClr val="phClr">
                <a:shade val="30000"/>
                <a:satMod val="555000"/>
              </a:schemeClr>
              <a:schemeClr val="phClr">
                <a:tint val="96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Dragon</Template>
  <TotalTime>0</TotalTime>
  <Words>1256</Words>
  <Application>WPS 演示</Application>
  <PresentationFormat>全屏显示(4:3)</PresentationFormat>
  <Paragraphs>111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Arial</vt:lpstr>
      <vt:lpstr>宋体</vt:lpstr>
      <vt:lpstr>Wingdings</vt:lpstr>
      <vt:lpstr>Wingdings 2</vt:lpstr>
      <vt:lpstr>Arial</vt:lpstr>
      <vt:lpstr>楷体</vt:lpstr>
      <vt:lpstr>Times New Roman</vt:lpstr>
      <vt:lpstr>Cambria</vt:lpstr>
      <vt:lpstr>微软雅黑</vt:lpstr>
      <vt:lpstr>Arial Unicode MS</vt:lpstr>
      <vt:lpstr>华文楷体</vt:lpstr>
      <vt:lpstr>隶书</vt:lpstr>
      <vt:lpstr>Maiandra GD</vt:lpstr>
      <vt:lpstr>Wingdings</vt:lpstr>
      <vt:lpstr>Calibri</vt:lpstr>
      <vt:lpstr>龙腾四海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萨其马1408691476</cp:lastModifiedBy>
  <cp:revision>47</cp:revision>
  <dcterms:created xsi:type="dcterms:W3CDTF">2019-04-09T08:39:36Z</dcterms:created>
  <dcterms:modified xsi:type="dcterms:W3CDTF">2019-04-09T08:39:50Z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2052-11.1.0.8567</vt:lpwstr>
  </property>
</Properties>
</file>