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410" r:id="rId3"/>
    <p:sldId id="412" r:id="rId4"/>
    <p:sldId id="425" r:id="rId5"/>
    <p:sldId id="413" r:id="rId6"/>
    <p:sldId id="424" r:id="rId7"/>
    <p:sldId id="414" r:id="rId8"/>
    <p:sldId id="416" r:id="rId9"/>
    <p:sldId id="415" r:id="rId10"/>
    <p:sldId id="417" r:id="rId11"/>
    <p:sldId id="420" r:id="rId12"/>
    <p:sldId id="418" r:id="rId13"/>
    <p:sldId id="419" r:id="rId14"/>
    <p:sldId id="422" r:id="rId15"/>
    <p:sldId id="423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06A2"/>
    <a:srgbClr val="AE0295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-102" y="-174"/>
      </p:cViewPr>
      <p:guideLst>
        <p:guide orient="horz" pos="2160"/>
        <p:guide pos="3852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file:///C:\Documents%20and%20Settings\Administrator\DOCUME~1\liu\LOCALS~1\Temp\&#33977;&#33901;\&#22312;&#27700;&#19968;&#26041;.sw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 noRot="1" noChangeArrowheads="1"/>
          </p:cNvSpPr>
          <p:nvPr>
            <p:ph type="subTitle" idx="1"/>
          </p:nvPr>
        </p:nvSpPr>
        <p:spPr>
          <a:xfrm>
            <a:off x="373380" y="459060"/>
            <a:ext cx="11170920" cy="14724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绿草苍苍  白雾茫茫  有位佳人  在水一方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绿草萋萋  白雾迷离  有位佳人  靠水而居</a:t>
            </a:r>
            <a:endParaRPr lang="en-US" altLang="zh-CN" sz="3200" b="1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我愿逆流而上  依偎在她身旁  无奈前有险滩  道路又远又长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我愿顺流而下  找寻她的方向  却见依稀仿佛  她在水的中央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我愿逆流而上  与她轻言细语  无奈前有险滩  道路曲折无已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我愿顺流而下  找寻她的踪迹  却见仿佛依稀  她在水中伫立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bg1"/>
                </a:solidFill>
              </a:rPr>
              <a:t>绿草苍苍 白雾茫茫有位佳人 在水一方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37217"/>
          <p:cNvSpPr txBox="1"/>
          <p:nvPr/>
        </p:nvSpPr>
        <p:spPr>
          <a:xfrm>
            <a:off x="678180" y="1043940"/>
            <a:ext cx="10858500" cy="15696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32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追求</a:t>
            </a:r>
            <a:r>
              <a:rPr lang="zh-CN" altLang="en-US" sz="3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者炽热追寻的“伊人”仅仅是一位美丽的女子吗，还能不能有其他的理解呢？</a:t>
            </a:r>
            <a:endParaRPr lang="zh-CN" altLang="en-US" sz="3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138241"/>
          <p:cNvSpPr txBox="1"/>
          <p:nvPr/>
        </p:nvSpPr>
        <p:spPr>
          <a:xfrm>
            <a:off x="6751320" y="2552700"/>
            <a:ext cx="1441450" cy="3794760"/>
          </a:xfrm>
          <a:prstGeom prst="rect">
            <a:avLst/>
          </a:prstGeom>
          <a:solidFill>
            <a:srgbClr val="FFCC99">
              <a:alpha val="70979"/>
            </a:srgbClr>
          </a:solidFill>
          <a:ln w="9525">
            <a:noFill/>
          </a:ln>
        </p:spPr>
        <p:txBody>
          <a:bodyPr anchor="t"/>
          <a:lstStyle/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知音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恋人 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贤者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隐士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理想 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功业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前途   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      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39" name="文本框 138243"/>
          <p:cNvSpPr txBox="1"/>
          <p:nvPr/>
        </p:nvSpPr>
        <p:spPr>
          <a:xfrm>
            <a:off x="3717290" y="3939540"/>
            <a:ext cx="2376488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 </a:t>
            </a:r>
            <a:r>
              <a:rPr lang="en-US" altLang="zh-CN" sz="3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3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9940" name="右大括号 138242"/>
          <p:cNvSpPr/>
          <p:nvPr/>
        </p:nvSpPr>
        <p:spPr>
          <a:xfrm rot="10800000">
            <a:off x="6178233" y="2768918"/>
            <a:ext cx="433387" cy="3168650"/>
          </a:xfrm>
          <a:prstGeom prst="rightBrace">
            <a:avLst>
              <a:gd name="adj1" fmla="val 182648"/>
              <a:gd name="adj2" fmla="val 50000"/>
            </a:avLst>
          </a:prstGeom>
          <a:solidFill>
            <a:schemeClr val="tx2">
              <a:alpha val="0"/>
            </a:schemeClr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3792538" y="274320"/>
            <a:ext cx="4032250" cy="620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思考探究</a:t>
            </a:r>
            <a:endParaRPr lang="zh-CN" altLang="en-US" sz="6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Text Box 3"/>
          <p:cNvSpPr txBox="1"/>
          <p:nvPr/>
        </p:nvSpPr>
        <p:spPr>
          <a:xfrm>
            <a:off x="1828800" y="2133600"/>
            <a:ext cx="4343400" cy="31076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</a:t>
            </a: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葭、霜露、秋水  </a:t>
            </a:r>
            <a:endParaRPr lang="zh-CN" altLang="en-US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水中央的伊人</a:t>
            </a:r>
            <a:endParaRPr lang="zh-CN" altLang="en-US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          </a:t>
            </a:r>
            <a:endParaRPr lang="zh-CN" altLang="en-US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上下</a:t>
            </a:r>
            <a:r>
              <a:rPr lang="zh-CN" altLang="en-US" sz="2800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追寻</a:t>
            </a: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2800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“我”</a:t>
            </a:r>
            <a:endParaRPr lang="zh-CN" altLang="en-US" sz="2800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08" name="Text Box 4"/>
          <p:cNvSpPr txBox="1"/>
          <p:nvPr/>
        </p:nvSpPr>
        <p:spPr>
          <a:xfrm>
            <a:off x="5410200" y="2133600"/>
            <a:ext cx="4953000" cy="1168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萧瑟、凄清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渲染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气氛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3909" name="Text Box 5"/>
          <p:cNvSpPr txBox="1"/>
          <p:nvPr/>
        </p:nvSpPr>
        <p:spPr>
          <a:xfrm>
            <a:off x="5410200" y="3429000"/>
            <a:ext cx="31242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可望不可及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3910" name="Text Box 6"/>
          <p:cNvSpPr txBox="1"/>
          <p:nvPr/>
        </p:nvSpPr>
        <p:spPr>
          <a:xfrm>
            <a:off x="5410200" y="4648200"/>
            <a:ext cx="2514600" cy="52322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——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坚定</a:t>
            </a:r>
            <a:r>
              <a:rPr lang="zh-CN" altLang="en-US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执着</a:t>
            </a:r>
            <a:endParaRPr lang="zh-CN" altLang="en-US" sz="28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23911" name="Text Box 7"/>
          <p:cNvSpPr txBox="1"/>
          <p:nvPr/>
        </p:nvSpPr>
        <p:spPr>
          <a:xfrm>
            <a:off x="8724583" y="2095500"/>
            <a:ext cx="1981200" cy="310769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情景交融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虚实相生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重章叠句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7894" name="Rectangle 8"/>
          <p:cNvSpPr/>
          <p:nvPr/>
        </p:nvSpPr>
        <p:spPr>
          <a:xfrm>
            <a:off x="1493520" y="998220"/>
            <a:ext cx="3276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algn="ctr"/>
            <a:r>
              <a:rPr lang="zh-CN" altLang="en-US" sz="3600" b="1" dirty="0" smtClean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艺术</a:t>
            </a:r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形象</a:t>
            </a:r>
            <a:r>
              <a:rPr lang="zh-CN" altLang="en-US" sz="3600" b="1" dirty="0">
                <a:solidFill>
                  <a:srgbClr val="FFFF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endParaRPr lang="zh-CN" altLang="en-US" sz="3600" b="1" dirty="0">
              <a:solidFill>
                <a:srgbClr val="FFFF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7895" name="Text Box 9"/>
          <p:cNvSpPr txBox="1"/>
          <p:nvPr/>
        </p:nvSpPr>
        <p:spPr>
          <a:xfrm>
            <a:off x="5935980" y="1158240"/>
            <a:ext cx="1725613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特点</a:t>
            </a:r>
            <a:endParaRPr lang="zh-CN" altLang="en-US" sz="36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7896" name="Text Box 10"/>
          <p:cNvSpPr txBox="1"/>
          <p:nvPr/>
        </p:nvSpPr>
        <p:spPr>
          <a:xfrm>
            <a:off x="8625523" y="1135380"/>
            <a:ext cx="1725612" cy="64516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写法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37897" name="Rectangle 8"/>
          <p:cNvSpPr/>
          <p:nvPr/>
        </p:nvSpPr>
        <p:spPr>
          <a:xfrm>
            <a:off x="3792538" y="274320"/>
            <a:ext cx="4032250" cy="62071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zh-CN" altLang="en-US" sz="6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课堂</a:t>
            </a:r>
            <a:r>
              <a:rPr lang="zh-CN" altLang="en-US" sz="6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小结</a:t>
            </a:r>
            <a:endParaRPr lang="zh-CN" altLang="en-US" sz="6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/>
      <p:bldP spid="123908" grpId="0"/>
      <p:bldP spid="123909" grpId="0"/>
      <p:bldP spid="123910" grpId="0"/>
      <p:bldP spid="1239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7458" name="Group 2"/>
          <p:cNvGraphicFramePr>
            <a:graphicFrameLocks noGrp="1"/>
          </p:cNvGraphicFramePr>
          <p:nvPr/>
        </p:nvGraphicFramePr>
        <p:xfrm>
          <a:off x="1860868" y="2470404"/>
          <a:ext cx="8090852" cy="4098036"/>
        </p:xfrm>
        <a:graphic>
          <a:graphicData uri="http://schemas.openxmlformats.org/drawingml/2006/table">
            <a:tbl>
              <a:tblPr/>
              <a:tblGrid>
                <a:gridCol w="1368425"/>
                <a:gridCol w="1368425"/>
                <a:gridCol w="2016125"/>
                <a:gridCol w="1296670"/>
                <a:gridCol w="2041207"/>
              </a:tblGrid>
              <a:tr h="922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蒹葭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白露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伊 人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</a:t>
                      </a: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道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宛 在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苍苍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萋萋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采采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霜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晞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已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水一方    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水之湄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水之涘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  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en-US" altLang="zh-CN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</a:t>
                      </a: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长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跻     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  右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水中央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水中坻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j-ea"/>
                          <a:ea typeface="+mj-ea"/>
                        </a:rPr>
                        <a:t>水中沚</a:t>
                      </a:r>
                      <a:endParaRPr kumimoji="0" lang="zh-CN" altLang="en-US" sz="4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+mj-ea"/>
                        <a:ea typeface="+mj-ea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33" name="Text Box 22"/>
          <p:cNvSpPr txBox="1"/>
          <p:nvPr/>
        </p:nvSpPr>
        <p:spPr>
          <a:xfrm>
            <a:off x="4579620" y="1679575"/>
            <a:ext cx="2156460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蒹   葭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8934" name="Text Box 23"/>
          <p:cNvSpPr txBox="1"/>
          <p:nvPr/>
        </p:nvSpPr>
        <p:spPr>
          <a:xfrm>
            <a:off x="1341120" y="1019810"/>
            <a:ext cx="3276600" cy="70675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试</a:t>
            </a: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着背诵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  <p:sp>
        <p:nvSpPr>
          <p:cNvPr id="38935" name="Text Box 23"/>
          <p:cNvSpPr txBox="1"/>
          <p:nvPr/>
        </p:nvSpPr>
        <p:spPr>
          <a:xfrm>
            <a:off x="4440238" y="0"/>
            <a:ext cx="5618162" cy="70675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当堂</a:t>
            </a:r>
            <a:r>
              <a:rPr lang="zh-CN" altLang="en-US" sz="4000" b="1" dirty="0" smtClean="0">
                <a:solidFill>
                  <a:srgbClr val="0000FF"/>
                </a:solidFill>
                <a:latin typeface="Arial" panose="020B0604020202020204" pitchFamily="34" charset="0"/>
                <a:ea typeface="黑体" panose="02010609060101010101" pitchFamily="49" charset="-122"/>
              </a:rPr>
              <a:t>训练</a:t>
            </a:r>
            <a:endParaRPr lang="zh-CN" altLang="en-US" sz="4000" b="1" dirty="0">
              <a:solidFill>
                <a:srgbClr val="0000FF"/>
              </a:solidFill>
              <a:latin typeface="Arial" panose="020B0604020202020204" pitchFamily="34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Rot="1"/>
          </p:cNvSpPr>
          <p:nvPr>
            <p:ph idx="1"/>
          </p:nvPr>
        </p:nvSpPr>
        <p:spPr>
          <a:xfrm>
            <a:off x="312420" y="617220"/>
            <a:ext cx="11605260" cy="5996940"/>
          </a:xfrm>
        </p:spPr>
        <p:txBody>
          <a:bodyPr wrap="square" lIns="91440" tIns="45720" rIns="91440" bIns="45720" anchor="t"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3200" b="1" dirty="0" smtClean="0">
                <a:solidFill>
                  <a:schemeClr val="tx1"/>
                </a:solidFill>
              </a:rPr>
              <a:t>关于</a:t>
            </a:r>
            <a:r>
              <a:rPr lang="en-US" altLang="zh-CN" sz="3200" b="1" dirty="0">
                <a:solidFill>
                  <a:schemeClr val="tx1"/>
                </a:solidFill>
              </a:rPr>
              <a:t>《</a:t>
            </a:r>
            <a:r>
              <a:rPr lang="zh-CN" altLang="en-US" sz="3200" b="1" dirty="0">
                <a:solidFill>
                  <a:schemeClr val="tx1"/>
                </a:solidFill>
              </a:rPr>
              <a:t>蒹葭</a:t>
            </a:r>
            <a:r>
              <a:rPr lang="en-US" altLang="zh-CN" sz="3200" b="1" dirty="0">
                <a:solidFill>
                  <a:schemeClr val="tx1"/>
                </a:solidFill>
              </a:rPr>
              <a:t>》</a:t>
            </a:r>
            <a:r>
              <a:rPr lang="zh-CN" altLang="en-US" sz="3200" b="1" dirty="0">
                <a:solidFill>
                  <a:schemeClr val="tx1"/>
                </a:solidFill>
              </a:rPr>
              <a:t>内容的几种说法：</a:t>
            </a:r>
            <a:endParaRPr lang="zh-CN" altLang="en-US" sz="32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3000" b="1" dirty="0">
                <a:solidFill>
                  <a:schemeClr val="bg1"/>
                </a:solidFill>
              </a:rPr>
              <a:t>一、政治说            </a:t>
            </a:r>
            <a:endParaRPr lang="zh-CN" altLang="en-US" sz="30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           诗中的“伊人”，为“知周礼之贤人 ”。今人苏东天说：“‘在水一方’的‘所谓伊人’，隐喻周王朝礼制。如果逆周礼而治国，是走不通、治不好的。反之亦然。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600" b="1" dirty="0">
                <a:solidFill>
                  <a:schemeClr val="bg1"/>
                </a:solidFill>
              </a:rPr>
              <a:t>二、爱情说（现在人们往往将其当作爱情诗）         </a:t>
            </a:r>
            <a:endParaRPr lang="zh-CN" altLang="en-US" sz="26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000" b="1" dirty="0">
                <a:solidFill>
                  <a:schemeClr val="tx1"/>
                </a:solidFill>
              </a:rPr>
              <a:t>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诗</a:t>
            </a:r>
            <a:r>
              <a:rPr lang="zh-CN" altLang="en-US" sz="2000" b="1" dirty="0">
                <a:solidFill>
                  <a:schemeClr val="tx1"/>
                </a:solidFill>
              </a:rPr>
              <a:t>中主人公的执著追寻，反映了纯真的爱情！由于所追求的心上人可望而不可即，主人公陷入烦恼。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600" b="1" dirty="0">
                <a:solidFill>
                  <a:schemeClr val="bg1"/>
                </a:solidFill>
              </a:rPr>
              <a:t>三、理想说          </a:t>
            </a:r>
            <a:endParaRPr lang="zh-CN" altLang="en-US" sz="26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400" b="1" dirty="0"/>
              <a:t>     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人们</a:t>
            </a:r>
            <a:r>
              <a:rPr lang="zh-CN" altLang="en-US" sz="2000" b="1" dirty="0">
                <a:solidFill>
                  <a:schemeClr val="tx1"/>
                </a:solidFill>
              </a:rPr>
              <a:t>根据对“伊人”的执著追求，以及追求道路的曲折，所以就有了“理想说”，即人们追求理想的道路是荆棘丛生的，但对理想的态度应是坚持不懈的！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600" b="1" dirty="0">
                <a:solidFill>
                  <a:schemeClr val="bg1"/>
                </a:solidFill>
              </a:rPr>
              <a:t>四、惜时说</a:t>
            </a:r>
            <a:br>
              <a:rPr lang="zh-CN" altLang="en-US" sz="2400" b="1" dirty="0"/>
            </a:br>
            <a:r>
              <a:rPr lang="zh-CN" altLang="en-US" sz="2400" b="1" dirty="0"/>
              <a:t>   </a:t>
            </a:r>
            <a:r>
              <a:rPr lang="zh-CN" altLang="en-US" sz="2000" b="1" dirty="0" smtClean="0">
                <a:solidFill>
                  <a:schemeClr val="tx1"/>
                </a:solidFill>
              </a:rPr>
              <a:t>诗歌</a:t>
            </a:r>
            <a:r>
              <a:rPr lang="zh-CN" altLang="en-US" sz="2000" b="1" dirty="0">
                <a:solidFill>
                  <a:schemeClr val="tx1"/>
                </a:solidFill>
              </a:rPr>
              <a:t>之中反复的“白露”“流水”意象，它们有一个共同点：转瞬即逝。告诫我们要珍惜时间。</a:t>
            </a:r>
            <a:endParaRPr lang="zh-CN" altLang="en-US" sz="2000" b="1" dirty="0">
              <a:solidFill>
                <a:schemeClr val="tx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600" b="1" dirty="0">
                <a:solidFill>
                  <a:schemeClr val="bg1"/>
                </a:solidFill>
              </a:rPr>
              <a:t>五、距离说         </a:t>
            </a:r>
            <a:endParaRPr lang="zh-CN" altLang="en-US" sz="2600" b="1" dirty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spcAft>
                <a:spcPts val="0"/>
              </a:spcAft>
              <a:buNone/>
            </a:pPr>
            <a:r>
              <a:rPr lang="zh-CN" altLang="en-US" sz="2400" b="1" dirty="0"/>
              <a:t>       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即</a:t>
            </a:r>
            <a:r>
              <a:rPr lang="zh-CN" altLang="en-US" sz="2400" b="1" dirty="0">
                <a:solidFill>
                  <a:schemeClr val="tx1"/>
                </a:solidFill>
              </a:rPr>
              <a:t>为“距离产生美”</a:t>
            </a:r>
            <a:r>
              <a:rPr lang="zh-CN" altLang="en-US" sz="2400" b="1" dirty="0"/>
              <a:t>。</a:t>
            </a:r>
            <a:r>
              <a:rPr lang="zh-CN" altLang="en-US" sz="2400" dirty="0"/>
              <a:t> </a:t>
            </a:r>
            <a:endParaRPr lang="zh-CN" altLang="en-US" sz="2400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783080" y="0"/>
            <a:ext cx="8442960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0" name="WordArt 3" descr="纸袋"/>
          <p:cNvSpPr>
            <a:spLocks noTextEdit="1"/>
          </p:cNvSpPr>
          <p:nvPr/>
        </p:nvSpPr>
        <p:spPr>
          <a:xfrm>
            <a:off x="2208213" y="4652963"/>
            <a:ext cx="3086100" cy="1560512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normAutofit/>
            <a:scene3d>
              <a:camera prst="legacyPerspectiveTopLeft">
                <a:rot lat="0" lon="20520000" rev="0"/>
              </a:camera>
              <a:lightRig rig="legacyHarsh3" dir="r"/>
            </a:scene3d>
            <a:sp3d extrusionH="430200" prstMaterial="legacyMatte">
              <a:extrusionClr>
                <a:srgbClr val="006600"/>
              </a:extrusionClr>
            </a:sp3d>
          </a:bodyPr>
          <a:lstStyle/>
          <a:p>
            <a:pPr algn="ctr"/>
            <a:r>
              <a:rPr lang="zh-CN" altLang="en-US" sz="8000" b="1" dirty="0">
                <a:blipFill rotWithShape="0">
                  <a:blip r:embed="rId2"/>
                </a:blipFill>
                <a:latin typeface="宋体" panose="02010600030101010101" pitchFamily="2" charset="-122"/>
                <a:ea typeface="宋体" panose="02010600030101010101" pitchFamily="2" charset="-122"/>
              </a:rPr>
              <a:t>再见！</a:t>
            </a:r>
            <a:endParaRPr lang="zh-CN" altLang="en-US" sz="8000" b="1" dirty="0">
              <a:blipFill rotWithShape="0">
                <a:blip r:embed="rId2"/>
              </a:blip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629400" y="0"/>
            <a:ext cx="55626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副标题 2"/>
          <p:cNvSpPr txBox="1">
            <a:spLocks noRot="1" noChangeArrowheads="1"/>
          </p:cNvSpPr>
          <p:nvPr/>
        </p:nvSpPr>
        <p:spPr>
          <a:xfrm>
            <a:off x="167640" y="146640"/>
            <a:ext cx="6294120" cy="1472400"/>
          </a:xfrm>
          <a:prstGeom prst="rect">
            <a:avLst/>
          </a:prstGeom>
        </p:spPr>
        <p:txBody>
          <a:bodyPr vert="horz" lIns="90000" tIns="46800" rIns="90000" bIns="4680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rgbClr val="AA06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绿草苍苍  白雾茫茫  有位佳人  在水一方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rgbClr val="AA06A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rgbClr val="AA06A2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绿草萋萋  白雾迷离  有位佳人  靠水而居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rgbClr val="AA06A2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我愿逆流而上  依偎在她身旁  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无奈前有险滩  道路又远又长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我愿顺流而下  找寻她的方向  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却见依稀仿佛  她在水的中央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我愿逆流而上  与她轻言细语  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无奈前有险滩  道路曲折无已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我愿顺流而下  找寻她的踪迹  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却见仿佛依稀  她在水中伫立</a:t>
            </a:r>
            <a:endParaRPr kumimoji="0" lang="en-US" altLang="zh-CN" sz="20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b="1" i="0" u="none" strike="noStrike" kern="1200" cap="none" spc="0" normalizeH="0" baseline="0" noProof="1" smtClean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绿草苍苍  白雾茫茫  有位佳人  在水一方</a:t>
            </a:r>
            <a:endParaRPr kumimoji="0" lang="zh-CN" altLang="en-US" sz="2000" b="1" i="0" u="none" strike="noStrike" kern="1200" cap="none" spc="0" normalizeH="0" baseline="0" noProof="1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矩形 50177">
            <a:hlinkClick r:id="rId1" action="ppaction://hlinkfile"/>
          </p:cNvPr>
          <p:cNvSpPr>
            <a:spLocks noTextEdit="1"/>
          </p:cNvSpPr>
          <p:nvPr/>
        </p:nvSpPr>
        <p:spPr>
          <a:xfrm>
            <a:off x="297498" y="1733233"/>
            <a:ext cx="2986722" cy="6823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lstStyle/>
          <a:p>
            <a:pPr algn="ctr"/>
            <a:r>
              <a:rPr lang="zh-CN" altLang="en-US" sz="4000" dirty="0">
                <a:ln w="22225" cap="flat" cmpd="sng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FFFF"/>
                </a:solidFill>
                <a:effectLst>
                  <a:outerShdw dist="35921" dir="2699999" algn="ctr" rotWithShape="0">
                    <a:srgbClr val="C0C0C0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蒹 葭</a:t>
            </a:r>
            <a:endParaRPr lang="zh-CN" altLang="en-US" sz="4000" dirty="0">
              <a:ln w="22225" cap="flat" cmpd="sng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FFFF"/>
              </a:solidFill>
              <a:effectLst>
                <a:outerShdw dist="35921" dir="2699999" algn="ctr" rotWithShape="0">
                  <a:srgbClr val="C0C0C0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0179" name="矩形 50178"/>
          <p:cNvSpPr>
            <a:spLocks noTextEdit="1"/>
          </p:cNvSpPr>
          <p:nvPr/>
        </p:nvSpPr>
        <p:spPr>
          <a:xfrm>
            <a:off x="441960" y="2982278"/>
            <a:ext cx="2788920" cy="4695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85000" lnSpcReduction="20000"/>
          </a:bodyPr>
          <a:lstStyle/>
          <a:p>
            <a:pPr algn="ctr"/>
            <a:r>
              <a:rPr lang="zh-CN" altLang="en-US" sz="3600" dirty="0">
                <a:ln w="19050" cap="flat" cmpd="sng">
                  <a:solidFill>
                    <a:srgbClr val="99CC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66CC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《诗经·秦风》</a:t>
            </a:r>
            <a:endParaRPr lang="zh-CN" altLang="en-US" sz="3600" dirty="0">
              <a:ln w="19050" cap="flat" cmpd="sng">
                <a:solidFill>
                  <a:srgbClr val="99CC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66CC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5" name="Text Box 3"/>
          <p:cNvSpPr txBox="1"/>
          <p:nvPr/>
        </p:nvSpPr>
        <p:spPr>
          <a:xfrm>
            <a:off x="6004559" y="782638"/>
            <a:ext cx="2476501" cy="452431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葭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萋萋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未晞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之湄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阻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且跻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400" b="1" dirty="0" smtClean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</a:t>
            </a:r>
            <a:r>
              <a:rPr lang="en-US" altLang="zh-CN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水中坻</a:t>
            </a:r>
            <a:r>
              <a:rPr lang="zh-CN" altLang="en-US" sz="2400" b="1" dirty="0" smtClean="0">
                <a:solidFill>
                  <a:schemeClr val="bg1">
                    <a:lumMod val="8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chemeClr val="bg1">
                  <a:lumMod val="8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8900160" y="767398"/>
            <a:ext cx="1958340" cy="4991751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采采，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未已。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在水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之涘。 </a:t>
            </a:r>
            <a:endParaRPr lang="zh-CN" alt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道阻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且右。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溯游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</a:t>
            </a:r>
            <a:endParaRPr lang="en-US" altLang="zh-CN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</a:t>
            </a:r>
            <a:r>
              <a:rPr lang="en-US" altLang="zh-CN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水中沚。</a:t>
            </a:r>
            <a:br>
              <a:rPr lang="zh-CN" altLang="en-US" sz="24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400" b="1" dirty="0" smtClean="0">
              <a:solidFill>
                <a:schemeClr val="tx1">
                  <a:lumMod val="50000"/>
                  <a:lumOff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 Box 3"/>
          <p:cNvSpPr txBox="1"/>
          <p:nvPr/>
        </p:nvSpPr>
        <p:spPr>
          <a:xfrm>
            <a:off x="3474720" y="806887"/>
            <a:ext cx="2540952" cy="5601533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苍苍，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为霜。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在水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一方。</a:t>
            </a:r>
            <a:endParaRPr lang="zh-CN" altLang="en-US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道阻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且长。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溯游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</a:t>
            </a:r>
            <a:endParaRPr lang="en-US" altLang="zh-CN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</a:t>
            </a:r>
            <a:r>
              <a:rPr lang="en-US" altLang="zh-CN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400" b="1" dirty="0" smtClean="0">
                <a:solidFill>
                  <a:schemeClr val="bg2">
                    <a:lumMod val="9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水中央。</a:t>
            </a:r>
            <a:endParaRPr lang="zh-CN" altLang="en-US" sz="2400" b="1" dirty="0" smtClean="0">
              <a:solidFill>
                <a:schemeClr val="bg2">
                  <a:lumMod val="9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br>
              <a:rPr lang="zh-CN" altLang="en-US" sz="2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3"/>
          <p:cNvSpPr>
            <a:spLocks noGrp="1" noRot="1"/>
          </p:cNvSpPr>
          <p:nvPr>
            <p:ph idx="1"/>
          </p:nvPr>
        </p:nvSpPr>
        <p:spPr>
          <a:xfrm>
            <a:off x="297180" y="0"/>
            <a:ext cx="11574780" cy="6858000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自学指导</a:t>
            </a:r>
            <a:r>
              <a:rPr lang="zh-CN" altLang="en-US" sz="4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反复</a:t>
            </a:r>
            <a:r>
              <a:rPr lang="zh-CN" altLang="en-US" sz="28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朗读诗歌，注意读准字音，读出节奏。</a:t>
            </a:r>
            <a:endParaRPr lang="zh-CN" altLang="en-US" sz="2800" b="1" dirty="0">
              <a:solidFill>
                <a:schemeClr val="accent1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0" name="Text Box 3"/>
          <p:cNvSpPr txBox="1"/>
          <p:nvPr/>
        </p:nvSpPr>
        <p:spPr>
          <a:xfrm>
            <a:off x="1303020" y="1257935"/>
            <a:ext cx="2194560" cy="504753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蒹葭苍苍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为霜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水一方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洄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阻且长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宛在水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中央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1" name="Text Box 8"/>
          <p:cNvSpPr txBox="1"/>
          <p:nvPr/>
        </p:nvSpPr>
        <p:spPr>
          <a:xfrm>
            <a:off x="2796541" y="3863975"/>
            <a:ext cx="136398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b="1" dirty="0" err="1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Sù</a:t>
            </a:r>
            <a:r>
              <a: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000" b="1" dirty="0" err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huí</a:t>
            </a:r>
            <a:endParaRPr lang="en-US" altLang="zh-CN" sz="2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2" name="Text Box 8"/>
          <p:cNvSpPr txBox="1"/>
          <p:nvPr/>
        </p:nvSpPr>
        <p:spPr>
          <a:xfrm>
            <a:off x="6354763" y="1849438"/>
            <a:ext cx="720725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xī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3" name="Text Box 8"/>
          <p:cNvSpPr txBox="1"/>
          <p:nvPr/>
        </p:nvSpPr>
        <p:spPr>
          <a:xfrm>
            <a:off x="6321108" y="4396423"/>
            <a:ext cx="71913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jī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4" name="Text Box 8"/>
          <p:cNvSpPr txBox="1"/>
          <p:nvPr/>
        </p:nvSpPr>
        <p:spPr>
          <a:xfrm>
            <a:off x="6591618" y="5661660"/>
            <a:ext cx="86518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chí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5" name="Text Box 8"/>
          <p:cNvSpPr txBox="1"/>
          <p:nvPr/>
        </p:nvSpPr>
        <p:spPr>
          <a:xfrm>
            <a:off x="10365423" y="3202623"/>
            <a:ext cx="865187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sì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76" name="Text Box 8"/>
          <p:cNvSpPr txBox="1"/>
          <p:nvPr/>
        </p:nvSpPr>
        <p:spPr>
          <a:xfrm>
            <a:off x="10650220" y="5739765"/>
            <a:ext cx="122396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zhǐ</a:t>
            </a:r>
            <a:endParaRPr lang="en-US" altLang="zh-CN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 Box 3"/>
          <p:cNvSpPr txBox="1"/>
          <p:nvPr/>
        </p:nvSpPr>
        <p:spPr>
          <a:xfrm>
            <a:off x="8389620" y="874931"/>
            <a:ext cx="2209800" cy="553997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b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蒹葭采采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未已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水之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涘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 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洄从之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阻且右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宛在水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沚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 Box 3"/>
          <p:cNvSpPr txBox="1"/>
          <p:nvPr/>
        </p:nvSpPr>
        <p:spPr>
          <a:xfrm>
            <a:off x="4389120" y="1219835"/>
            <a:ext cx="2217420" cy="5047536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葭萋萋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白露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晞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000" b="1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所谓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水之湄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洄从之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阻且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跻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游从之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endParaRPr lang="en-US" altLang="zh-CN" sz="2800" dirty="0" smtClean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宛在水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坻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Rot="1"/>
          </p:cNvSpPr>
          <p:nvPr>
            <p:ph idx="1"/>
          </p:nvPr>
        </p:nvSpPr>
        <p:spPr>
          <a:xfrm>
            <a:off x="685800" y="251460"/>
            <a:ext cx="9997440" cy="6355080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自学检测</a:t>
            </a:r>
            <a:r>
              <a:rPr lang="zh-CN" altLang="en-US" sz="4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朗读比赛</a:t>
            </a:r>
            <a:endParaRPr lang="zh-CN" altLang="en-US" sz="4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4" name="Text Box 3"/>
          <p:cNvSpPr txBox="1"/>
          <p:nvPr/>
        </p:nvSpPr>
        <p:spPr>
          <a:xfrm>
            <a:off x="1774825" y="1773238"/>
            <a:ext cx="8675688" cy="504753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苍苍，白露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为霜。所谓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一方。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且长。溯游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水中央。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萋萋，白露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未晞。所谓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之湄。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且跻。溯游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水中坻。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采采，白露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未已。所谓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之涘。 </a:t>
            </a: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且右。溯游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水中沚。</a:t>
            </a:r>
            <a:b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Rot="1"/>
          </p:cNvSpPr>
          <p:nvPr>
            <p:ph idx="1"/>
          </p:nvPr>
        </p:nvSpPr>
        <p:spPr>
          <a:xfrm>
            <a:off x="685800" y="251460"/>
            <a:ext cx="9997440" cy="6355080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自学检测</a:t>
            </a:r>
            <a:r>
              <a:rPr lang="zh-CN" altLang="en-US" sz="4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40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朗读比赛</a:t>
            </a:r>
            <a:endParaRPr lang="zh-CN" altLang="en-US" sz="4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Char char="•"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3794" name="Text Box 3"/>
          <p:cNvSpPr txBox="1"/>
          <p:nvPr/>
        </p:nvSpPr>
        <p:spPr>
          <a:xfrm>
            <a:off x="1774825" y="1773238"/>
            <a:ext cx="8675688" cy="5047536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苍苍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AE02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为霜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一方。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且长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水中央。</a:t>
            </a: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萋萋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AE02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未晞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之湄。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且跻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水中坻。</a:t>
            </a: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蒹葭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采采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，白露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AE0295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未已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。所谓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伊人，在水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之涘。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溯洄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从之，道阻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且右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。溯游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从之，宛在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/</a:t>
            </a:r>
            <a: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水中沚。</a:t>
            </a:r>
            <a:br>
              <a:rPr lang="zh-CN" altLang="en-US" sz="2800" b="1" dirty="0">
                <a:solidFill>
                  <a:schemeClr val="accent6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b="1" dirty="0">
              <a:solidFill>
                <a:schemeClr val="accent6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3"/>
          <p:cNvSpPr>
            <a:spLocks noGrp="1" noRot="1"/>
          </p:cNvSpPr>
          <p:nvPr>
            <p:ph idx="1"/>
          </p:nvPr>
        </p:nvSpPr>
        <p:spPr>
          <a:xfrm>
            <a:off x="251460" y="1211580"/>
            <a:ext cx="10858500" cy="4152900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自学指导</a:t>
            </a:r>
            <a:r>
              <a:rPr lang="zh-CN" altLang="en-US" sz="4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endParaRPr lang="zh-CN" altLang="en-US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</a:t>
            </a:r>
            <a:r>
              <a:rPr lang="zh-CN" altLang="en-US" sz="4000" b="1" dirty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读诗歌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，结合注解理解诗歌</a:t>
            </a:r>
            <a:r>
              <a:rPr lang="zh-CN" altLang="en-US" sz="40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内涵并思考：</a:t>
            </a:r>
            <a:endParaRPr lang="en-US" altLang="zh-CN" sz="2400" b="1" dirty="0">
              <a:solidFill>
                <a:schemeClr val="accent1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3"/>
          <p:cNvSpPr txBox="1">
            <a:spLocks noRot="1"/>
          </p:cNvSpPr>
          <p:nvPr/>
        </p:nvSpPr>
        <p:spPr>
          <a:xfrm>
            <a:off x="441960" y="3345180"/>
            <a:ext cx="11079480" cy="186690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1.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诗中描写了哪些景物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,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有什么特点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,</a:t>
            </a:r>
            <a:r>
              <a:rPr kumimoji="0" lang="zh-CN" altLang="en-US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有什么作用</a:t>
            </a: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?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lvl="0">
              <a:lnSpc>
                <a:spcPct val="90000"/>
              </a:lnSpc>
              <a:spcAft>
                <a:spcPts val="1000"/>
              </a:spcAft>
            </a:pPr>
            <a:r>
              <a:rPr kumimoji="0" lang="en-US" altLang="zh-CN" sz="2800" b="1" i="0" u="none" strike="noStrike" kern="1200" cap="none" spc="0" normalizeH="0" baseline="0" noProof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  <a:sym typeface="+mn-ea"/>
              </a:rPr>
              <a:t>2.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诗歌中有哪些人物形象？这些形象的特点是什么？</a:t>
            </a:r>
            <a:endParaRPr kumimoji="0" lang="en-US" altLang="zh-CN" sz="2800" b="1" i="0" u="none" strike="noStrike" kern="1200" cap="none" spc="0" normalizeH="0" baseline="0" noProof="1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800" b="1" i="0" u="none" strike="noStrike" kern="1200" cap="none" spc="0" normalizeH="0" baseline="0" noProof="1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4400" b="1" i="0" u="none" strike="noStrike" kern="1200" cap="none" spc="0" normalizeH="0" baseline="0" noProof="1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  <a:sym typeface="+mn-ea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Rot="1"/>
          </p:cNvSpPr>
          <p:nvPr>
            <p:ph type="title"/>
          </p:nvPr>
        </p:nvSpPr>
        <p:spPr>
          <a:xfrm>
            <a:off x="1809750" y="175260"/>
            <a:ext cx="4392930" cy="1143000"/>
          </a:xfrm>
        </p:spPr>
        <p:txBody>
          <a:bodyPr wrap="square" lIns="91440" tIns="45720" rIns="91440" bIns="45720" anchor="ctr"/>
          <a:lstStyle/>
          <a:p>
            <a:pPr eaLnBrk="1" hangingPunct="1"/>
            <a:r>
              <a:rPr lang="zh-CN" altLang="en-US" sz="5400" dirty="0">
                <a:solidFill>
                  <a:srgbClr val="000000"/>
                </a:solidFill>
                <a:ea typeface="黑体" panose="02010609060101010101" pitchFamily="49" charset="-122"/>
              </a:rPr>
              <a:t>朗读译文</a:t>
            </a:r>
            <a:endParaRPr lang="zh-CN" altLang="en-US" sz="5400" dirty="0">
              <a:solidFill>
                <a:srgbClr val="000000"/>
              </a:solidFill>
              <a:ea typeface="黑体" panose="02010609060101010101" pitchFamily="49" charset="-122"/>
            </a:endParaRPr>
          </a:p>
        </p:txBody>
      </p:sp>
      <p:sp>
        <p:nvSpPr>
          <p:cNvPr id="34818" name="Rectangle 3"/>
          <p:cNvSpPr>
            <a:spLocks noGrp="1" noRot="1"/>
          </p:cNvSpPr>
          <p:nvPr>
            <p:ph idx="1"/>
          </p:nvPr>
        </p:nvSpPr>
        <p:spPr>
          <a:xfrm>
            <a:off x="388620" y="1268413"/>
            <a:ext cx="11452860" cy="5256212"/>
          </a:xfrm>
        </p:spPr>
        <p:txBody>
          <a:bodyPr wrap="square" lIns="91440" tIns="45720" rIns="91440" bIns="45720" anchor="t">
            <a:normAutofit fontScale="90000" lnSpcReduction="20000"/>
          </a:bodyPr>
          <a:lstStyle/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dirty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endParaRPr lang="en-US" altLang="zh-CN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en-US" altLang="zh-CN" sz="2800" b="1" dirty="0" smtClean="0">
                <a:solidFill>
                  <a:schemeClr val="accent1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芦苇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密密又苍苍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晶莹露水结成霜。我心中那好人儿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伫立在那河水旁。逆流而上去找她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道路险阻又太长。顺流而下去寻她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仿佛就在水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中央。</a:t>
            </a:r>
            <a:b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芦苇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茂盛密又繁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晶莹露水还未干。我心中那好人儿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伫立在那河水边。逆流而上去找她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道路崎岖难登攀。顺流而下去寻她</a:t>
            </a:r>
            <a:r>
              <a:rPr lang="en-US" altLang="zh-CN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仿佛就在水中滩。 </a:t>
            </a:r>
            <a:b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</a:b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150000"/>
              </a:lnSpc>
              <a:buNone/>
            </a:pP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芦苇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片片根连根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晶莹露珠如泪痕。我心中那好人儿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伫立在那河水边。逆流而上去找她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路途艰险如弯绳。顺流而下去寻她</a:t>
            </a:r>
            <a:r>
              <a:rPr lang="en-US" altLang="zh-CN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仿佛就在水中洲。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"/>
          <p:cNvSpPr>
            <a:spLocks noGrp="1" noRot="1"/>
          </p:cNvSpPr>
          <p:nvPr>
            <p:ph idx="1"/>
          </p:nvPr>
        </p:nvSpPr>
        <p:spPr>
          <a:xfrm>
            <a:off x="472440" y="579120"/>
            <a:ext cx="11079480" cy="5753100"/>
          </a:xfrm>
        </p:spPr>
        <p:txBody>
          <a:bodyPr wrap="square" lIns="91440" tIns="45720" rIns="91440" bIns="45720" anchor="t"/>
          <a:lstStyle/>
          <a:p>
            <a:pPr eaLnBrk="1" hangingPunct="1">
              <a:lnSpc>
                <a:spcPct val="90000"/>
              </a:lnSpc>
              <a:buNone/>
            </a:pPr>
            <a:r>
              <a:rPr lang="zh-CN" altLang="en-US" sz="4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r>
              <a:rPr lang="zh-CN" altLang="en-US" sz="40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自学检测</a:t>
            </a:r>
            <a:r>
              <a:rPr lang="zh-CN" altLang="en-US" sz="40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endParaRPr lang="en-US" altLang="zh-CN" sz="40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一、诗中描写了哪些景物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有什么特点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有什么作用</a:t>
            </a:r>
            <a:r>
              <a:rPr lang="en-US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?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诗歌中有哪些人物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形象？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这些</a:t>
            </a:r>
            <a:r>
              <a:rPr lang="zh-CN" altLang="en-US" sz="28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形象的特点</a:t>
            </a:r>
            <a:r>
              <a:rPr lang="zh-CN" altLang="en-US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是什么？</a:t>
            </a:r>
            <a:endParaRPr lang="en-US" altLang="zh-CN" sz="28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zh-CN" altLang="en-US" sz="4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 Box 6"/>
          <p:cNvSpPr txBox="1"/>
          <p:nvPr/>
        </p:nvSpPr>
        <p:spPr>
          <a:xfrm>
            <a:off x="1668780" y="2030413"/>
            <a:ext cx="7704138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芦苇  白露  秋水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9"/>
          <p:cNvSpPr txBox="1"/>
          <p:nvPr/>
        </p:nvSpPr>
        <p:spPr>
          <a:xfrm>
            <a:off x="464820" y="2678113"/>
            <a:ext cx="11041380" cy="559769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景语即为情语，景为情设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情由景生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情景交融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再现意境</a:t>
            </a:r>
            <a:r>
              <a:rPr lang="en-US" alt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把情感推向高潮。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502920" y="4328160"/>
            <a:ext cx="11452859" cy="5232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诗人： 不畏险阻地一再追寻、几度求索，矢志不渝的青年。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1007110" y="5521325"/>
            <a:ext cx="7769225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32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伊人：身影无处不在、可望而不可及。</a:t>
            </a:r>
            <a:endParaRPr lang="zh-CN" altLang="en-US" sz="32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2113</Words>
  <Application>WPS 演示</Application>
  <PresentationFormat>自定义</PresentationFormat>
  <Paragraphs>253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</vt:lpstr>
      <vt:lpstr>宋体</vt:lpstr>
      <vt:lpstr>Wingdings</vt:lpstr>
      <vt:lpstr>微软雅黑</vt:lpstr>
      <vt:lpstr>黑体</vt:lpstr>
      <vt:lpstr>隶书</vt:lpstr>
      <vt:lpstr>Times New Roman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朗读译文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Administrator</cp:lastModifiedBy>
  <cp:revision>112</cp:revision>
  <dcterms:created xsi:type="dcterms:W3CDTF">2019-06-19T02:08:00Z</dcterms:created>
  <dcterms:modified xsi:type="dcterms:W3CDTF">2021-06-26T13:12:20Z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2052-11.1.0.10640</vt:lpwstr>
  </property>
  <property fmtid="{D5CDD505-2E9C-101B-9397-08002B2CF9AE}" pid="3" name="ICV">
    <vt:lpwstr>5DFE593C8E6645B383F8612A0EEC246A</vt:lpwstr>
  </property>
</Properties>
</file>