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6" r:id="rId4"/>
    <p:sldId id="257" r:id="rId5"/>
    <p:sldId id="259" r:id="rId6"/>
    <p:sldId id="260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467995"/>
            <a:ext cx="10515600" cy="5709285"/>
          </a:xfrm>
        </p:spPr>
        <p:txBody>
          <a:bodyPr>
            <a:normAutofit fontScale="90000" lnSpcReduction="10000"/>
          </a:bodyPr>
          <a:p>
            <a:pPr marL="0" indent="0">
              <a:lnSpc>
                <a:spcPct val="110000"/>
              </a:lnSpc>
              <a:buNone/>
            </a:pPr>
            <a:r>
              <a:rPr lang="en-US" altLang="zh-CN"/>
              <a:t>文学常识填空</a:t>
            </a:r>
            <a:endParaRPr lang="en-US" altLang="zh-CN"/>
          </a:p>
          <a:p>
            <a:pPr marL="0" indent="0">
              <a:lnSpc>
                <a:spcPct val="130000"/>
              </a:lnSpc>
              <a:buNone/>
            </a:pPr>
            <a:r>
              <a:rPr lang="en-US" altLang="zh-CN"/>
              <a:t>1．《论语》是</a:t>
            </a:r>
            <a:r>
              <a:rPr lang="en-US" altLang="zh-CN" u="sng"/>
              <a:t>      </a:t>
            </a:r>
            <a:r>
              <a:rPr lang="en-US" altLang="zh-CN"/>
              <a:t>的经典著作之一，由孔子的弟子及再传弟子编撰而成。它以 </a:t>
            </a:r>
            <a:r>
              <a:rPr lang="en-US" altLang="zh-CN" u="sng"/>
              <a:t>    </a:t>
            </a:r>
            <a:r>
              <a:rPr lang="en-US" altLang="zh-CN"/>
              <a:t>体为主，记录了孔子及其弟子言行。</a:t>
            </a:r>
            <a:endParaRPr lang="en-US" altLang="zh-CN"/>
          </a:p>
          <a:p>
            <a:pPr marL="0" indent="0">
              <a:lnSpc>
                <a:spcPct val="130000"/>
              </a:lnSpc>
              <a:buNone/>
            </a:pPr>
            <a:r>
              <a:rPr lang="en-US" altLang="zh-CN"/>
              <a:t>《论语》与</a:t>
            </a:r>
            <a:r>
              <a:rPr lang="en-US" altLang="zh-CN" u="sng"/>
              <a:t>            </a:t>
            </a:r>
            <a:r>
              <a:rPr lang="en-US" altLang="zh-CN"/>
              <a:t>、</a:t>
            </a:r>
            <a:r>
              <a:rPr lang="en-US" altLang="zh-CN" u="sng"/>
              <a:t>           </a:t>
            </a:r>
            <a:r>
              <a:rPr lang="en-US" altLang="zh-CN"/>
              <a:t>、</a:t>
            </a:r>
            <a:r>
              <a:rPr lang="en-US" altLang="zh-CN" u="sng"/>
              <a:t>            </a:t>
            </a:r>
            <a:r>
              <a:rPr lang="en-US" altLang="zh-CN"/>
              <a:t>并称“四书”。共二十篇。</a:t>
            </a:r>
            <a:endParaRPr lang="en-US" altLang="zh-CN"/>
          </a:p>
          <a:p>
            <a:pPr marL="0" indent="0">
              <a:lnSpc>
                <a:spcPct val="130000"/>
              </a:lnSpc>
              <a:buNone/>
            </a:pPr>
            <a:r>
              <a:rPr lang="en-US" altLang="zh-CN"/>
              <a:t>2．孔子（公元前551-公元前479），名</a:t>
            </a:r>
            <a:r>
              <a:rPr lang="en-US" altLang="zh-CN" u="sng"/>
              <a:t>      </a:t>
            </a:r>
            <a:r>
              <a:rPr lang="en-US" altLang="zh-CN"/>
              <a:t>，字 </a:t>
            </a:r>
            <a:r>
              <a:rPr lang="en-US" altLang="zh-CN" u="sng"/>
              <a:t>      </a:t>
            </a:r>
            <a:r>
              <a:rPr lang="en-US" altLang="zh-CN"/>
              <a:t> ，</a:t>
            </a:r>
            <a:r>
              <a:rPr lang="en-US" altLang="zh-CN" u="sng"/>
              <a:t>      </a:t>
            </a:r>
            <a:r>
              <a:rPr lang="en-US" altLang="zh-CN"/>
              <a:t>时期 </a:t>
            </a:r>
            <a:r>
              <a:rPr lang="en-US" altLang="zh-CN" u="sng"/>
              <a:t>       </a:t>
            </a:r>
            <a:r>
              <a:rPr lang="en-US" altLang="zh-CN"/>
              <a:t>人，春秋末期的 </a:t>
            </a:r>
            <a:r>
              <a:rPr lang="en-US" altLang="zh-CN" u="sng"/>
              <a:t>        </a:t>
            </a:r>
            <a:r>
              <a:rPr lang="en-US" altLang="zh-CN"/>
              <a:t>、</a:t>
            </a:r>
            <a:r>
              <a:rPr lang="en-US" altLang="zh-CN" u="sng"/>
              <a:t>           </a:t>
            </a:r>
            <a:r>
              <a:rPr lang="en-US" altLang="zh-CN"/>
              <a:t>、</a:t>
            </a:r>
            <a:r>
              <a:rPr lang="en-US" altLang="zh-CN" u="sng"/>
              <a:t>          </a:t>
            </a:r>
            <a:r>
              <a:rPr lang="en-US" altLang="zh-CN"/>
              <a:t> ，</a:t>
            </a:r>
            <a:r>
              <a:rPr lang="en-US" altLang="zh-CN" u="sng"/>
              <a:t>        </a:t>
            </a:r>
            <a:r>
              <a:rPr lang="en-US" altLang="zh-CN"/>
              <a:t>思想的创始人。相传他有弟子三千，贤者七十二人。孔子被后世统治者尊为“</a:t>
            </a:r>
            <a:r>
              <a:rPr lang="en-US" altLang="zh-CN" u="sng"/>
              <a:t>         </a:t>
            </a:r>
            <a:r>
              <a:rPr lang="en-US" altLang="zh-CN"/>
              <a:t> ”，战国时期儒家代表人物孟子与孔子并称“ </a:t>
            </a:r>
            <a:r>
              <a:rPr lang="en-US" altLang="zh-CN" u="sng"/>
              <a:t>         </a:t>
            </a:r>
            <a:r>
              <a:rPr lang="en-US" altLang="zh-CN"/>
              <a:t> ”。</a:t>
            </a:r>
            <a:endParaRPr lang="en-US" altLang="zh-CN"/>
          </a:p>
          <a:p>
            <a:pPr marL="0" indent="0">
              <a:lnSpc>
                <a:spcPct val="110000"/>
              </a:lnSpc>
              <a:buNone/>
            </a:pPr>
            <a:r>
              <a:rPr lang="en-US" altLang="zh-CN"/>
              <a:t>2.</a:t>
            </a:r>
            <a:r>
              <a:rPr lang="zh-CN" altLang="en-US"/>
              <a:t>学习方法示例：学而时习之    传不习乎   温故而知新</a:t>
            </a:r>
            <a:endParaRPr lang="zh-CN" altLang="en-US"/>
          </a:p>
          <a:p>
            <a:pPr marL="0" indent="0">
              <a:lnSpc>
                <a:spcPct val="110000"/>
              </a:lnSpc>
              <a:buNone/>
            </a:pPr>
            <a:r>
              <a:rPr lang="zh-CN" altLang="en-US"/>
              <a:t>学习态度示例：三人行，必有我师    博学而笃志</a:t>
            </a:r>
            <a:endParaRPr lang="zh-CN" altLang="en-US"/>
          </a:p>
          <a:p>
            <a:pPr marL="0" indent="0">
              <a:lnSpc>
                <a:spcPct val="110000"/>
              </a:lnSpc>
              <a:buNone/>
            </a:pPr>
            <a:r>
              <a:rPr lang="zh-CN" altLang="en-US"/>
              <a:t>品德修养示例：人不知而不愠    吾日三省吾身  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187960" y="305435"/>
            <a:ext cx="11815445" cy="62471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/>
              <a:t>理解性默写：</a:t>
            </a:r>
            <a:endParaRPr lang="zh-CN" altLang="en-US" sz="4000"/>
          </a:p>
          <a:p>
            <a:r>
              <a:rPr lang="zh-CN" altLang="en-US" sz="4000"/>
              <a:t>1．阐述“学”和“思”辩证关系的句子是：                                        </a:t>
            </a:r>
            <a:endParaRPr lang="zh-CN" altLang="en-US" sz="4000"/>
          </a:p>
          <a:p>
            <a:r>
              <a:rPr lang="zh-CN" altLang="en-US" sz="4000"/>
              <a:t>2.求学应该谦虚，正如《论语》中所说:                                           </a:t>
            </a:r>
            <a:endParaRPr lang="zh-CN" altLang="en-US" sz="4000"/>
          </a:p>
          <a:p>
            <a:r>
              <a:rPr lang="zh-CN" altLang="en-US" sz="4000"/>
              <a:t>3.复习是学习的重要方法，且对学习者有重要的意义：                             </a:t>
            </a:r>
            <a:endParaRPr lang="zh-CN" altLang="en-US" sz="4000"/>
          </a:p>
          <a:p>
            <a:r>
              <a:rPr lang="zh-CN" altLang="en-US" sz="4000"/>
              <a:t>4.当别人不了解自己、误解自己时，孔子提出不要焦虑：                             </a:t>
            </a:r>
            <a:endParaRPr lang="zh-CN" altLang="en-US" sz="4000"/>
          </a:p>
          <a:p>
            <a:r>
              <a:rPr lang="zh-CN" altLang="en-US" sz="4000"/>
              <a:t>5.孔子赞叹颜回安贫乐道的高尚品质的句子是：                                     </a:t>
            </a:r>
            <a:endParaRPr lang="zh-CN" altLang="en-US" sz="4000"/>
          </a:p>
          <a:p>
            <a:r>
              <a:rPr lang="zh-CN" altLang="en-US" sz="4000"/>
              <a:t>6.孔子在《述而》篇中论述君子对富贵的正确态度是：                                </a:t>
            </a:r>
            <a:endParaRPr lang="zh-CN" altLang="en-US" sz="4000"/>
          </a:p>
          <a:p>
            <a:r>
              <a:rPr lang="zh-CN" altLang="en-US" sz="4000"/>
              <a:t>7.唐太宗有一句名言“以人为鉴，可以知得失。”由此我们可以联想到《论语》中孔子的话：</a:t>
            </a:r>
            <a:endParaRPr lang="zh-CN" altLang="en-US"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3845" y="265430"/>
            <a:ext cx="11612245" cy="6284595"/>
          </a:xfrm>
        </p:spPr>
        <p:txBody>
          <a:bodyPr>
            <a:normAutofit lnSpcReduction="10000"/>
          </a:bodyPr>
          <a:p>
            <a:pPr marL="0" indent="0">
              <a:buNone/>
            </a:pPr>
            <a:r>
              <a:rPr lang="zh-CN" altLang="en-US" sz="2400"/>
              <a:t>理解性默写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1.朋友从外地来看望你,你可以引用《论语》中的“</a:t>
            </a:r>
            <a:r>
              <a:rPr lang="zh-CN" altLang="en-US" sz="2400">
                <a:solidFill>
                  <a:srgbClr val="FF0000"/>
                </a:solidFill>
              </a:rPr>
              <a:t>有朋自远方来，不亦乐乎</a:t>
            </a:r>
            <a:r>
              <a:rPr lang="zh-CN" altLang="en-US" sz="2400"/>
              <a:t>”来表达你的心情。 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2.《论语》中阐述当别人不了解甚至误解自己时,应当采取的正确态度的句子是“</a:t>
            </a:r>
            <a:r>
              <a:rPr lang="zh-CN" altLang="en-US" sz="2400">
                <a:solidFill>
                  <a:srgbClr val="FF0000"/>
                </a:solidFill>
              </a:rPr>
              <a:t>人不知而不愠</a:t>
            </a:r>
            <a:r>
              <a:rPr lang="zh-CN" altLang="en-US" sz="2400"/>
              <a:t>”。 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3.《论语》中,曾子每天反省自己的句子是“</a:t>
            </a:r>
            <a:r>
              <a:rPr lang="zh-CN" altLang="en-US" sz="2400">
                <a:solidFill>
                  <a:srgbClr val="FF0000"/>
                </a:solidFill>
              </a:rPr>
              <a:t>为人谋而不忠乎？与朋友交而不信乎？传不习乎？</a:t>
            </a:r>
            <a:r>
              <a:rPr lang="zh-CN" altLang="en-US" sz="2400"/>
              <a:t>”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4.《论语》中强调复习的重要性的句子是“</a:t>
            </a:r>
            <a:r>
              <a:rPr lang="zh-CN" altLang="en-US" sz="2400">
                <a:solidFill>
                  <a:srgbClr val="FF0000"/>
                </a:solidFill>
              </a:rPr>
              <a:t>温故而知新，可以为师矣</a:t>
            </a:r>
            <a:r>
              <a:rPr lang="zh-CN" altLang="en-US" sz="2400"/>
              <a:t>”。 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5.《论语》中论述了学习与思考的辩证关系的句子是“</a:t>
            </a:r>
            <a:r>
              <a:rPr lang="zh-CN" altLang="en-US" sz="2400">
                <a:solidFill>
                  <a:srgbClr val="FF0000"/>
                </a:solidFill>
              </a:rPr>
              <a:t>学而不思则罔，思而不学则殆</a:t>
            </a:r>
            <a:r>
              <a:rPr lang="zh-CN" altLang="en-US" sz="2400"/>
              <a:t>。”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6.孔子在《述而》篇中论述君子对待富贵的正确态度的句子是“</a:t>
            </a:r>
            <a:r>
              <a:rPr lang="zh-CN" altLang="en-US" sz="2400">
                <a:solidFill>
                  <a:srgbClr val="FF0000"/>
                </a:solidFill>
              </a:rPr>
              <a:t>不义而富且贵，于我如浮云。</a:t>
            </a:r>
            <a:r>
              <a:rPr lang="zh-CN" altLang="en-US" sz="2400"/>
              <a:t>”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7.在现实生活中,人们为了表明“只要虚心求教,到处都有老师”的观点时,常引用《论语》中的句子“</a:t>
            </a:r>
            <a:r>
              <a:rPr lang="zh-CN" altLang="en-US" sz="2400">
                <a:solidFill>
                  <a:srgbClr val="FF0000"/>
                </a:solidFill>
              </a:rPr>
              <a:t>三人行，必有我师焉</a:t>
            </a:r>
            <a:r>
              <a:rPr lang="zh-CN" altLang="en-US" sz="2400"/>
              <a:t>”。 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8.孔子提倡“见贤思齐焉”,在本课中,孔子对此的类似的表述是“</a:t>
            </a:r>
            <a:r>
              <a:rPr lang="zh-CN" altLang="en-US" sz="2400">
                <a:solidFill>
                  <a:srgbClr val="FF0000"/>
                </a:solidFill>
              </a:rPr>
              <a:t>择其善者而从之</a:t>
            </a:r>
            <a:r>
              <a:rPr lang="zh-CN" altLang="en-US" sz="2400"/>
              <a:t>”。 </a:t>
            </a:r>
            <a:endParaRPr lang="zh-CN" altLang="en-US" sz="2400"/>
          </a:p>
          <a:p>
            <a:pPr marL="0" indent="0">
              <a:buNone/>
            </a:pPr>
            <a:r>
              <a:rPr lang="zh-CN" altLang="en-US" sz="2400"/>
              <a:t>9.《论语》中,强调每个人都应该有志向并矢志不渝的句子是“</a:t>
            </a:r>
            <a:r>
              <a:rPr lang="zh-CN" altLang="en-US" sz="2400">
                <a:solidFill>
                  <a:srgbClr val="FF0000"/>
                </a:solidFill>
              </a:rPr>
              <a:t>匹夫不可夺志也</a:t>
            </a:r>
            <a:r>
              <a:rPr lang="zh-CN" altLang="en-US" sz="2400"/>
              <a:t>”。</a:t>
            </a:r>
            <a:endParaRPr lang="zh-CN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8785" y="297180"/>
            <a:ext cx="11428095" cy="6256655"/>
          </a:xfrm>
        </p:spPr>
        <p:txBody>
          <a:bodyPr>
            <a:normAutofit lnSpcReduction="10000"/>
          </a:bodyPr>
          <a:p>
            <a:pPr marL="0" indent="0">
              <a:lnSpc>
                <a:spcPct val="100000"/>
              </a:lnSpc>
              <a:buNone/>
            </a:pPr>
            <a:r>
              <a:rPr lang="zh-CN" altLang="en-US" sz="2400"/>
              <a:t>理解性默写：</a:t>
            </a:r>
            <a:endParaRPr lang="zh-CN" altLang="en-US" sz="24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/>
              <a:t>1.阐述“学”和“思”辩证关系的句子是：</a:t>
            </a:r>
            <a:r>
              <a:rPr lang="zh-CN" altLang="en-US" sz="2400">
                <a:solidFill>
                  <a:srgbClr val="FF0000"/>
                </a:solidFill>
              </a:rPr>
              <a:t>学而不思则罔，死而不学则殆</a:t>
            </a:r>
            <a:r>
              <a:rPr lang="zh-CN" altLang="en-US" sz="2400"/>
              <a:t>。  </a:t>
            </a:r>
            <a:endParaRPr lang="zh-CN" altLang="en-US" sz="24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/>
              <a:t>2.求学应该谦虚，正如《论语》中所说： </a:t>
            </a:r>
            <a:r>
              <a:rPr lang="zh-CN" altLang="en-US" sz="2400">
                <a:solidFill>
                  <a:srgbClr val="FF0000"/>
                </a:solidFill>
              </a:rPr>
              <a:t>三人行，必有我师焉</a:t>
            </a:r>
            <a:r>
              <a:rPr lang="zh-CN" altLang="en-US" sz="2400"/>
              <a:t>。  </a:t>
            </a:r>
            <a:endParaRPr lang="zh-CN" altLang="en-US" sz="24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/>
              <a:t>3.复习是学习的重要方法，且对学习者有重要的意义：</a:t>
            </a:r>
            <a:r>
              <a:rPr lang="zh-CN" altLang="en-US" sz="2400">
                <a:solidFill>
                  <a:srgbClr val="FF0000"/>
                </a:solidFill>
              </a:rPr>
              <a:t>温故而知新，可以为师矣</a:t>
            </a:r>
            <a:r>
              <a:rPr lang="zh-CN" altLang="en-US" sz="2400"/>
              <a:t>。  </a:t>
            </a:r>
            <a:endParaRPr lang="zh-CN" altLang="en-US" sz="24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/>
              <a:t>4.当别人不了解自己甚至误解自己时，应采取的正确态度是：</a:t>
            </a:r>
            <a:r>
              <a:rPr lang="zh-CN" altLang="en-US" sz="2400">
                <a:solidFill>
                  <a:srgbClr val="FF0000"/>
                </a:solidFill>
              </a:rPr>
              <a:t>人不知而不愠，不亦君子乎？</a:t>
            </a:r>
            <a:r>
              <a:rPr lang="zh-CN" altLang="en-US" sz="2400"/>
              <a:t> </a:t>
            </a:r>
            <a:endParaRPr lang="zh-CN" altLang="en-US" sz="24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/>
              <a:t>5.孔子赞叹颜回安贫乐道的高尚品质的句子是：</a:t>
            </a:r>
            <a:r>
              <a:rPr lang="zh-CN" altLang="en-US" sz="2400">
                <a:solidFill>
                  <a:srgbClr val="FF0000"/>
                </a:solidFill>
              </a:rPr>
              <a:t>一箪食，一瓢饮，在陋巷，人不堪其忧，回也不改其乐。</a:t>
            </a:r>
            <a:r>
              <a:rPr lang="zh-CN" altLang="en-US" sz="2400"/>
              <a:t>                                   </a:t>
            </a:r>
            <a:endParaRPr lang="zh-CN" altLang="en-US" sz="24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/>
              <a:t>6.孔子在《述而》篇中论述君子对富贵的正确态度（不羡慕、不贪图不义之财）是：</a:t>
            </a:r>
            <a:r>
              <a:rPr lang="zh-CN" altLang="en-US" sz="2400">
                <a:solidFill>
                  <a:srgbClr val="FF0000"/>
                </a:solidFill>
              </a:rPr>
              <a:t>不义而富且贵，于我如浮云。</a:t>
            </a:r>
            <a:r>
              <a:rPr lang="zh-CN" altLang="en-US" sz="2400"/>
              <a:t>    </a:t>
            </a:r>
            <a:endParaRPr lang="zh-CN" altLang="en-US" sz="2400"/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/>
              <a:t>7.学习别人好的地方，借鉴别人不好的地方，修正自己的缺点；唐太宗有一句名言“以人为鉴，可以知得失。”由此我们可以联想到《论语》中孔子的话：</a:t>
            </a:r>
            <a:r>
              <a:rPr lang="zh-CN" altLang="en-US" sz="2400">
                <a:solidFill>
                  <a:srgbClr val="FF0000"/>
                </a:solidFill>
              </a:rPr>
              <a:t>择其善者而从之，其不善者而改之。     </a:t>
            </a:r>
            <a:endParaRPr lang="zh-CN" altLang="en-US" sz="240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CN" altLang="en-US" sz="2400"/>
              <a:t>8.阐述读书求学问的态度是以求学为快乐的句子是：</a:t>
            </a:r>
            <a:r>
              <a:rPr lang="zh-CN" altLang="en-US" sz="2400">
                <a:solidFill>
                  <a:srgbClr val="FF0000"/>
                </a:solidFill>
              </a:rPr>
              <a:t>知之者不如好之者，好之者不如乐之者。 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3075" y="605790"/>
            <a:ext cx="11336020" cy="5959475"/>
          </a:xfrm>
        </p:spPr>
        <p:txBody>
          <a:bodyPr>
            <a:normAutofit fontScale="90000"/>
          </a:bodyPr>
          <a:p>
            <a:pPr marL="0" indent="0">
              <a:buNone/>
            </a:pPr>
            <a:r>
              <a:rPr lang="zh-CN" altLang="en-US"/>
              <a:t>9.与今人“举一反三”意思类似的句子是：</a:t>
            </a:r>
            <a:r>
              <a:rPr lang="zh-CN" altLang="en-US">
                <a:solidFill>
                  <a:srgbClr val="FF0000"/>
                </a:solidFill>
              </a:rPr>
              <a:t>温故而知新，可以为师矣。 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/>
              <a:t>10.感叹时光易逝，勉励自己和学生要珍惜时间求学的句子是：</a:t>
            </a:r>
            <a:r>
              <a:rPr lang="zh-CN" altLang="en-US">
                <a:solidFill>
                  <a:srgbClr val="FF0000"/>
                </a:solidFill>
              </a:rPr>
              <a:t>逝者如斯夫,不舍昼夜。 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/>
              <a:t>11.AAPP会议在重庆召开，山城百姓喜迎各国嘉宾，《论语》中有一句话可以表达这种喜悦：</a:t>
            </a:r>
            <a:r>
              <a:rPr lang="zh-CN" altLang="en-US">
                <a:solidFill>
                  <a:srgbClr val="FF0000"/>
                </a:solidFill>
              </a:rPr>
              <a:t>有朋自远方来，不亦乐乎？</a:t>
            </a:r>
            <a:r>
              <a:rPr lang="zh-CN" altLang="en-US"/>
              <a:t> 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12.与“有则改之，无则加勉”意思相近的句子是：</a:t>
            </a:r>
            <a:r>
              <a:rPr lang="zh-CN" altLang="en-US">
                <a:solidFill>
                  <a:srgbClr val="FF0000"/>
                </a:solidFill>
              </a:rPr>
              <a:t>择其善者而从之，其不善者而改之。 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/>
              <a:t>13.现实生活中，人们为了表明“只要谦虚求教，到处有老师”的观点（表示应当向有长处的人学习）时常引用《论语》十二章中孔子的话：</a:t>
            </a:r>
            <a:r>
              <a:rPr lang="zh-CN" altLang="en-US">
                <a:solidFill>
                  <a:srgbClr val="FF0000"/>
                </a:solidFill>
              </a:rPr>
              <a:t>三人行，必有我师焉。 </a:t>
            </a:r>
            <a:endParaRPr lang="zh-CN" altLang="en-US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/>
              <a:t>14.用国家的帅将与一个人的志向做对比，说明立下大的志向，对于一个人的成长，具有非常重要的意义的句子是：</a:t>
            </a:r>
            <a:r>
              <a:rPr lang="zh-CN" altLang="en-US">
                <a:solidFill>
                  <a:srgbClr val="FF0000"/>
                </a:solidFill>
              </a:rPr>
              <a:t>三军可夺帅也，匹夫不可夺志也。</a:t>
            </a:r>
            <a:r>
              <a:rPr lang="zh-CN" altLang="en-US"/>
              <a:t>   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15.说明一个人，要有大志，还要善于思考，才能有较大的收获的句子是：</a:t>
            </a:r>
            <a:r>
              <a:rPr lang="zh-CN" altLang="en-US">
                <a:solidFill>
                  <a:srgbClr val="FF0000"/>
                </a:solidFill>
              </a:rPr>
              <a:t>博学而笃志，切问而近思，仁在其中矣。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1962</Words>
  <Application>WPS 文字</Application>
  <PresentationFormat>宽屏</PresentationFormat>
  <Paragraphs>46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7" baseType="lpstr">
      <vt:lpstr>Arial</vt:lpstr>
      <vt:lpstr>方正书宋_GBK</vt:lpstr>
      <vt:lpstr>Wingdings</vt:lpstr>
      <vt:lpstr>宋体</vt:lpstr>
      <vt:lpstr>Arial Unicode MS</vt:lpstr>
      <vt:lpstr>Calibri Light</vt:lpstr>
      <vt:lpstr>Helvetica Neue</vt:lpstr>
      <vt:lpstr>汉仪书宋二KW</vt:lpstr>
      <vt:lpstr>Calibri</vt:lpstr>
      <vt:lpstr>微软雅黑</vt:lpstr>
      <vt:lpstr>汉仪旗黑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shenhongfang</dc:creator>
  <cp:lastModifiedBy>shenhongfang</cp:lastModifiedBy>
  <cp:revision>4</cp:revision>
  <dcterms:created xsi:type="dcterms:W3CDTF">2020-11-03T10:38:51Z</dcterms:created>
  <dcterms:modified xsi:type="dcterms:W3CDTF">2020-11-03T10:38:51Z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2052-2.7.1.4479</vt:lpwstr>
  </property>
</Properties>
</file>