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  <p:sldId id="256" r:id="rId6"/>
    <p:sldId id="257" r:id="rId7"/>
    <p:sldId id="258" r:id="rId8"/>
    <p:sldId id="259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74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FF4D08D-CE59-4FAC-AF35-CFFB340175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F68155C4-E138-4825-A26E-CDFC1ED157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7290C81-3A18-4E34-ADD2-14F92B9FB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0B566-9572-479F-9748-1454040B5FF6}" type="datetimeFigureOut">
              <a:rPr lang="zh-CN" altLang="en-US" smtClean="0"/>
              <a:t>2021/10/25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6D437E1-A996-4107-A2F9-6BFE8F3C4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B3BC098-ABA1-4329-824E-8B6D1C288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94615-E8DF-417F-8ED1-3161FB4E89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3898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2F90CE9-026E-426A-AC2E-CE2928486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69DB28A-8AB1-45EC-ACDE-4C267D0820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099ACB6-2658-43AC-8BE1-EE58333A6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0B566-9572-479F-9748-1454040B5FF6}" type="datetimeFigureOut">
              <a:rPr lang="zh-CN" altLang="en-US" smtClean="0"/>
              <a:t>2021/10/25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F0B8849-B64F-4D93-B986-6B3AFCED91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50DD64E-5F0A-456D-AFAC-3FD956414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94615-E8DF-417F-8ED1-3161FB4E89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5498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C6603BC3-2448-4AB0-8344-DD87C91F24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29EF5DC-056A-4681-8A17-7E4176A7A4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DEB12C8-835D-47E0-978D-842E54EF8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0B566-9572-479F-9748-1454040B5FF6}" type="datetimeFigureOut">
              <a:rPr lang="zh-CN" altLang="en-US" smtClean="0"/>
              <a:t>2021/10/25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506B8A0-8650-41C0-AE32-92E08FA05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5649F00-84DF-4E30-9DC2-BA4D8DE5D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94615-E8DF-417F-8ED1-3161FB4E89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2374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C9B877C-8E46-4673-999A-598A18A5A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2A4F23B-ABA4-46B1-85E2-78D77572FA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2C3D5FB-2986-4BE5-A0BF-425D9C98B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0B566-9572-479F-9748-1454040B5FF6}" type="datetimeFigureOut">
              <a:rPr lang="zh-CN" altLang="en-US" smtClean="0"/>
              <a:t>2021/10/25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2F6BC74-3335-4740-AB04-B09559E52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2B74037-1233-4603-891C-D056D372E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94615-E8DF-417F-8ED1-3161FB4E89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821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ECE55FC-EF10-4A7C-9266-D050742EDD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2F7AB97-9ECA-4BA6-9DCE-0B92BA5C47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CAA300F-D76A-4804-85D7-B9EE0A354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0B566-9572-479F-9748-1454040B5FF6}" type="datetimeFigureOut">
              <a:rPr lang="zh-CN" altLang="en-US" smtClean="0"/>
              <a:t>2021/10/25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B9F0708-1C74-487F-AD96-E9AFAE06B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BB5B7F8-0866-428F-8751-C1F11D556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94615-E8DF-417F-8ED1-3161FB4E89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6429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13336D9-581B-446E-91D7-30AE8DDC0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7AE56CE-4709-459F-9CCE-7DA82A0007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1FAA321-8959-4B98-B1EE-557F944607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12B8228-ED77-4DB2-B94E-76FBA7600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0B566-9572-479F-9748-1454040B5FF6}" type="datetimeFigureOut">
              <a:rPr lang="zh-CN" altLang="en-US" smtClean="0"/>
              <a:t>2021/10/25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39CB3C9-D08F-43CC-95B5-E9D7CF8FC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E9DF425-769C-4777-B210-85C966D06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94615-E8DF-417F-8ED1-3161FB4E89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2516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15A2835-A5D6-4E43-948F-610FAA8A8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5411F05-6517-47DF-9260-1E5CC7BC07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64C0E01-0264-40D1-ADE0-CB7C7C2964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4DE520A4-7998-468E-935F-E4A439B943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4CCB6ADF-95A6-458B-A7AB-2ED64FE756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0BD16897-58D8-45F7-92E7-992BDC3BD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0B566-9572-479F-9748-1454040B5FF6}" type="datetimeFigureOut">
              <a:rPr lang="zh-CN" altLang="en-US" smtClean="0"/>
              <a:t>2021/10/25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4ECF254E-6644-42D1-9C81-27581DD39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9B3047D0-4864-4984-A6DA-3A34DFBD4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94615-E8DF-417F-8ED1-3161FB4E89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9652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9C5CA39-B065-49E9-9A52-E6EB3A1C05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B87A5C6-3AF2-42BF-8BD0-221FC1DF4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0B566-9572-479F-9748-1454040B5FF6}" type="datetimeFigureOut">
              <a:rPr lang="zh-CN" altLang="en-US" smtClean="0"/>
              <a:t>2021/10/25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32D0F2E7-B22A-42D0-99CC-1CB3308CF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1A4F7B7-5F9D-4D27-B80C-6760C99A0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94615-E8DF-417F-8ED1-3161FB4E89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8582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C7379D56-0AB3-4FEC-87F0-9E3E18EB45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0B566-9572-479F-9748-1454040B5FF6}" type="datetimeFigureOut">
              <a:rPr lang="zh-CN" altLang="en-US" smtClean="0"/>
              <a:t>2021/10/25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87AF4D3-CD92-4BED-B15A-137D5C710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6F2D2E4-EE57-4AD9-96C8-ACC936C0B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94615-E8DF-417F-8ED1-3161FB4E89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3734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7A5AA93-10F4-4882-BC30-7B6F2CAE97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6937BB9-975B-49F8-AFC8-536CD8151D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51854BD-C66E-49ED-9737-47F7FE2921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05427FC-4A9B-4B8B-BC10-E7AE4CA397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0B566-9572-479F-9748-1454040B5FF6}" type="datetimeFigureOut">
              <a:rPr lang="zh-CN" altLang="en-US" smtClean="0"/>
              <a:t>2021/10/25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DA08FDD-E7C9-4494-A108-2577952B2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5139A54-A96F-4D75-AA44-98DBC03ED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94615-E8DF-417F-8ED1-3161FB4E89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7573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A4271D1-2C86-41F5-BBAA-DBCDF8AB32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CA1858E7-2819-4B4E-8A5A-26BDC7690D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87DD65F4-0725-4E3D-9D93-FE92E40069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442D453-A21F-4CF2-A4F1-4AD5BD54A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0B566-9572-479F-9748-1454040B5FF6}" type="datetimeFigureOut">
              <a:rPr lang="zh-CN" altLang="en-US" smtClean="0"/>
              <a:t>2021/10/25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BC5FFDB-7C03-4C43-8FB3-43641BF8B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560B4F3-D8FC-4287-9099-C648E5FD7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94615-E8DF-417F-8ED1-3161FB4E89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7597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10F3B18-260F-4ECF-92CD-7DFE281BB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30CC50F-6997-4AD2-93AF-3DC34E94DE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B242FE6-5FD8-43FB-B866-057D64F2B4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0B566-9572-479F-9748-1454040B5FF6}" type="datetimeFigureOut">
              <a:rPr lang="zh-CN" altLang="en-US" smtClean="0"/>
              <a:t>2021/10/25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65ECE62-F3D9-4F1A-8876-7DC8DD5CD5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E441B6B-B7F9-4155-B19A-50530815A8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794615-E8DF-417F-8ED1-3161FB4E89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2709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239CCC68-152A-4838-B4BB-FDA4554E23EB}"/>
              </a:ext>
            </a:extLst>
          </p:cNvPr>
          <p:cNvSpPr txBox="1"/>
          <p:nvPr/>
        </p:nvSpPr>
        <p:spPr>
          <a:xfrm>
            <a:off x="191910" y="0"/>
            <a:ext cx="11695290" cy="64017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．杜甫一生失意，常陷入病痛孤独之境，</a:t>
            </a:r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登高</a:t>
            </a:r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一诗对此都有直接描述，这些句子是：“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。”</a:t>
            </a:r>
            <a:endParaRPr lang="en-US" altLang="zh-CN" sz="2800" b="1" i="0" dirty="0">
              <a:solidFill>
                <a:srgbClr val="1E1E1E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endParaRPr lang="zh-CN" altLang="en-US" sz="2800" b="1" i="0" dirty="0">
              <a:solidFill>
                <a:srgbClr val="1E1E1E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．杜甫在</a:t>
            </a:r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登高</a:t>
            </a:r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中发出：“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。”的感慨，抒发了漂泊异乡．年老体衰的惆怅之情，也蕴含着与生命的衰弱顽强抗争的精神。</a:t>
            </a:r>
            <a:endParaRPr lang="en-US" altLang="zh-CN" sz="2800" b="1" i="0" dirty="0">
              <a:solidFill>
                <a:srgbClr val="1E1E1E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endParaRPr lang="zh-CN" altLang="en-US" sz="2800" b="1" i="0" dirty="0">
              <a:solidFill>
                <a:srgbClr val="1E1E1E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．由高到低，写诗人所见所闻，渲染秋江景物特点的句子是：“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。”</a:t>
            </a:r>
            <a:endParaRPr lang="en-US" altLang="zh-CN" sz="2800" b="1" i="0" dirty="0">
              <a:solidFill>
                <a:srgbClr val="1E1E1E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endParaRPr lang="zh-CN" altLang="en-US" sz="2800" b="1" i="0" dirty="0">
              <a:solidFill>
                <a:srgbClr val="1E1E1E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．写远望所见，用传神之笔描写凄冷江色和长江气势的句子是：“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。”</a:t>
            </a:r>
          </a:p>
          <a:p>
            <a:pPr algn="l"/>
            <a:endParaRPr lang="zh-CN" altLang="en-US" b="0" i="0" dirty="0">
              <a:solidFill>
                <a:srgbClr val="1E1E1E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14368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AF0BD0AE-E367-46CA-8FF7-52DBB185BE4B}"/>
              </a:ext>
            </a:extLst>
          </p:cNvPr>
          <p:cNvSpPr txBox="1"/>
          <p:nvPr/>
        </p:nvSpPr>
        <p:spPr>
          <a:xfrm>
            <a:off x="366889" y="182984"/>
            <a:ext cx="11096978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5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．用落叶和江水抒发时光易逝．壮志难酬的感伤的句子是：“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。”</a:t>
            </a:r>
            <a:endParaRPr lang="en-US" altLang="zh-CN" sz="2800" b="1" i="0" dirty="0">
              <a:solidFill>
                <a:srgbClr val="1E1E1E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endParaRPr lang="zh-CN" altLang="en-US" sz="2800" b="1" i="0" dirty="0">
              <a:solidFill>
                <a:srgbClr val="1E1E1E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6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．情景交融．意境旷达，极写自己羁旅之愁和孤独之感的句子是：“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。”</a:t>
            </a:r>
            <a:endParaRPr lang="en-US" altLang="zh-CN" sz="2800" b="1" i="0" dirty="0">
              <a:solidFill>
                <a:srgbClr val="1E1E1E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endParaRPr lang="zh-CN" altLang="en-US" sz="2800" b="1" i="0" dirty="0">
              <a:solidFill>
                <a:srgbClr val="1E1E1E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7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．道出郁积诗人心中的自身之苦和国运之恨，无限悲凉难以排遣的句子是：“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。”</a:t>
            </a:r>
            <a:endParaRPr lang="en-US" altLang="zh-CN" sz="2800" b="1" i="0" dirty="0">
              <a:solidFill>
                <a:srgbClr val="1E1E1E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endParaRPr lang="zh-CN" altLang="en-US" sz="2800" b="1" i="0" dirty="0">
              <a:solidFill>
                <a:srgbClr val="1E1E1E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8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．本诗的主旨句（表现诗人忧国伤时）的句子是：“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。”</a:t>
            </a:r>
          </a:p>
        </p:txBody>
      </p:sp>
    </p:spTree>
    <p:extLst>
      <p:ext uri="{BB962C8B-B14F-4D97-AF65-F5344CB8AC3E}">
        <p14:creationId xmlns:p14="http://schemas.microsoft.com/office/powerpoint/2010/main" val="4719516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0F80FE5D-2FF4-4607-92D9-D092683E6B8F}"/>
              </a:ext>
            </a:extLst>
          </p:cNvPr>
          <p:cNvSpPr txBox="1"/>
          <p:nvPr/>
        </p:nvSpPr>
        <p:spPr>
          <a:xfrm>
            <a:off x="203199" y="149117"/>
            <a:ext cx="11819467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9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．杜甫</a:t>
            </a:r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登高</a:t>
            </a:r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中为我们营造了一幅气势磅礴的长江秋日图的句是</a:t>
            </a:r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:“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。”     </a:t>
            </a:r>
          </a:p>
          <a:p>
            <a:pPr algn="l"/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10.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杜甫一生长年漂泊，老年病苦孤愁，他的</a:t>
            </a:r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登高</a:t>
            </a:r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诗中有两句对其生活状况作了生动的概括：“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。” </a:t>
            </a:r>
          </a:p>
          <a:p>
            <a:pPr algn="l"/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11.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今人常用杜甫</a:t>
            </a:r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登高</a:t>
            </a:r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中的“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”两句来表达旧事物终将衰落，历史长河仍将向前之意。  </a:t>
            </a:r>
          </a:p>
        </p:txBody>
      </p:sp>
    </p:spTree>
    <p:extLst>
      <p:ext uri="{BB962C8B-B14F-4D97-AF65-F5344CB8AC3E}">
        <p14:creationId xmlns:p14="http://schemas.microsoft.com/office/powerpoint/2010/main" val="3831981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6AE9653F-75B4-4C73-8527-4983A90CCE13}"/>
              </a:ext>
            </a:extLst>
          </p:cNvPr>
          <p:cNvSpPr txBox="1"/>
          <p:nvPr/>
        </p:nvSpPr>
        <p:spPr>
          <a:xfrm>
            <a:off x="620888" y="536139"/>
            <a:ext cx="10634133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12.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杜甫</a:t>
            </a:r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登高</a:t>
            </a:r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中由高到低，写诗人所见所闻，渲染秋江景物特点的句子是“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” </a:t>
            </a:r>
          </a:p>
          <a:p>
            <a:pPr algn="l"/>
            <a:endParaRPr lang="en-US" altLang="zh-CN" sz="2800" b="1" i="0" dirty="0">
              <a:solidFill>
                <a:srgbClr val="1E1E1E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13. 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杜甫</a:t>
            </a:r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登高</a:t>
            </a:r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中集中表现了夔州秋天的典型特征的句子是“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”。前人也曾把这两句誉为“古今独步”的“句中化境”。 </a:t>
            </a:r>
          </a:p>
        </p:txBody>
      </p:sp>
    </p:spTree>
    <p:extLst>
      <p:ext uri="{BB962C8B-B14F-4D97-AF65-F5344CB8AC3E}">
        <p14:creationId xmlns:p14="http://schemas.microsoft.com/office/powerpoint/2010/main" val="10890429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239CCC68-152A-4838-B4BB-FDA4554E23EB}"/>
              </a:ext>
            </a:extLst>
          </p:cNvPr>
          <p:cNvSpPr txBox="1"/>
          <p:nvPr/>
        </p:nvSpPr>
        <p:spPr>
          <a:xfrm>
            <a:off x="191910" y="0"/>
            <a:ext cx="11695290" cy="64017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．杜甫一生失意，常陷入病痛孤独之境，</a:t>
            </a:r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登高</a:t>
            </a:r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一诗对此都有直接描述，这些句子是：“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。”</a:t>
            </a:r>
            <a:endParaRPr lang="en-US" altLang="zh-CN" sz="2800" b="1" i="0" dirty="0">
              <a:solidFill>
                <a:srgbClr val="1E1E1E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endParaRPr lang="zh-CN" altLang="en-US" sz="2800" b="1" i="0" dirty="0">
              <a:solidFill>
                <a:srgbClr val="1E1E1E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．杜甫在</a:t>
            </a:r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登高</a:t>
            </a:r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中发出：“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。”的感慨，抒发了漂泊异乡．年老体衰的惆怅之情，也蕴含着与生命的衰弱顽强抗争的精神。</a:t>
            </a:r>
            <a:endParaRPr lang="en-US" altLang="zh-CN" sz="2800" b="1" i="0" dirty="0">
              <a:solidFill>
                <a:srgbClr val="1E1E1E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endParaRPr lang="zh-CN" altLang="en-US" sz="2800" b="1" i="0" dirty="0">
              <a:solidFill>
                <a:srgbClr val="1E1E1E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．由高到低，写诗人所见所闻，渲染秋江景物特点的句子是：“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。”</a:t>
            </a:r>
            <a:endParaRPr lang="en-US" altLang="zh-CN" sz="2800" b="1" i="0" dirty="0">
              <a:solidFill>
                <a:srgbClr val="1E1E1E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endParaRPr lang="zh-CN" altLang="en-US" sz="2800" b="1" i="0" dirty="0">
              <a:solidFill>
                <a:srgbClr val="1E1E1E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．写远望所见，用传神之笔描写凄冷江色和长江气势的句子是：“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。”</a:t>
            </a:r>
          </a:p>
          <a:p>
            <a:pPr algn="l"/>
            <a:endParaRPr lang="zh-CN" altLang="en-US" b="0" i="0" dirty="0">
              <a:solidFill>
                <a:srgbClr val="1E1E1E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C7B11E2-1197-4CB6-A87A-AB7674CC7CBC}"/>
              </a:ext>
            </a:extLst>
          </p:cNvPr>
          <p:cNvSpPr txBox="1"/>
          <p:nvPr/>
        </p:nvSpPr>
        <p:spPr>
          <a:xfrm>
            <a:off x="191910" y="6027003"/>
            <a:ext cx="1134533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zh-CN" sz="2400" b="1" i="0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400" b="1" i="0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．万里悲秋常作客，百年多病独登台</a:t>
            </a:r>
            <a:r>
              <a:rPr lang="en-US" altLang="zh-CN" sz="2400" b="1" i="0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400" b="1" i="0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．万里悲秋常作客，百年多病独登台</a:t>
            </a:r>
            <a:endParaRPr lang="en-US" altLang="zh-CN" sz="2400" b="1" i="0" dirty="0">
              <a:solidFill>
                <a:srgbClr val="FF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en-US" altLang="zh-CN" sz="2400" b="1" i="0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400" b="1" i="0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．风急天高猿啸哀，渚清沙白鸟飞回。</a:t>
            </a:r>
            <a:r>
              <a:rPr lang="en-US" altLang="zh-CN" sz="2400" b="1" i="0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2400" b="1" i="0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．无边落木萧萧下，不尽长江滚滚来。 </a:t>
            </a:r>
          </a:p>
        </p:txBody>
      </p:sp>
    </p:spTree>
    <p:extLst>
      <p:ext uri="{BB962C8B-B14F-4D97-AF65-F5344CB8AC3E}">
        <p14:creationId xmlns:p14="http://schemas.microsoft.com/office/powerpoint/2010/main" val="3583482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AF0BD0AE-E367-46CA-8FF7-52DBB185BE4B}"/>
              </a:ext>
            </a:extLst>
          </p:cNvPr>
          <p:cNvSpPr txBox="1"/>
          <p:nvPr/>
        </p:nvSpPr>
        <p:spPr>
          <a:xfrm>
            <a:off x="366889" y="182984"/>
            <a:ext cx="11096978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5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．用落叶和江水抒发时光易逝．壮志难酬的感伤的句子是：“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。”</a:t>
            </a:r>
            <a:endParaRPr lang="en-US" altLang="zh-CN" sz="2800" b="1" i="0" dirty="0">
              <a:solidFill>
                <a:srgbClr val="1E1E1E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endParaRPr lang="zh-CN" altLang="en-US" sz="2800" b="1" i="0" dirty="0">
              <a:solidFill>
                <a:srgbClr val="1E1E1E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6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．情景交融．意境旷达，极写自己羁旅之愁和孤独之感的句子是：“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。”</a:t>
            </a:r>
            <a:endParaRPr lang="en-US" altLang="zh-CN" sz="2800" b="1" i="0" dirty="0">
              <a:solidFill>
                <a:srgbClr val="1E1E1E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endParaRPr lang="zh-CN" altLang="en-US" sz="2800" b="1" i="0" dirty="0">
              <a:solidFill>
                <a:srgbClr val="1E1E1E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7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．道出郁积诗人心中的自身之苦和国运之恨，无限悲凉难以排遣的句子是：“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。”</a:t>
            </a:r>
            <a:endParaRPr lang="en-US" altLang="zh-CN" sz="2800" b="1" i="0" dirty="0">
              <a:solidFill>
                <a:srgbClr val="1E1E1E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endParaRPr lang="zh-CN" altLang="en-US" sz="2800" b="1" i="0" dirty="0">
              <a:solidFill>
                <a:srgbClr val="1E1E1E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8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．本诗的主旨句（表现诗人忧国伤时）的句子是：“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。”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D7F36690-8F34-4AD5-9D7B-6C9465F36D11}"/>
              </a:ext>
            </a:extLst>
          </p:cNvPr>
          <p:cNvSpPr txBox="1"/>
          <p:nvPr/>
        </p:nvSpPr>
        <p:spPr>
          <a:xfrm>
            <a:off x="42333" y="5445963"/>
            <a:ext cx="1223997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zh-CN" sz="2400" b="1" i="0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5</a:t>
            </a:r>
            <a:r>
              <a:rPr lang="zh-CN" altLang="en-US" sz="2400" b="1" i="0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．无边落木萧萧下，不尽长江滚滚来。  </a:t>
            </a:r>
            <a:r>
              <a:rPr lang="en-US" altLang="zh-CN" sz="2400" b="1" i="0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6</a:t>
            </a:r>
            <a:r>
              <a:rPr lang="zh-CN" altLang="en-US" sz="2400" b="1" i="0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．万里悲秋常作客，百年多病独登台。 </a:t>
            </a:r>
          </a:p>
          <a:p>
            <a:pPr algn="l"/>
            <a:r>
              <a:rPr lang="en-US" altLang="zh-CN" sz="2400" b="1" i="0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7</a:t>
            </a:r>
            <a:r>
              <a:rPr lang="zh-CN" altLang="en-US" sz="2400" b="1" i="0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．艰难苦恨繁霜鬓</a:t>
            </a:r>
            <a:r>
              <a:rPr lang="en-US" altLang="zh-CN" sz="2400" b="1" i="0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en-US" altLang="zh-CN" sz="2400" b="1" i="0" dirty="0" err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bìn</a:t>
            </a:r>
            <a:r>
              <a:rPr lang="en-US" altLang="zh-CN" sz="2400" b="1" i="0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r>
              <a:rPr lang="zh-CN" altLang="en-US" sz="2400" b="1" i="0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，潦倒新停浊酒杯。 </a:t>
            </a:r>
            <a:r>
              <a:rPr lang="en-US" altLang="zh-CN" sz="2400" b="1" i="0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8</a:t>
            </a:r>
            <a:r>
              <a:rPr lang="zh-CN" altLang="en-US" sz="2400" b="1" i="0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．艰难苦恨繁霜鬓，潦倒新停浊酒杯。 </a:t>
            </a:r>
          </a:p>
        </p:txBody>
      </p:sp>
    </p:spTree>
    <p:extLst>
      <p:ext uri="{BB962C8B-B14F-4D97-AF65-F5344CB8AC3E}">
        <p14:creationId xmlns:p14="http://schemas.microsoft.com/office/powerpoint/2010/main" val="3133648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0F80FE5D-2FF4-4607-92D9-D092683E6B8F}"/>
              </a:ext>
            </a:extLst>
          </p:cNvPr>
          <p:cNvSpPr txBox="1"/>
          <p:nvPr/>
        </p:nvSpPr>
        <p:spPr>
          <a:xfrm>
            <a:off x="203199" y="149117"/>
            <a:ext cx="11819467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9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．杜甫</a:t>
            </a:r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登高</a:t>
            </a:r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中为我们营造了一幅气势磅礴的长江秋日图的句是</a:t>
            </a:r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:“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。”     </a:t>
            </a:r>
          </a:p>
          <a:p>
            <a:pPr algn="l"/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10.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杜甫一生长年漂泊，老年病苦孤愁，他的</a:t>
            </a:r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登高</a:t>
            </a:r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诗中有两句对其生活状况作了生动的概括：“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。” </a:t>
            </a:r>
          </a:p>
          <a:p>
            <a:pPr algn="l"/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11.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今人常用杜甫</a:t>
            </a:r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登高</a:t>
            </a:r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中的“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”两句来表达旧事物终将衰落，历史长河仍将向前之意。  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FAE1EBD5-8E8C-474D-8722-102F9908259F}"/>
              </a:ext>
            </a:extLst>
          </p:cNvPr>
          <p:cNvSpPr txBox="1"/>
          <p:nvPr/>
        </p:nvSpPr>
        <p:spPr>
          <a:xfrm>
            <a:off x="688621" y="5535207"/>
            <a:ext cx="1088248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zh-CN" sz="2400" b="1" i="0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9</a:t>
            </a:r>
            <a:r>
              <a:rPr lang="zh-CN" altLang="en-US" sz="2400" b="1" i="0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．无边落木萧萧下，不尽长江滚滚来。 </a:t>
            </a:r>
            <a:r>
              <a:rPr lang="en-US" altLang="zh-CN" sz="2400" b="1" i="0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10.</a:t>
            </a:r>
            <a:r>
              <a:rPr lang="zh-CN" altLang="en-US" sz="2400" b="1" i="0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万里悲秋常作客 百年多病独登台</a:t>
            </a:r>
          </a:p>
          <a:p>
            <a:pPr algn="l"/>
            <a:r>
              <a:rPr lang="en-US" altLang="zh-CN" sz="2400" b="1" i="0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11.</a:t>
            </a:r>
            <a:r>
              <a:rPr lang="zh-CN" altLang="en-US" sz="2400" b="1" i="0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无边落木萧萧下 不尽长江滚滚来</a:t>
            </a:r>
          </a:p>
        </p:txBody>
      </p:sp>
    </p:spTree>
    <p:extLst>
      <p:ext uri="{BB962C8B-B14F-4D97-AF65-F5344CB8AC3E}">
        <p14:creationId xmlns:p14="http://schemas.microsoft.com/office/powerpoint/2010/main" val="951619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6AE9653F-75B4-4C73-8527-4983A90CCE13}"/>
              </a:ext>
            </a:extLst>
          </p:cNvPr>
          <p:cNvSpPr txBox="1"/>
          <p:nvPr/>
        </p:nvSpPr>
        <p:spPr>
          <a:xfrm>
            <a:off x="620888" y="536139"/>
            <a:ext cx="10634133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12.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杜甫</a:t>
            </a:r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登高</a:t>
            </a:r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中由高到低，写诗人所见所闻，渲染秋江景物特点的句子是“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” </a:t>
            </a:r>
          </a:p>
          <a:p>
            <a:pPr algn="l"/>
            <a:endParaRPr lang="en-US" altLang="zh-CN" sz="2800" b="1" i="0" dirty="0">
              <a:solidFill>
                <a:srgbClr val="1E1E1E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13. 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杜甫</a:t>
            </a:r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登高</a:t>
            </a:r>
            <a:r>
              <a:rPr lang="en-US" altLang="zh-CN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中集中表现了夔州秋天的典型特征的句子是“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en-US" sz="2800" b="1" i="0" u="sng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         </a:t>
            </a:r>
            <a:r>
              <a:rPr lang="zh-CN" altLang="en-US" sz="2800" b="1" i="0" dirty="0">
                <a:solidFill>
                  <a:srgbClr val="1E1E1E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”。前人也曾把这两句誉为“古今独步”的“句中化境”。 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CBB1E41A-8D33-4E8C-88FC-0C927C4046BC}"/>
              </a:ext>
            </a:extLst>
          </p:cNvPr>
          <p:cNvSpPr txBox="1"/>
          <p:nvPr/>
        </p:nvSpPr>
        <p:spPr>
          <a:xfrm>
            <a:off x="1761067" y="4564923"/>
            <a:ext cx="6096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zh-CN" sz="2800" b="1" i="0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12.</a:t>
            </a:r>
            <a:r>
              <a:rPr lang="zh-CN" altLang="en-US" sz="2800" b="1" i="0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风急天高猿啸哀 渚清沙白鸟飞回 </a:t>
            </a:r>
          </a:p>
          <a:p>
            <a:pPr algn="l"/>
            <a:r>
              <a:rPr lang="en-US" altLang="zh-CN" sz="2800" b="1" i="0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13.</a:t>
            </a:r>
            <a:r>
              <a:rPr lang="zh-CN" altLang="en-US" sz="2800" b="1" i="0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风急天高猿啸哀 渚清沙白鸟飞回 </a:t>
            </a:r>
          </a:p>
        </p:txBody>
      </p:sp>
    </p:spTree>
    <p:extLst>
      <p:ext uri="{BB962C8B-B14F-4D97-AF65-F5344CB8AC3E}">
        <p14:creationId xmlns:p14="http://schemas.microsoft.com/office/powerpoint/2010/main" val="92090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933</Words>
  <Application>Microsoft Office PowerPoint</Application>
  <PresentationFormat>宽屏</PresentationFormat>
  <Paragraphs>48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3" baseType="lpstr">
      <vt:lpstr>等线</vt:lpstr>
      <vt:lpstr>等线 Light</vt:lpstr>
      <vt:lpstr>宋体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954642934@qq.com</dc:creator>
  <cp:lastModifiedBy>954642934@qq.com</cp:lastModifiedBy>
  <cp:revision>1</cp:revision>
  <dcterms:created xsi:type="dcterms:W3CDTF">2021-10-25T08:03:59Z</dcterms:created>
  <dcterms:modified xsi:type="dcterms:W3CDTF">2021-10-25T08:13:55Z</dcterms:modified>
</cp:coreProperties>
</file>