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7" r:id="rId4"/>
    <p:sldId id="260" r:id="rId5"/>
    <p:sldId id="305" r:id="rId7"/>
    <p:sldId id="307" r:id="rId8"/>
    <p:sldId id="347" r:id="rId9"/>
    <p:sldId id="369" r:id="rId10"/>
    <p:sldId id="267" r:id="rId11"/>
    <p:sldId id="308" r:id="rId12"/>
    <p:sldId id="262" r:id="rId13"/>
    <p:sldId id="263" r:id="rId14"/>
    <p:sldId id="264" r:id="rId15"/>
    <p:sldId id="309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370" r:id="rId24"/>
    <p:sldId id="371" r:id="rId25"/>
    <p:sldId id="275" r:id="rId26"/>
    <p:sldId id="311" r:id="rId27"/>
    <p:sldId id="312" r:id="rId28"/>
    <p:sldId id="276" r:id="rId29"/>
    <p:sldId id="277" r:id="rId30"/>
    <p:sldId id="278" r:id="rId31"/>
    <p:sldId id="279" r:id="rId32"/>
    <p:sldId id="280" r:id="rId33"/>
    <p:sldId id="293" r:id="rId34"/>
    <p:sldId id="314" r:id="rId35"/>
    <p:sldId id="315" r:id="rId36"/>
    <p:sldId id="316" r:id="rId37"/>
    <p:sldId id="317" r:id="rId38"/>
    <p:sldId id="318" r:id="rId39"/>
    <p:sldId id="319" r:id="rId40"/>
    <p:sldId id="346" r:id="rId41"/>
    <p:sldId id="320" r:id="rId42"/>
    <p:sldId id="321" r:id="rId43"/>
    <p:sldId id="322" r:id="rId44"/>
    <p:sldId id="348" r:id="rId45"/>
    <p:sldId id="349" r:id="rId46"/>
    <p:sldId id="350" r:id="rId47"/>
    <p:sldId id="351" r:id="rId48"/>
    <p:sldId id="352" r:id="rId49"/>
    <p:sldId id="283" r:id="rId50"/>
    <p:sldId id="355" r:id="rId51"/>
    <p:sldId id="353" r:id="rId52"/>
    <p:sldId id="366" r:id="rId53"/>
    <p:sldId id="354" r:id="rId54"/>
    <p:sldId id="367" r:id="rId55"/>
    <p:sldId id="356" r:id="rId56"/>
    <p:sldId id="357" r:id="rId57"/>
    <p:sldId id="358" r:id="rId58"/>
    <p:sldId id="359" r:id="rId59"/>
    <p:sldId id="360" r:id="rId60"/>
    <p:sldId id="361" r:id="rId61"/>
    <p:sldId id="362" r:id="rId62"/>
    <p:sldId id="364" r:id="rId63"/>
    <p:sldId id="365" r:id="rId64"/>
    <p:sldId id="340" r:id="rId65"/>
    <p:sldId id="341" r:id="rId66"/>
    <p:sldId id="342" r:id="rId67"/>
    <p:sldId id="344" r:id="rId68"/>
    <p:sldId id="285" r:id="rId69"/>
    <p:sldId id="258" r:id="rId70"/>
    <p:sldId id="343" r:id="rId71"/>
    <p:sldId id="298" r:id="rId72"/>
    <p:sldId id="299" r:id="rId73"/>
    <p:sldId id="300" r:id="rId74"/>
    <p:sldId id="301" r:id="rId75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B265"/>
    <a:srgbClr val="FFFFFF"/>
    <a:srgbClr val="CCFFFF"/>
    <a:srgbClr val="0000FF"/>
    <a:srgbClr val="CCFFCC"/>
    <a:srgbClr val="99FFCC"/>
    <a:srgbClr val="99FF99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howGuides="1">
      <p:cViewPr>
        <p:scale>
          <a:sx n="82" d="100"/>
          <a:sy n="82" d="100"/>
        </p:scale>
        <p:origin x="-1212" y="-79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8" Type="http://schemas.openxmlformats.org/officeDocument/2006/relationships/tableStyles" Target="tableStyles.xml"/><Relationship Id="rId77" Type="http://schemas.openxmlformats.org/officeDocument/2006/relationships/viewProps" Target="viewProps.xml"/><Relationship Id="rId76" Type="http://schemas.openxmlformats.org/officeDocument/2006/relationships/presProps" Target="presProps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notesMaster" Target="notesMasters/notesMaster1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492CD98-FE76-4759-983A-65D3829E244B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29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8294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829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39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839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839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9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849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849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860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70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870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870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80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880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880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FigureOut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FigureOut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5293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FigureOut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FigureOut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FigureOut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FigureOut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FigureOut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FigureOut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FigureOut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FigureOut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FigureOut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8786" name="标题 118785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18787" name="文本占位符 118786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8788" name="日期占位符 11878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fld id="{BB962C8B-B14F-4D97-AF65-F5344CB8AC3E}" type="datetimeFigureOut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8789" name="页脚占位符 11878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8790" name="灯片编号占位符 11878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hyperlink" Target="http://www.kjzhan.com/mp3/7s/51305.html" TargetMode="Externa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hyperlink" Target="28%20&#22825;&#20928;&#27801;%20&#31179;&#24605;&#65288;&#20316;&#32773;&#31616;&#20171;&#65289;.mp4" TargetMode="External"/><Relationship Id="rId1" Type="http://schemas.openxmlformats.org/officeDocument/2006/relationships/image" Target="../media/image16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hyperlink" Target="&#12298;&#22825;&#20928;&#27801;&#12290;&#31179;&#24605;&#12299;&#65288;&#35270;&#39057;&#26391;&#35829;&#65289;.mp4" TargetMode="External"/><Relationship Id="rId1" Type="http://schemas.openxmlformats.org/officeDocument/2006/relationships/hyperlink" Target="../../../../Local%20Settings/Temp/Rar$DI00.172/&#22825;&#20928;&#27801;.mp3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hyperlink" Target="&#12298;&#22825;&#20928;&#27801;%20%20&#31179;&#24605;&#12299;&#65288;&#20316;&#32773;&#12289;&#26391;&#35829;&#12289;&#27973;&#35793;&#12289;&#20572;&#39039;&#65289;_320x240.mp4" TargetMode="External"/><Relationship Id="rId1" Type="http://schemas.openxmlformats.org/officeDocument/2006/relationships/hyperlink" Target="../../../../Local Settings/Temp/Rar$DI00.172/&#22825;&#20928;&#27801;.mp3" TargetMode="Externa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1" Type="http://schemas.openxmlformats.org/officeDocument/2006/relationships/image" Target="../media/image3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7170" name="Picture 2" descr="C:\Documents and Settings\Administrator\桌面\4古代诗歌观沧海.tif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7175" cy="5014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标题 1"/>
          <p:cNvSpPr txBox="1"/>
          <p:nvPr/>
        </p:nvSpPr>
        <p:spPr bwMode="auto">
          <a:xfrm>
            <a:off x="0" y="722313"/>
            <a:ext cx="6035675" cy="7778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j-cs"/>
              </a:rPr>
              <a:t>4 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j-cs"/>
              </a:rPr>
              <a:t>古代诗歌四首</a:t>
            </a:r>
            <a:endParaRPr kumimoji="0" lang="zh-CN" alt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j-cs"/>
            </a:endParaRPr>
          </a:p>
        </p:txBody>
      </p:sp>
      <p:sp>
        <p:nvSpPr>
          <p:cNvPr id="4" name="副标题 2"/>
          <p:cNvSpPr txBox="1"/>
          <p:nvPr/>
        </p:nvSpPr>
        <p:spPr bwMode="auto">
          <a:xfrm>
            <a:off x="0" y="1535113"/>
            <a:ext cx="6035675" cy="4365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部编本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·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七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年级上册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53988" y="1490663"/>
            <a:ext cx="55260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4" name="图片 5" descr="1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5088" y="1892300"/>
            <a:ext cx="647700" cy="596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6386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16389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0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作者名片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84150" y="1074738"/>
            <a:ext cx="7466013" cy="34528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曹操（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155—220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），字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孟德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，沛国谯县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(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今安徽亳州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)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人。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东汉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末年杰出的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政治家、军事家、诗人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。他的诗歌受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乐府民歌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的影响很深，但富有创造性。往往以旧调旧题来表现新的内容，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有的反映当时社会的动乱，有的抒写个人宏大的抱负，气势雄伟，格调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慷慨悲壮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。代表作有：诗歌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《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步出夏门行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》《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蒿里行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》《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短歌行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》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等，军事著作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《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孙子略解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》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等。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1638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0163" y="1293813"/>
            <a:ext cx="1397000" cy="17986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7410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17412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413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背景链接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46063" y="957263"/>
            <a:ext cx="8789987" cy="363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诗人当时正处在自己事业的最高峰。他已削平了北方群雄，又打垮了乌桓和袁绍残部，消除了后患，统一了北方。如果再以优势兵力去消灭南方割据势力，他就可以荡平宇内，一统天下了。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观沧海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正是北征乌桓归途中经过碣石时写的。大战之前身为主帅的曹操，登上当年秦皇汉武也曾登过的碣石山，又当秋风萧瑟之际，他的心情象沧海一样难以平静。他将自己宏伟的抱负、阔大的胸襟融会到诗歌里，借着大海的形象表现出来，形成雄浑苍劲的风格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8434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18436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8437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文体知识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11150" y="1001713"/>
            <a:ext cx="8661400" cy="36385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乐府诗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乐府诗是指由朝廷乐府系统或相当于乐府职能的音乐管理机关搜集、保存而流传下来的汉代诗歌。汉乐府掌管的诗歌按作用主要分为两部分，一部分是供执政者祭祀祖先神明使用的效庙歌词，其性质与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《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诗经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》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中的“颂”相同；另一部分则是采集民间流传的无主名的俗乐，世称之为乐府民歌。汉代乐府诗一般无标题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,《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观沧海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》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这个题目是后人加的。诗的最后两句“幸甚至哉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歌以咏志”是合乐时加上的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是诗的附文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,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跟诗的内容没有联系。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9458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19473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74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6387" name="矩形 5"/>
          <p:cNvSpPr/>
          <p:nvPr/>
        </p:nvSpPr>
        <p:spPr>
          <a:xfrm>
            <a:off x="2052638" y="808038"/>
            <a:ext cx="5595937" cy="2846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ts val="2400"/>
              </a:spcBef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观沧海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  <a:p>
            <a:pPr algn="ctr">
              <a:spcBef>
                <a:spcPts val="2400"/>
              </a:spcBef>
              <a:spcAft>
                <a:spcPts val="6600"/>
              </a:spcAft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东临碣石，以观沧海。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pPr algn="ctr">
              <a:spcBef>
                <a:spcPts val="2400"/>
              </a:spcBef>
              <a:spcAft>
                <a:spcPts val="6600"/>
              </a:spcAft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水何澹澹，山岛竦峙。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" name="线形标注 2 1"/>
          <p:cNvSpPr/>
          <p:nvPr/>
        </p:nvSpPr>
        <p:spPr>
          <a:xfrm>
            <a:off x="685800" y="1125538"/>
            <a:ext cx="1938338" cy="509588"/>
          </a:xfrm>
          <a:prstGeom prst="borderCallout2">
            <a:avLst>
              <a:gd name="adj1" fmla="val 29282"/>
              <a:gd name="adj2" fmla="val 100363"/>
              <a:gd name="adj3" fmla="val 29282"/>
              <a:gd name="adj4" fmla="val 129185"/>
              <a:gd name="adj5" fmla="val 97756"/>
              <a:gd name="adj6" fmla="val 149097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到达，登上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8" name="线形标注 2 7"/>
          <p:cNvSpPr/>
          <p:nvPr/>
        </p:nvSpPr>
        <p:spPr>
          <a:xfrm>
            <a:off x="6550025" y="901700"/>
            <a:ext cx="1939925" cy="511175"/>
          </a:xfrm>
          <a:prstGeom prst="borderCallout2">
            <a:avLst>
              <a:gd name="adj1" fmla="val 33495"/>
              <a:gd name="adj2" fmla="val -14"/>
              <a:gd name="adj3" fmla="val 35602"/>
              <a:gd name="adj4" fmla="val -36077"/>
              <a:gd name="adj5" fmla="val 141990"/>
              <a:gd name="adj6" fmla="val -78831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表目的连词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92616" y="2086736"/>
            <a:ext cx="4515980" cy="461665"/>
          </a:xfrm>
          <a:prstGeom prst="rect">
            <a:avLst/>
          </a:prstGeom>
          <a:solidFill>
            <a:srgbClr val="CCFFFF"/>
          </a:solidFill>
          <a:effectLst>
            <a:softEdge rad="31750"/>
          </a:effec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东行到达碣石山，来观看大海。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0" name="线形标注 2 9"/>
          <p:cNvSpPr/>
          <p:nvPr/>
        </p:nvSpPr>
        <p:spPr>
          <a:xfrm>
            <a:off x="1409700" y="2695575"/>
            <a:ext cx="1214438" cy="511175"/>
          </a:xfrm>
          <a:prstGeom prst="borderCallout2">
            <a:avLst>
              <a:gd name="adj1" fmla="val 29282"/>
              <a:gd name="adj2" fmla="val 100363"/>
              <a:gd name="adj3" fmla="val 29282"/>
              <a:gd name="adj4" fmla="val 129185"/>
              <a:gd name="adj5" fmla="val 101969"/>
              <a:gd name="adj6" fmla="val 178300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多么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48075" y="2744788"/>
            <a:ext cx="827088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err="1">
                <a:solidFill>
                  <a:srgbClr val="FF0000"/>
                </a:solidFill>
                <a:latin typeface="宋体" panose="02010600030101010101" pitchFamily="2" charset="-122"/>
              </a:rPr>
              <a:t>dàn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线形标注 2 11"/>
          <p:cNvSpPr/>
          <p:nvPr/>
        </p:nvSpPr>
        <p:spPr>
          <a:xfrm>
            <a:off x="152400" y="3654425"/>
            <a:ext cx="2439988" cy="511175"/>
          </a:xfrm>
          <a:prstGeom prst="borderCallout2">
            <a:avLst>
              <a:gd name="adj1" fmla="val 48239"/>
              <a:gd name="adj2" fmla="val 100363"/>
              <a:gd name="adj3" fmla="val 46134"/>
              <a:gd name="adj4" fmla="val 127986"/>
              <a:gd name="adj5" fmla="val -15988"/>
              <a:gd name="adj6" fmla="val 158233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水波荡漾的样子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4" name="Text Box 6"/>
          <p:cNvSpPr txBox="1"/>
          <p:nvPr/>
        </p:nvSpPr>
        <p:spPr>
          <a:xfrm>
            <a:off x="5130800" y="2757488"/>
            <a:ext cx="1700213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</a:rPr>
              <a:t>s</a:t>
            </a: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ǒn</a:t>
            </a:r>
            <a:r>
              <a:rPr lang="en-US" altLang="zh-CN" sz="2400" b="1">
                <a:solidFill>
                  <a:srgbClr val="FF3300"/>
                </a:solidFill>
                <a:latin typeface="宋体" panose="02010600030101010101" pitchFamily="2" charset="-122"/>
              </a:rPr>
              <a:t>ɡ</a:t>
            </a: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 zhì</a:t>
            </a:r>
            <a:endParaRPr lang="zh-CN" altLang="en-US" sz="2400" b="1" dirty="0">
              <a:solidFill>
                <a:srgbClr val="FF33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7" name="线形标注 2 16"/>
          <p:cNvSpPr/>
          <p:nvPr/>
        </p:nvSpPr>
        <p:spPr>
          <a:xfrm>
            <a:off x="7034213" y="2547938"/>
            <a:ext cx="1228725" cy="511175"/>
          </a:xfrm>
          <a:prstGeom prst="borderCallout2">
            <a:avLst>
              <a:gd name="adj1" fmla="val 33495"/>
              <a:gd name="adj2" fmla="val -14"/>
              <a:gd name="adj3" fmla="val 35602"/>
              <a:gd name="adj4" fmla="val -36077"/>
              <a:gd name="adj5" fmla="val 144096"/>
              <a:gd name="adj6" fmla="val -90217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耸立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624868" y="4045385"/>
            <a:ext cx="6250170" cy="461665"/>
          </a:xfrm>
          <a:prstGeom prst="rect">
            <a:avLst/>
          </a:prstGeom>
          <a:solidFill>
            <a:srgbClr val="CCFFFF"/>
          </a:solidFill>
          <a:effectLst>
            <a:softEdge rad="31750"/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海水多么汹涌，波浪起伏，山岛高高地挺立。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2" grpId="0" animBg="1"/>
      <p:bldP spid="8" grpId="0" animBg="1"/>
      <p:bldP spid="10" grpId="0" animBg="1"/>
      <p:bldP spid="4" grpId="0"/>
      <p:bldP spid="12" grpId="0" animBg="1"/>
      <p:bldP spid="14" grpId="0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482" name="矩形 1"/>
          <p:cNvSpPr/>
          <p:nvPr/>
        </p:nvSpPr>
        <p:spPr>
          <a:xfrm>
            <a:off x="2146300" y="604838"/>
            <a:ext cx="4572000" cy="2492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ts val="6000"/>
              </a:spcBef>
              <a:spcAft>
                <a:spcPts val="6000"/>
              </a:spcAft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树木丛生，百草丰茂。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pPr algn="ctr">
              <a:spcBef>
                <a:spcPts val="6000"/>
              </a:spcBef>
              <a:spcAft>
                <a:spcPts val="6000"/>
              </a:spcAft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秋风萧瑟，洪波涌起。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00505" y="1200350"/>
            <a:ext cx="6992619" cy="461665"/>
          </a:xfrm>
          <a:prstGeom prst="rect">
            <a:avLst/>
          </a:prstGeom>
          <a:solidFill>
            <a:srgbClr val="CCFFFF"/>
          </a:solidFill>
          <a:effectLst>
            <a:softEdge rad="31750"/>
          </a:effec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(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岛上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)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树木郁郁葱葱地生长，各种草木长得茂盛。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8" name="线形标注 2 7"/>
          <p:cNvSpPr/>
          <p:nvPr/>
        </p:nvSpPr>
        <p:spPr>
          <a:xfrm>
            <a:off x="341313" y="1870075"/>
            <a:ext cx="3052763" cy="511175"/>
          </a:xfrm>
          <a:prstGeom prst="borderCallout2">
            <a:avLst>
              <a:gd name="adj1" fmla="val 29282"/>
              <a:gd name="adj2" fmla="val 100363"/>
              <a:gd name="adj3" fmla="val 147239"/>
              <a:gd name="adj4" fmla="val 111313"/>
              <a:gd name="adj5" fmla="val 34565"/>
              <a:gd name="adj6" fmla="val 100294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形容风吹树木的声音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9" name="线形标注 2 8"/>
          <p:cNvSpPr/>
          <p:nvPr/>
        </p:nvSpPr>
        <p:spPr>
          <a:xfrm>
            <a:off x="6261100" y="1809750"/>
            <a:ext cx="1912938" cy="509588"/>
          </a:xfrm>
          <a:prstGeom prst="borderCallout2">
            <a:avLst>
              <a:gd name="adj1" fmla="val 37707"/>
              <a:gd name="adj2" fmla="val -2516"/>
              <a:gd name="adj3" fmla="val 37707"/>
              <a:gd name="adj4" fmla="val -30281"/>
              <a:gd name="adj5" fmla="val 160948"/>
              <a:gd name="adj6" fmla="val -73797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巨大的波浪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300504" y="3251170"/>
            <a:ext cx="6992620" cy="978729"/>
          </a:xfrm>
          <a:prstGeom prst="rect">
            <a:avLst/>
          </a:prstGeom>
          <a:solidFill>
            <a:srgbClr val="CCFFFF"/>
          </a:solidFill>
          <a:effectLst>
            <a:softEdge rad="31750"/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一阵秋风吹得树木瑟瑟作响，波澜壮阔的大海上，大浪汹涌而起。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1506" name="矩形 1"/>
          <p:cNvSpPr/>
          <p:nvPr/>
        </p:nvSpPr>
        <p:spPr>
          <a:xfrm>
            <a:off x="2135188" y="704850"/>
            <a:ext cx="4572000" cy="3182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20000"/>
              </a:lnSpc>
              <a:spcBef>
                <a:spcPts val="6000"/>
              </a:spcBef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日月之行，若出其中；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pPr algn="ctr">
              <a:lnSpc>
                <a:spcPct val="120000"/>
              </a:lnSpc>
              <a:spcBef>
                <a:spcPts val="6000"/>
              </a:spcBef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星汉灿烂，若出其里。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  <a:p>
            <a:pPr algn="ctr">
              <a:lnSpc>
                <a:spcPct val="120000"/>
              </a:lnSpc>
              <a:spcBef>
                <a:spcPts val="6000"/>
              </a:spcBef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幸甚至哉，歌以咏志。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线形标注 2 4"/>
          <p:cNvSpPr/>
          <p:nvPr/>
        </p:nvSpPr>
        <p:spPr>
          <a:xfrm>
            <a:off x="2398713" y="182563"/>
            <a:ext cx="1068388" cy="511175"/>
          </a:xfrm>
          <a:prstGeom prst="borderCallout2">
            <a:avLst>
              <a:gd name="adj1" fmla="val 29282"/>
              <a:gd name="adj2" fmla="val 100363"/>
              <a:gd name="adj3" fmla="val 29282"/>
              <a:gd name="adj4" fmla="val 146302"/>
              <a:gd name="adj5" fmla="val 116865"/>
              <a:gd name="adj6" fmla="val 202897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像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线形标注 2 5"/>
          <p:cNvSpPr/>
          <p:nvPr/>
        </p:nvSpPr>
        <p:spPr>
          <a:xfrm>
            <a:off x="5878513" y="182563"/>
            <a:ext cx="2003425" cy="511175"/>
          </a:xfrm>
          <a:prstGeom prst="borderCallout2">
            <a:avLst>
              <a:gd name="adj1" fmla="val 37910"/>
              <a:gd name="adj2" fmla="val -2453"/>
              <a:gd name="adj3" fmla="val 130667"/>
              <a:gd name="adj4" fmla="val -28540"/>
              <a:gd name="adj5" fmla="val 34895"/>
              <a:gd name="adj6" fmla="val -2601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它，指沧海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43928" y="1276908"/>
            <a:ext cx="5753498" cy="461665"/>
          </a:xfrm>
          <a:prstGeom prst="rect">
            <a:avLst/>
          </a:prstGeom>
          <a:solidFill>
            <a:srgbClr val="CCFFFF"/>
          </a:solidFill>
          <a:effectLst>
            <a:softEdge rad="31750"/>
          </a:effec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太阳和月亮不停运行，好像从海里升起；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8" name="线形标注 2 7"/>
          <p:cNvSpPr/>
          <p:nvPr/>
        </p:nvSpPr>
        <p:spPr>
          <a:xfrm>
            <a:off x="906463" y="1789113"/>
            <a:ext cx="1068388" cy="509588"/>
          </a:xfrm>
          <a:prstGeom prst="borderCallout2">
            <a:avLst>
              <a:gd name="adj1" fmla="val 29282"/>
              <a:gd name="adj2" fmla="val 100363"/>
              <a:gd name="adj3" fmla="val 29282"/>
              <a:gd name="adj4" fmla="val 146302"/>
              <a:gd name="adj5" fmla="val 81057"/>
              <a:gd name="adj6" fmla="val 193835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银河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5790" y="2486277"/>
            <a:ext cx="7609776" cy="461665"/>
          </a:xfrm>
          <a:prstGeom prst="rect">
            <a:avLst/>
          </a:prstGeom>
          <a:solidFill>
            <a:srgbClr val="CCFFFF"/>
          </a:solidFill>
          <a:effectLst>
            <a:softEdge rad="31750"/>
          </a:effec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银河星光灿烂，好像是从这浩瀚的海洋中产生出来的。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42220" y="3994090"/>
            <a:ext cx="7609776" cy="461665"/>
          </a:xfrm>
          <a:prstGeom prst="rect">
            <a:avLst/>
          </a:prstGeom>
          <a:solidFill>
            <a:srgbClr val="CCFFFF"/>
          </a:solidFill>
          <a:effectLst>
            <a:softEdge rad="31750"/>
          </a:effec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我十分庆幸，可以用这首诗歌来歌吟自己此刻的心志。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21755" y="2955107"/>
            <a:ext cx="3281668" cy="400110"/>
          </a:xfrm>
          <a:prstGeom prst="rect">
            <a:avLst/>
          </a:prstGeom>
          <a:solidFill>
            <a:srgbClr val="FFFF00"/>
          </a:solidFill>
          <a:effectLst>
            <a:softEdge rad="31750"/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幸，幸运。至，达到极点。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919" y="3338407"/>
            <a:ext cx="2454518" cy="430887"/>
          </a:xfrm>
          <a:prstGeom prst="rect">
            <a:avLst/>
          </a:prstGeom>
          <a:solidFill>
            <a:srgbClr val="FFFF00"/>
          </a:solidFill>
          <a:effectLst>
            <a:softEdge rad="31750"/>
          </a:effec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幸运得很，好极了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598738" y="3811588"/>
            <a:ext cx="14779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347663" y="1084263"/>
            <a:ext cx="8602663" cy="23272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、开头交代了什么内容？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开篇点题，交代了观察的方位、地点以及对象。“观”字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统领全篇，是诗的线索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，全诗以“观”字展开，写登山所见所思。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3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charRg st="13" end="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Text Box 3"/>
          <p:cNvSpPr txBox="1"/>
          <p:nvPr/>
        </p:nvSpPr>
        <p:spPr>
          <a:xfrm>
            <a:off x="223838" y="1030288"/>
            <a:ext cx="8208962" cy="738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、作者都观到了哪些景象？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2413" y="1949450"/>
            <a:ext cx="8461375" cy="1292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观察到的景物有：沧海－水－山岛－树木－百草－秋风－洪波。</a:t>
            </a:r>
            <a:endParaRPr lang="zh-CN" altLang="en-US" sz="26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112713" y="1057275"/>
            <a:ext cx="8934450" cy="26463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3.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作者在写海时又写了山岛上的草木，这样写有什么作用？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作者虽写观海，但并不单纯地写海。在描写大海时，以山岛草木来点染，有了山岛草木的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点染烘托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，就把大海写得生机勃发、欣欣向荣，使人感觉大海不仅浩瀚壮阔，而且美丽多姿。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28" end="1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charRg st="28" end="1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41300" y="762000"/>
            <a:ext cx="8731250" cy="36068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4.“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日月之行，若出其中；星汉灿烂，若出其里。”这几句诗写出了作者在观沧海时的什么感受？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作者面对迷人的海上风光，展开了丰富奇特的想象。这是诗人英武壮阔胸怀的进一步拓展。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太阳、月亮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给人类带来温暖和光明，是诗人拯救苍生于水深火热之中、一统天下宏大政治抱负的真切比拟；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灿烂的银河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则是诗人文武兼备、雄才大略的生动写照。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5" end="1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charRg st="45" end="1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8194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8196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197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学习目标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25425" y="1098550"/>
            <a:ext cx="8605838" cy="3478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zh-CN" sz="2500" b="1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500" b="1" dirty="0">
                <a:latin typeface="楷体_GB2312" pitchFamily="49" charset="-122"/>
                <a:ea typeface="楷体_GB2312" pitchFamily="49" charset="-122"/>
              </a:rPr>
              <a:t>了解诗人的相关信息及写作背景；了解古代诗歌的一般文学常识。</a:t>
            </a:r>
            <a:r>
              <a:rPr lang="en-US" altLang="zh-CN" sz="25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25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重点</a:t>
            </a:r>
            <a:r>
              <a:rPr lang="en-US" altLang="zh-CN" sz="25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endParaRPr lang="en-US" altLang="zh-CN" sz="25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zh-CN" sz="2500" b="1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2500" b="1" dirty="0">
                <a:latin typeface="楷体_GB2312" pitchFamily="49" charset="-122"/>
                <a:ea typeface="楷体_GB2312" pitchFamily="49" charset="-122"/>
              </a:rPr>
              <a:t>反复吟诵、联想、品味，领略诗歌的图画美和意境美；在熟读和背诵的基础上，体会诗人借景抒情的写法。</a:t>
            </a:r>
            <a:r>
              <a:rPr lang="en-US" altLang="zh-CN" sz="25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25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重点、难点</a:t>
            </a:r>
            <a:r>
              <a:rPr lang="en-US" altLang="zh-CN" sz="25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endParaRPr lang="en-US" altLang="zh-CN" sz="25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altLang="zh-CN" sz="2500" b="1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2500" b="1" dirty="0">
                <a:latin typeface="楷体_GB2312" pitchFamily="49" charset="-122"/>
                <a:ea typeface="楷体_GB2312" pitchFamily="49" charset="-122"/>
              </a:rPr>
              <a:t>培养热爱祖国古代优秀文化的思想感情，提高文化品位和审美情趣。</a:t>
            </a:r>
            <a:r>
              <a:rPr lang="en-US" altLang="zh-CN" sz="25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25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重点</a:t>
            </a:r>
            <a:r>
              <a:rPr lang="en-US" altLang="zh-CN" sz="25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)</a:t>
            </a:r>
            <a:endParaRPr lang="zh-CN" altLang="en-US" sz="25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36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charRg st="36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93" end="1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charRg st="93" end="1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Text Box 4"/>
          <p:cNvSpPr txBox="1"/>
          <p:nvPr/>
        </p:nvSpPr>
        <p:spPr>
          <a:xfrm>
            <a:off x="196850" y="681038"/>
            <a:ext cx="8785225" cy="1052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、读完这首诗，你觉得诗人是用什么方式来抒发情感的？抒发了怎样的情感呢？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 Box 5"/>
          <p:cNvSpPr txBox="1"/>
          <p:nvPr/>
        </p:nvSpPr>
        <p:spPr>
          <a:xfrm>
            <a:off x="196850" y="1627188"/>
            <a:ext cx="8785225" cy="2492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“诗言志”，诗人写沧海，抒发统一中国、建功立业的抱负。而这种情感在诗中没有直接表露，而是蕴含在对景物的描写当中。全诗意境开阔、气势雄浑，字里行间洋溢着饱满的激情。写景时实景和虚景相结合，实景给人身临其境之感，虚景以其新奇激发读者的想象，诗人以沧海自比，表现出宽广的胸怀和豪迈的气概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3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650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27667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7668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整体感知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Text Box 12"/>
          <p:cNvSpPr txBox="1"/>
          <p:nvPr/>
        </p:nvSpPr>
        <p:spPr>
          <a:xfrm>
            <a:off x="3908425" y="3362325"/>
            <a:ext cx="2482850" cy="1347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7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日月出其中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星汉出其里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 Box 12"/>
          <p:cNvSpPr txBox="1"/>
          <p:nvPr/>
        </p:nvSpPr>
        <p:spPr>
          <a:xfrm>
            <a:off x="3795713" y="1465263"/>
            <a:ext cx="268922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海水：水何澹澹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3548063" y="1700213"/>
            <a:ext cx="284163" cy="15621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3668713" y="3689350"/>
            <a:ext cx="258763" cy="78105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 Box 12"/>
          <p:cNvSpPr txBox="1"/>
          <p:nvPr/>
        </p:nvSpPr>
        <p:spPr>
          <a:xfrm>
            <a:off x="2193925" y="2203450"/>
            <a:ext cx="1430338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描写景物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 Box 12"/>
          <p:cNvSpPr txBox="1"/>
          <p:nvPr/>
        </p:nvSpPr>
        <p:spPr>
          <a:xfrm>
            <a:off x="2268538" y="3825875"/>
            <a:ext cx="150812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奇特想象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 Box 12"/>
          <p:cNvSpPr txBox="1"/>
          <p:nvPr/>
        </p:nvSpPr>
        <p:spPr>
          <a:xfrm>
            <a:off x="2268538" y="1014413"/>
            <a:ext cx="421005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观海地点、“观”统领全文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1752600" y="1244600"/>
            <a:ext cx="477838" cy="2932113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Text Box 12"/>
          <p:cNvSpPr txBox="1"/>
          <p:nvPr/>
        </p:nvSpPr>
        <p:spPr>
          <a:xfrm>
            <a:off x="655638" y="2452688"/>
            <a:ext cx="1287462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观沧海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右大括号 16"/>
          <p:cNvSpPr/>
          <p:nvPr/>
        </p:nvSpPr>
        <p:spPr>
          <a:xfrm>
            <a:off x="6372225" y="1220788"/>
            <a:ext cx="434975" cy="2955925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Text Box 12"/>
          <p:cNvSpPr txBox="1"/>
          <p:nvPr/>
        </p:nvSpPr>
        <p:spPr>
          <a:xfrm>
            <a:off x="6889750" y="2068513"/>
            <a:ext cx="2103438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建功立业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统一中原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 Box 12"/>
          <p:cNvSpPr txBox="1"/>
          <p:nvPr/>
        </p:nvSpPr>
        <p:spPr>
          <a:xfrm>
            <a:off x="3795713" y="2239963"/>
            <a:ext cx="890587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山岛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4565650" y="2181225"/>
            <a:ext cx="242888" cy="64135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Text Box 12"/>
          <p:cNvSpPr txBox="1"/>
          <p:nvPr/>
        </p:nvSpPr>
        <p:spPr>
          <a:xfrm>
            <a:off x="4767263" y="1914525"/>
            <a:ext cx="171132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树木丛生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 Box 12"/>
          <p:cNvSpPr txBox="1"/>
          <p:nvPr/>
        </p:nvSpPr>
        <p:spPr>
          <a:xfrm>
            <a:off x="4745038" y="2525713"/>
            <a:ext cx="173355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百草丰茂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Text Box 12"/>
          <p:cNvSpPr txBox="1"/>
          <p:nvPr/>
        </p:nvSpPr>
        <p:spPr>
          <a:xfrm>
            <a:off x="3776663" y="2932113"/>
            <a:ext cx="270827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海波：洪波涌起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/>
      <p:bldP spid="11" grpId="0"/>
      <p:bldP spid="12" grpId="0"/>
      <p:bldP spid="15" grpId="0" animBg="1"/>
      <p:bldP spid="16" grpId="0"/>
      <p:bldP spid="17" grpId="0" animBg="1"/>
      <p:bldP spid="18" grpId="0"/>
      <p:bldP spid="20" grpId="0"/>
      <p:bldP spid="21" grpId="0" animBg="1"/>
      <p:bldP spid="22" grpId="0"/>
      <p:bldP spid="23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Box 1"/>
          <p:cNvSpPr txBox="1"/>
          <p:nvPr/>
        </p:nvSpPr>
        <p:spPr>
          <a:xfrm>
            <a:off x="369888" y="636588"/>
            <a:ext cx="8148637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</a:rPr>
              <a:t>品读诗句，体会诗人的感情</a:t>
            </a:r>
            <a:endParaRPr lang="zh-CN" altLang="en-US" sz="4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2205038" y="1719263"/>
            <a:ext cx="5438775" cy="1717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4400" b="1" dirty="0">
                <a:latin typeface="楷体_GB2312" pitchFamily="49" charset="-122"/>
                <a:ea typeface="楷体_GB2312" pitchFamily="49" charset="-122"/>
              </a:rPr>
              <a:t>闻王昌龄左迁龙标遥有此寄</a:t>
            </a:r>
            <a:endParaRPr lang="en-US" altLang="zh-CN" sz="4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843463" y="3436938"/>
            <a:ext cx="2887662" cy="682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李白</a:t>
            </a:r>
            <a:endParaRPr lang="en-US" altLang="zh-CN" sz="32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30722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30725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726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作者名片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57175" y="1174750"/>
            <a:ext cx="6530975" cy="26781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4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李白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(701—762)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，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出生于西域，幼时随父迁居绵州昌隆（今四川江油）。唐代著名的浪漫主义诗人。字太白，号青莲居士，被称为“诗仙”。代表作有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《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望庐山瀑布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》《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蜀道难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》《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静夜思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》《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梦游天姥吟留别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》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等。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3072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0413" y="1443038"/>
            <a:ext cx="1698625" cy="2139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31746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31748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749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背景链接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00038" y="1066800"/>
            <a:ext cx="8661400" cy="34528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    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闻王昌龄左迁龙标遥有此寄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选自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李白集校注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卷十三。王昌龄是盛唐诗坛上一位以写边塞题材为主的著名诗人。他特别擅长写七绝。天宝初年，李白在长安供奉翰林时，与他便有密切的交往。王昌龄一生遭遇坎坷，他的性格与李白的傲岸不羁有着相似之处。据说李白从天宝三年离京漫游，到扬州时，听到王昌龄被贬龙标尉这个不幸的消息，便题诗抒怀，遥寄给远方的友人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5"/>
          <p:cNvSpPr/>
          <p:nvPr/>
        </p:nvSpPr>
        <p:spPr>
          <a:xfrm>
            <a:off x="1827213" y="876300"/>
            <a:ext cx="5595937" cy="3078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ts val="3000"/>
              </a:spcBef>
              <a:spcAft>
                <a:spcPts val="360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闻王昌龄左迁龙标遥有此寄</a:t>
            </a:r>
            <a:endParaRPr lang="en-US" altLang="zh-CN" sz="28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ctr">
              <a:spcBef>
                <a:spcPts val="3000"/>
              </a:spcBef>
              <a:spcAft>
                <a:spcPts val="3600"/>
              </a:spcAft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杨花落尽子规啼，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pPr algn="ctr">
              <a:spcBef>
                <a:spcPts val="3000"/>
              </a:spcBef>
              <a:spcAft>
                <a:spcPts val="3600"/>
              </a:spcAft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闻道龙标过五溪。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线形标注 2 2"/>
          <p:cNvSpPr/>
          <p:nvPr/>
        </p:nvSpPr>
        <p:spPr>
          <a:xfrm>
            <a:off x="5876925" y="333375"/>
            <a:ext cx="1422400" cy="509588"/>
          </a:xfrm>
          <a:prstGeom prst="borderCallout2">
            <a:avLst>
              <a:gd name="adj1" fmla="val 31388"/>
              <a:gd name="adj2" fmla="val -2419"/>
              <a:gd name="adj3" fmla="val 31388"/>
              <a:gd name="adj4" fmla="val -48416"/>
              <a:gd name="adj5" fmla="val 118819"/>
              <a:gd name="adj6" fmla="val -111234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降职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线形标注 2 5"/>
          <p:cNvSpPr/>
          <p:nvPr/>
        </p:nvSpPr>
        <p:spPr>
          <a:xfrm>
            <a:off x="395288" y="1619250"/>
            <a:ext cx="3570288" cy="509588"/>
          </a:xfrm>
          <a:prstGeom prst="borderCallout2">
            <a:avLst>
              <a:gd name="adj1" fmla="val 48697"/>
              <a:gd name="adj2" fmla="val 100318"/>
              <a:gd name="adj3" fmla="val 51005"/>
              <a:gd name="adj4" fmla="val 116254"/>
              <a:gd name="adj5" fmla="val 118464"/>
              <a:gd name="adj6" fmla="val 128315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即布谷鸟，又称“杜鹃”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53308" y="2718433"/>
            <a:ext cx="5134739" cy="461665"/>
          </a:xfrm>
          <a:prstGeom prst="rect">
            <a:avLst/>
          </a:prstGeom>
          <a:solidFill>
            <a:srgbClr val="CCFFFF"/>
          </a:solidFill>
          <a:effectLst>
            <a:softEdge rad="31750"/>
          </a:effec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杨花落尽啦，子规鸟儿不住地在啼，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07731" y="3953557"/>
            <a:ext cx="6425895" cy="830997"/>
          </a:xfrm>
          <a:prstGeom prst="rect">
            <a:avLst/>
          </a:prstGeom>
          <a:solidFill>
            <a:srgbClr val="CCFFFF"/>
          </a:solidFill>
          <a:effectLst>
            <a:softEdge rad="31750"/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听说你遭贬了，被贬到龙标去，一路上要经过辰溪、酉溪、巫溪、武溪和沅溪。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grpSp>
        <p:nvGrpSpPr>
          <p:cNvPr id="32779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32780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2781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课文解读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5"/>
          <p:cNvSpPr/>
          <p:nvPr/>
        </p:nvSpPr>
        <p:spPr>
          <a:xfrm>
            <a:off x="1611313" y="1012825"/>
            <a:ext cx="5595937" cy="180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ts val="3000"/>
              </a:spcBef>
              <a:spcAft>
                <a:spcPts val="3600"/>
              </a:spcAft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我寄愁心与明月，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pPr algn="ctr">
              <a:spcBef>
                <a:spcPts val="3000"/>
              </a:spcBef>
              <a:spcAft>
                <a:spcPts val="3600"/>
              </a:spcAft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随君直到夜郎西。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6594" y="1553590"/>
            <a:ext cx="6425895" cy="461665"/>
          </a:xfrm>
          <a:prstGeom prst="rect">
            <a:avLst/>
          </a:prstGeom>
          <a:solidFill>
            <a:srgbClr val="CCFFFF"/>
          </a:solidFill>
          <a:effectLst>
            <a:softEdge rad="31750"/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让我把为你而忧愁的心托付给天上的明月吧，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96594" y="2861281"/>
            <a:ext cx="6425895" cy="461665"/>
          </a:xfrm>
          <a:prstGeom prst="rect">
            <a:avLst/>
          </a:prstGeom>
          <a:solidFill>
            <a:srgbClr val="CCFFFF"/>
          </a:solidFill>
          <a:effectLst>
            <a:softEdge rad="31750"/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伴随着你一直走到那夜郎以西。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5"/>
          <p:cNvSpPr/>
          <p:nvPr/>
        </p:nvSpPr>
        <p:spPr>
          <a:xfrm>
            <a:off x="1697038" y="933450"/>
            <a:ext cx="5595937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Aft>
                <a:spcPts val="120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杨花落尽子规啼，</a:t>
            </a:r>
            <a:endParaRPr lang="en-US" altLang="zh-CN" sz="28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ctr">
              <a:spcAft>
                <a:spcPts val="120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闻道龙标过五溪。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290638" y="2506663"/>
            <a:ext cx="6745288" cy="1162050"/>
          </a:xfrm>
          <a:prstGeom prst="round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这两句诗写景除了写明时令，还渲染了凄清的气氛，衬托离愁别绪。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5"/>
          <p:cNvSpPr/>
          <p:nvPr/>
        </p:nvSpPr>
        <p:spPr>
          <a:xfrm>
            <a:off x="1976438" y="1012825"/>
            <a:ext cx="5595937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ts val="12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我寄愁心与明月，</a:t>
            </a:r>
            <a:endParaRPr lang="en-US" altLang="zh-CN" sz="28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ctr">
              <a:spcBef>
                <a:spcPts val="12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随君直到夜郎西。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058863" y="2378075"/>
            <a:ext cx="7429500" cy="1722438"/>
          </a:xfrm>
          <a:prstGeom prst="round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运用拟人手法，明月有了人性，能将“愁心”带给远方的朋友，诗句生动形象地表达了诗人的忧愁和无奈，以及对友人的关切之情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+mn-ea"/>
                <a:cs typeface="+mn-cs"/>
              </a:rPr>
              <a:t>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7" name="Picture 2" descr="c:\documents and settings\administrator\application data\360se6\User Data\temp\3038522373593514289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1400" y="900113"/>
            <a:ext cx="7143750" cy="3333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Box 2"/>
          <p:cNvSpPr txBox="1"/>
          <p:nvPr/>
        </p:nvSpPr>
        <p:spPr>
          <a:xfrm>
            <a:off x="2108200" y="4233863"/>
            <a:ext cx="5008563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沾衣欲湿杏花雨，吹面不寒杨柳风。</a:t>
            </a:r>
            <a:endParaRPr lang="zh-CN" altLang="en-US" sz="2400" b="1" dirty="0">
              <a:solidFill>
                <a:srgbClr val="3333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155575" y="955675"/>
            <a:ext cx="8859838" cy="2846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2600" b="1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en-US" altLang="zh-CN" sz="2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en-US" sz="2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我寄愁心与明月，随君直到夜郎西。”这句这样写有什么好处？</a:t>
            </a:r>
            <a:endParaRPr lang="en-US" altLang="zh-CN" sz="2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    世上唯有明月能分别照见远隔千里的人，在这首诗中，诗人将月亮人格化，请她将自己的忧愁之心传与王昌龄，带去诗人莫大的精神慰藉。</a:t>
            </a:r>
            <a:endParaRPr lang="zh-CN" altLang="en-US" sz="26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34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charRg st="34" end="1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403225" y="841375"/>
            <a:ext cx="6180138" cy="4921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诗人为什么要把“愁心”寄与明月呢</a:t>
            </a:r>
            <a:r>
              <a:rPr kumimoji="0" lang="en-US" altLang="zh-CN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?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37891" name="Picture 2" descr="C:\Documents and Settings\Administrator\桌面\图片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3600" y="1878013"/>
            <a:ext cx="7796213" cy="21097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8914" name="Picture 2" descr="C:\Documents and Settings\Administrator\桌面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1688" y="487363"/>
            <a:ext cx="7796212" cy="43100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9938" name="Picture 2" descr="C:\Documents and Settings\Administrator\桌面\图片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0888" y="1184275"/>
            <a:ext cx="7796212" cy="2127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40962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40973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0974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结构梳理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Text Box 12"/>
          <p:cNvSpPr txBox="1"/>
          <p:nvPr/>
        </p:nvSpPr>
        <p:spPr>
          <a:xfrm>
            <a:off x="3213100" y="936625"/>
            <a:ext cx="4429125" cy="185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杨花：漂泊无定（友人的现状）</a:t>
            </a:r>
            <a:endParaRPr lang="en-US" altLang="zh-CN" sz="2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子规啼：离愁别恨（诗人的心情）</a:t>
            </a:r>
            <a:endParaRPr lang="en-US" altLang="zh-CN" sz="2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闻道：震惊，痛惜</a:t>
            </a:r>
            <a:endParaRPr lang="en-US" altLang="zh-CN" sz="2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过五溪：偏远，艰难</a:t>
            </a:r>
            <a:endParaRPr lang="en-US" altLang="zh-CN" sz="2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左大括号 6"/>
          <p:cNvSpPr/>
          <p:nvPr/>
        </p:nvSpPr>
        <p:spPr>
          <a:xfrm>
            <a:off x="2979738" y="1204913"/>
            <a:ext cx="284163" cy="1360488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2435225" y="3035300"/>
            <a:ext cx="258763" cy="1627188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 Box 12"/>
          <p:cNvSpPr txBox="1"/>
          <p:nvPr/>
        </p:nvSpPr>
        <p:spPr>
          <a:xfrm>
            <a:off x="1570038" y="1662113"/>
            <a:ext cx="1831975" cy="430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写景 叙事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 Box 12"/>
          <p:cNvSpPr txBox="1"/>
          <p:nvPr/>
        </p:nvSpPr>
        <p:spPr>
          <a:xfrm>
            <a:off x="1735138" y="3609975"/>
            <a:ext cx="982662" cy="430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抒情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左大括号 11"/>
          <p:cNvSpPr/>
          <p:nvPr/>
        </p:nvSpPr>
        <p:spPr>
          <a:xfrm>
            <a:off x="1371600" y="1244600"/>
            <a:ext cx="477838" cy="2932113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92075" y="2070100"/>
            <a:ext cx="1501775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闻王昌龄左迁龙标遥有此寄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右大括号 13"/>
          <p:cNvSpPr/>
          <p:nvPr/>
        </p:nvSpPr>
        <p:spPr>
          <a:xfrm>
            <a:off x="7285038" y="1293813"/>
            <a:ext cx="434975" cy="2955925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 Box 12"/>
          <p:cNvSpPr txBox="1"/>
          <p:nvPr/>
        </p:nvSpPr>
        <p:spPr>
          <a:xfrm>
            <a:off x="7659688" y="2162175"/>
            <a:ext cx="1484312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关切同情</a:t>
            </a:r>
            <a:endParaRPr lang="en-US" altLang="zh-CN" sz="2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情意绵长</a:t>
            </a:r>
            <a:endParaRPr lang="en-US" altLang="zh-CN" sz="2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Text Box 12"/>
          <p:cNvSpPr txBox="1"/>
          <p:nvPr/>
        </p:nvSpPr>
        <p:spPr>
          <a:xfrm>
            <a:off x="2665413" y="2771775"/>
            <a:ext cx="4808537" cy="2124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愁心：同情，牵挂，关切</a:t>
            </a:r>
            <a:endParaRPr lang="en-US" altLang="zh-CN" sz="2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明月：千里可共（客观事物人格化）</a:t>
            </a:r>
            <a:endParaRPr lang="en-US" altLang="zh-CN" sz="2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随君：时刻相伴</a:t>
            </a:r>
            <a:endParaRPr lang="en-US" altLang="zh-CN" sz="2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直：不停留</a:t>
            </a:r>
            <a:r>
              <a:rPr lang="en-US" altLang="zh-CN" sz="2200" b="1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急切</a:t>
            </a:r>
            <a:endParaRPr lang="en-US" altLang="zh-CN" sz="2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夜郎西：更加偏远之地</a:t>
            </a:r>
            <a:endParaRPr lang="en-US" altLang="zh-CN" sz="2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/>
      <p:bldP spid="10" grpId="0"/>
      <p:bldP spid="12" grpId="0" animBg="1"/>
      <p:bldP spid="13" grpId="0"/>
      <p:bldP spid="14" grpId="0" animBg="1"/>
      <p:bldP spid="15" grpId="0"/>
      <p:bldP spid="2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119063" y="1120775"/>
            <a:ext cx="5440362" cy="979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次北固山下</a:t>
            </a:r>
            <a:endParaRPr lang="en-US" altLang="zh-CN" sz="4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05163" y="2319338"/>
            <a:ext cx="2887662" cy="682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王湾</a:t>
            </a:r>
            <a:endParaRPr lang="en-US" altLang="zh-CN" sz="32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43010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43013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14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作者名片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57175" y="1174750"/>
            <a:ext cx="6670675" cy="26781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4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王湾，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唐代诗人。生卒年不详。洛阳（现在河南洛阳）人。其诗流传不多。他的诗格调壮美，意境开阔，预示了盛唐诗歌健康发展的前景。代表作有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《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次北固山下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》《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奉使登终南山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》《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奉和贺监林月清酌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》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4301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7888" y="1433513"/>
            <a:ext cx="1485900" cy="1914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44034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44036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37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背景链接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46063" y="1411288"/>
            <a:ext cx="8661400" cy="2492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   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次北固山下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选自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全唐诗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卷一百一十五（上海古籍出版社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1986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年版）。古代交通不发达，流落外乡或在外任职的人久不得归，自然会产生思乡之情。诗人王湾是北方人，往来于吴、楚之间。这首诗是他一路行来，泊船北固山下，触发思乡之情而写下的。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45058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45060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5061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文体知识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57175" y="1401763"/>
            <a:ext cx="8661400" cy="2308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律诗 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律诗发源于南朝齐永明时沈约等讲究声律、对偶的新体诗，至初唐沈佺期、宋之问时正式定型，成熟于盛唐时期。律诗要求诗句字数整齐划一，每首分别为五言、六言、七言句，简称五律、六律、七律，其中六律较少见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5"/>
          <p:cNvSpPr/>
          <p:nvPr/>
        </p:nvSpPr>
        <p:spPr>
          <a:xfrm>
            <a:off x="1866900" y="801688"/>
            <a:ext cx="5595938" cy="2924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ts val="3000"/>
              </a:spcBef>
              <a:spcAft>
                <a:spcPts val="2400"/>
              </a:spcAft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次北固山下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pPr algn="ctr">
              <a:spcBef>
                <a:spcPts val="3000"/>
              </a:spcBef>
              <a:spcAft>
                <a:spcPts val="3600"/>
              </a:spcAft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客路青山外，行舟绿水前。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pPr algn="ctr">
              <a:spcBef>
                <a:spcPts val="3000"/>
              </a:spcBef>
              <a:spcAft>
                <a:spcPts val="3600"/>
              </a:spcAft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潮平两岸阔，风正一帆悬。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46083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46095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96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课文解读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线形标注 2 5"/>
          <p:cNvSpPr/>
          <p:nvPr/>
        </p:nvSpPr>
        <p:spPr>
          <a:xfrm>
            <a:off x="165100" y="1304925"/>
            <a:ext cx="2343150" cy="511175"/>
          </a:xfrm>
          <a:prstGeom prst="borderCallout2">
            <a:avLst>
              <a:gd name="adj1" fmla="val 48697"/>
              <a:gd name="adj2" fmla="val 100318"/>
              <a:gd name="adj3" fmla="val 51005"/>
              <a:gd name="adj4" fmla="val 108450"/>
              <a:gd name="adj5" fmla="val 143740"/>
              <a:gd name="adj6" fmla="val 116749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旅人前行的路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线形标注 2 6"/>
          <p:cNvSpPr/>
          <p:nvPr/>
        </p:nvSpPr>
        <p:spPr>
          <a:xfrm>
            <a:off x="5164138" y="1320800"/>
            <a:ext cx="1423988" cy="509588"/>
          </a:xfrm>
          <a:prstGeom prst="borderCallout2">
            <a:avLst>
              <a:gd name="adj1" fmla="val 31388"/>
              <a:gd name="adj2" fmla="val -2419"/>
              <a:gd name="adj3" fmla="val 31388"/>
              <a:gd name="adj4" fmla="val -48416"/>
              <a:gd name="adj5" fmla="val 148308"/>
              <a:gd name="adj6" fmla="val -109722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北固山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95278" y="2460237"/>
            <a:ext cx="5134739" cy="461665"/>
          </a:xfrm>
          <a:prstGeom prst="rect">
            <a:avLst/>
          </a:prstGeom>
          <a:solidFill>
            <a:srgbClr val="CCFFFF"/>
          </a:solidFill>
          <a:effectLst>
            <a:softEdge rad="31750"/>
          </a:effec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旅途在青山之外，行船在绿水之中。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9" name="线形标注 2 8"/>
          <p:cNvSpPr/>
          <p:nvPr/>
        </p:nvSpPr>
        <p:spPr>
          <a:xfrm>
            <a:off x="257175" y="2922588"/>
            <a:ext cx="1925638" cy="914400"/>
          </a:xfrm>
          <a:prstGeom prst="borderCallout2">
            <a:avLst>
              <a:gd name="adj1" fmla="val 19305"/>
              <a:gd name="adj2" fmla="val 100318"/>
              <a:gd name="adj3" fmla="val 19262"/>
              <a:gd name="adj4" fmla="val 120184"/>
              <a:gd name="adj5" fmla="val 48513"/>
              <a:gd name="adj6" fmla="val 136715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潮水涨得与岸齐平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0" name="线形标注 2 9"/>
          <p:cNvSpPr/>
          <p:nvPr/>
        </p:nvSpPr>
        <p:spPr>
          <a:xfrm>
            <a:off x="7000875" y="2744788"/>
            <a:ext cx="1423988" cy="511175"/>
          </a:xfrm>
          <a:prstGeom prst="borderCallout2">
            <a:avLst>
              <a:gd name="adj1" fmla="val 31388"/>
              <a:gd name="adj2" fmla="val -2419"/>
              <a:gd name="adj3" fmla="val 31388"/>
              <a:gd name="adj4" fmla="val -48416"/>
              <a:gd name="adj5" fmla="val 116967"/>
              <a:gd name="adj6" fmla="val -132340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风顺而和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1" name="线形标注 2 10"/>
          <p:cNvSpPr/>
          <p:nvPr/>
        </p:nvSpPr>
        <p:spPr>
          <a:xfrm>
            <a:off x="6961188" y="3459163"/>
            <a:ext cx="1001713" cy="511175"/>
          </a:xfrm>
          <a:prstGeom prst="borderCallout2">
            <a:avLst>
              <a:gd name="adj1" fmla="val 60877"/>
              <a:gd name="adj2" fmla="val -2419"/>
              <a:gd name="adj3" fmla="val 60877"/>
              <a:gd name="adj4" fmla="val -46270"/>
              <a:gd name="adj5" fmla="val 30352"/>
              <a:gd name="adj6" fmla="val -67378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52757" y="4010597"/>
            <a:ext cx="6181924" cy="830997"/>
          </a:xfrm>
          <a:prstGeom prst="rect">
            <a:avLst/>
          </a:prstGeom>
          <a:solidFill>
            <a:srgbClr val="CCFFFF"/>
          </a:solidFill>
          <a:effectLst>
            <a:softEdge rad="31750"/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潮水涨满，两岸与江水相平，显得十分开阔，顺风行船，一片白帆高高悬挂。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" name="TextBox 2"/>
          <p:cNvSpPr txBox="1"/>
          <p:nvPr/>
        </p:nvSpPr>
        <p:spPr>
          <a:xfrm>
            <a:off x="1060450" y="3074988"/>
            <a:ext cx="2673350" cy="979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接天莲叶无穷碧，</a:t>
            </a:r>
            <a:endParaRPr lang="en-US" altLang="zh-CN" sz="2400" b="1">
              <a:solidFill>
                <a:srgbClr val="3333FF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映日荷花别样红。</a:t>
            </a:r>
            <a:endParaRPr lang="zh-CN" altLang="en-US" b="1" dirty="0">
              <a:solidFill>
                <a:srgbClr val="3333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矩形 1"/>
          <p:cNvSpPr/>
          <p:nvPr/>
        </p:nvSpPr>
        <p:spPr>
          <a:xfrm>
            <a:off x="5583238" y="1169988"/>
            <a:ext cx="2770187" cy="1000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3000"/>
              </a:lnSpc>
            </a:pPr>
            <a:r>
              <a:rPr lang="zh-CN" altLang="en-US" sz="24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停车坐爱枫林晚，</a:t>
            </a:r>
            <a:endParaRPr lang="en-US" altLang="zh-CN" sz="2400" b="1">
              <a:solidFill>
                <a:srgbClr val="3333FF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3000"/>
              </a:lnSpc>
            </a:pPr>
            <a:r>
              <a:rPr lang="zh-CN" altLang="en-US" sz="24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霜叶红于二月花。</a:t>
            </a:r>
            <a:endParaRPr lang="zh-CN" altLang="en-US" sz="2400" b="1" dirty="0">
              <a:solidFill>
                <a:srgbClr val="3333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0244" name="Picture 8" descr="http://pic1.win4000.com/wallpaper/c/540e96093ec1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03775" y="2162175"/>
            <a:ext cx="4308475" cy="2709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5" name="AutoShape 10" descr="http://pic.ik123.com/uploads/allimg/140617/3-14061GGU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6" name="AutoShape 12" descr="http://pic.ik123.com/uploads/allimg/140617/3-14061GGU6.jpg"/>
          <p:cNvSpPr>
            <a:spLocks noChangeAspect="1"/>
          </p:cNvSpPr>
          <p:nvPr/>
        </p:nvSpPr>
        <p:spPr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0247" name="Picture 13" descr="C:\Documents and Settings\Administrator\桌面\3-14061GGU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8" y="19050"/>
            <a:ext cx="4740275" cy="2962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9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charRg st="9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5"/>
          <p:cNvSpPr/>
          <p:nvPr/>
        </p:nvSpPr>
        <p:spPr>
          <a:xfrm>
            <a:off x="1973263" y="1554163"/>
            <a:ext cx="5595937" cy="738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50000"/>
              </a:lnSpc>
              <a:spcBef>
                <a:spcPts val="3000"/>
              </a:spcBef>
              <a:spcAft>
                <a:spcPts val="3600"/>
              </a:spcAft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海日生残夜，江春入旧年。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线形标注 2 2"/>
          <p:cNvSpPr/>
          <p:nvPr/>
        </p:nvSpPr>
        <p:spPr>
          <a:xfrm>
            <a:off x="128588" y="815975"/>
            <a:ext cx="2136775" cy="885825"/>
          </a:xfrm>
          <a:prstGeom prst="borderCallout2">
            <a:avLst>
              <a:gd name="adj1" fmla="val 48330"/>
              <a:gd name="adj2" fmla="val 99037"/>
              <a:gd name="adj3" fmla="val 47742"/>
              <a:gd name="adj4" fmla="val 120614"/>
              <a:gd name="adj5" fmla="val 114036"/>
              <a:gd name="adj6" fmla="val 135744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从海上升起的红日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" name="线形标注 2 3"/>
          <p:cNvSpPr/>
          <p:nvPr/>
        </p:nvSpPr>
        <p:spPr>
          <a:xfrm>
            <a:off x="4570413" y="901700"/>
            <a:ext cx="1457325" cy="563563"/>
          </a:xfrm>
          <a:prstGeom prst="borderCallout2">
            <a:avLst>
              <a:gd name="adj1" fmla="val 53664"/>
              <a:gd name="adj2" fmla="val -4432"/>
              <a:gd name="adj3" fmla="val 53621"/>
              <a:gd name="adj4" fmla="val -33989"/>
              <a:gd name="adj5" fmla="val 164951"/>
              <a:gd name="adj6" fmla="val -72784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升起来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线形标注 2 5"/>
          <p:cNvSpPr/>
          <p:nvPr/>
        </p:nvSpPr>
        <p:spPr>
          <a:xfrm>
            <a:off x="533400" y="2257425"/>
            <a:ext cx="2343150" cy="509588"/>
          </a:xfrm>
          <a:prstGeom prst="borderCallout2">
            <a:avLst>
              <a:gd name="adj1" fmla="val 48646"/>
              <a:gd name="adj2" fmla="val 100904"/>
              <a:gd name="adj3" fmla="val 48746"/>
              <a:gd name="adj4" fmla="val 126143"/>
              <a:gd name="adj5" fmla="val -20657"/>
              <a:gd name="adj6" fmla="val 149746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夜将尽未尽之时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74058" y="3172892"/>
            <a:ext cx="7087546" cy="1052596"/>
          </a:xfrm>
          <a:prstGeom prst="rect">
            <a:avLst/>
          </a:prstGeom>
          <a:solidFill>
            <a:srgbClr val="CCFFFF"/>
          </a:solidFill>
          <a:effectLst>
            <a:softEdge rad="31750"/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夜还未消尽，一轮红日已从海上升起，旧年未逝，江面已显露春意。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0" name="线形标注 2 9"/>
          <p:cNvSpPr/>
          <p:nvPr/>
        </p:nvSpPr>
        <p:spPr>
          <a:xfrm>
            <a:off x="6572250" y="2192338"/>
            <a:ext cx="1828800" cy="563563"/>
          </a:xfrm>
          <a:prstGeom prst="borderCallout2">
            <a:avLst>
              <a:gd name="adj1" fmla="val 53664"/>
              <a:gd name="adj2" fmla="val -4432"/>
              <a:gd name="adj3" fmla="val 53621"/>
              <a:gd name="adj4" fmla="val -24584"/>
              <a:gd name="adj5" fmla="val -6843"/>
              <a:gd name="adj6" fmla="val -48638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进入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+mn-ea"/>
                <a:cs typeface="+mn-cs"/>
              </a:rPr>
              <a:t>，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降临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6" grpId="0" animBg="1"/>
      <p:bldP spid="1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5"/>
          <p:cNvSpPr/>
          <p:nvPr/>
        </p:nvSpPr>
        <p:spPr>
          <a:xfrm>
            <a:off x="2166938" y="1484313"/>
            <a:ext cx="5595937" cy="738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50000"/>
              </a:lnSpc>
              <a:spcBef>
                <a:spcPts val="3000"/>
              </a:spcBef>
              <a:spcAft>
                <a:spcPts val="3600"/>
              </a:spcAft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乡书何处达，归雁洛阳边。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线形标注 2 2"/>
          <p:cNvSpPr/>
          <p:nvPr/>
        </p:nvSpPr>
        <p:spPr>
          <a:xfrm>
            <a:off x="119063" y="785813"/>
            <a:ext cx="2473325" cy="655638"/>
          </a:xfrm>
          <a:prstGeom prst="borderCallout2">
            <a:avLst>
              <a:gd name="adj1" fmla="val 48330"/>
              <a:gd name="adj2" fmla="val 99037"/>
              <a:gd name="adj3" fmla="val 49384"/>
              <a:gd name="adj4" fmla="val 111918"/>
              <a:gd name="adj5" fmla="val 135380"/>
              <a:gd name="adj6" fmla="val 125744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思念故乡的书信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" name="线形标注 2 3"/>
          <p:cNvSpPr/>
          <p:nvPr/>
        </p:nvSpPr>
        <p:spPr>
          <a:xfrm>
            <a:off x="1608138" y="2303463"/>
            <a:ext cx="1968500" cy="590550"/>
          </a:xfrm>
          <a:prstGeom prst="borderCallout2">
            <a:avLst>
              <a:gd name="adj1" fmla="val 48330"/>
              <a:gd name="adj2" fmla="val 101223"/>
              <a:gd name="adj3" fmla="val 47742"/>
              <a:gd name="adj4" fmla="val 120614"/>
              <a:gd name="adj5" fmla="val -37126"/>
              <a:gd name="adj6" fmla="val 145033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到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+mn-ea"/>
                <a:cs typeface="+mn-cs"/>
              </a:rPr>
              <a:t>，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送到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5" name="线形标注 2 4"/>
          <p:cNvSpPr/>
          <p:nvPr/>
        </p:nvSpPr>
        <p:spPr>
          <a:xfrm>
            <a:off x="6223000" y="947738"/>
            <a:ext cx="1968500" cy="590550"/>
          </a:xfrm>
          <a:prstGeom prst="borderCallout2">
            <a:avLst>
              <a:gd name="adj1" fmla="val 50151"/>
              <a:gd name="adj2" fmla="val -2056"/>
              <a:gd name="adj3" fmla="val 51384"/>
              <a:gd name="adj4" fmla="val -21462"/>
              <a:gd name="adj5" fmla="val 128605"/>
              <a:gd name="adj6" fmla="val -45131"/>
            </a:avLst>
          </a:prstGeom>
          <a:solidFill>
            <a:srgbClr val="FFFF00">
              <a:alpha val="80000"/>
            </a:srgbClr>
          </a:solidFill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北归的大雁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74058" y="3172892"/>
            <a:ext cx="7087546" cy="1052596"/>
          </a:xfrm>
          <a:prstGeom prst="rect">
            <a:avLst/>
          </a:prstGeom>
          <a:solidFill>
            <a:srgbClr val="CCFFFF"/>
          </a:solidFill>
          <a:effectLst>
            <a:softEdge rad="31750"/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思念故乡的书信送到什么地方呢，希望北归的大雁捎一封家信到洛阳。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7890" name="Text Box 2"/>
          <p:cNvSpPr txBox="1"/>
          <p:nvPr/>
        </p:nvSpPr>
        <p:spPr>
          <a:xfrm>
            <a:off x="323850" y="1330325"/>
            <a:ext cx="8569325" cy="3538538"/>
          </a:xfrm>
          <a:prstGeom prst="rect">
            <a:avLst/>
          </a:prstGeom>
          <a:noFill/>
          <a:ln w="76200" cap="flat" cmpd="tri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10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首联（</a:t>
            </a:r>
            <a:r>
              <a:rPr lang="en-US" altLang="zh-CN" sz="3200" b="1">
                <a:solidFill>
                  <a:srgbClr val="0010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1-2</a:t>
            </a:r>
            <a:r>
              <a:rPr lang="zh-CN" altLang="en-US" sz="3200" b="1" dirty="0">
                <a:solidFill>
                  <a:srgbClr val="0010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）：客路青山外，行舟绿水前</a:t>
            </a:r>
            <a:endParaRPr lang="zh-CN" altLang="en-US" sz="3200" b="1" dirty="0">
              <a:solidFill>
                <a:srgbClr val="0010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  诗人此刻在船上，而</a:t>
            </a: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客路</a:t>
            </a: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在青山之外，他是看不见的，为什么诗一开头就提到</a:t>
            </a: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客路</a:t>
            </a:r>
            <a:r>
              <a:rPr lang="zh-CN" altLang="en-US" sz="3200" b="1" dirty="0"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呢？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2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这是诗人在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船上</a:t>
            </a:r>
            <a:r>
              <a:rPr lang="zh-CN" altLang="en-US" sz="32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想像</a:t>
            </a:r>
            <a:r>
              <a:rPr lang="zh-CN" altLang="en-US" sz="32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，表明船到镇江后，还要乘驿车到别的地方去，已</a:t>
            </a:r>
            <a:r>
              <a:rPr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暗含旅途奔波劳苦</a:t>
            </a:r>
            <a:r>
              <a:rPr lang="zh-CN" altLang="en-US" sz="32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之意。</a:t>
            </a:r>
            <a:endParaRPr lang="zh-CN" altLang="en-US" sz="3200" b="1" dirty="0">
              <a:solidFill>
                <a:srgbClr val="FF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9155" name="Text Box 3"/>
          <p:cNvSpPr txBox="1"/>
          <p:nvPr/>
        </p:nvSpPr>
        <p:spPr>
          <a:xfrm>
            <a:off x="2339975" y="519113"/>
            <a:ext cx="2881313" cy="584200"/>
          </a:xfrm>
          <a:prstGeom prst="rect">
            <a:avLst/>
          </a:prstGeom>
          <a:noFill/>
          <a:ln w="76200" cap="flat" cmpd="tri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诗歌鉴赏</a:t>
            </a:r>
            <a:endParaRPr lang="zh-CN" altLang="en-US" sz="32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charRg st="66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37890">
                                            <p:txEl>
                                              <p:charRg st="66" end="1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8914" name="Text Box 2"/>
          <p:cNvSpPr txBox="1"/>
          <p:nvPr/>
        </p:nvSpPr>
        <p:spPr>
          <a:xfrm>
            <a:off x="179388" y="681038"/>
            <a:ext cx="8964612" cy="4524375"/>
          </a:xfrm>
          <a:prstGeom prst="rect">
            <a:avLst/>
          </a:prstGeom>
          <a:noFill/>
          <a:ln w="76200" cap="flat" cmpd="tri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000C0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颔联（</a:t>
            </a:r>
            <a:r>
              <a:rPr lang="en-US" altLang="zh-CN" sz="2400" b="1">
                <a:solidFill>
                  <a:srgbClr val="000C0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3-4</a:t>
            </a:r>
            <a:r>
              <a:rPr lang="zh-CN" altLang="en-US" sz="2400" b="1" dirty="0">
                <a:solidFill>
                  <a:srgbClr val="000C0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）：</a:t>
            </a:r>
            <a:r>
              <a:rPr lang="zh-CN" altLang="en-US" sz="2400" b="1" dirty="0">
                <a:solidFill>
                  <a:srgbClr val="000C0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000C0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潮平两岸阔，风正一帆悬</a:t>
            </a:r>
            <a:r>
              <a:rPr lang="zh-CN" altLang="en-US" sz="2400" b="1" dirty="0">
                <a:solidFill>
                  <a:srgbClr val="000C0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endParaRPr lang="zh-CN" altLang="en-US" sz="2400" b="1" dirty="0">
              <a:solidFill>
                <a:srgbClr val="000C0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000C0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是诗人在何时何地见到的景象？你能想像出船行的图景吗？为什么要特别提到</a:t>
            </a:r>
            <a:r>
              <a:rPr lang="zh-CN" altLang="en-US" sz="2400" b="1" dirty="0">
                <a:solidFill>
                  <a:srgbClr val="000C0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000C0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潮平</a:t>
            </a:r>
            <a:r>
              <a:rPr lang="zh-CN" altLang="en-US" sz="2400" b="1" dirty="0">
                <a:solidFill>
                  <a:srgbClr val="000C0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”“</a:t>
            </a:r>
            <a:r>
              <a:rPr lang="zh-CN" altLang="en-US" sz="2400" b="1" dirty="0">
                <a:solidFill>
                  <a:srgbClr val="000C0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风正</a:t>
            </a:r>
            <a:r>
              <a:rPr lang="zh-CN" altLang="en-US" sz="2400" b="1" dirty="0">
                <a:solidFill>
                  <a:srgbClr val="000C0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lang="zh-CN" altLang="en-US" sz="2400" b="1" dirty="0">
                <a:solidFill>
                  <a:srgbClr val="000C0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2400" b="1" dirty="0">
              <a:solidFill>
                <a:srgbClr val="000C0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zh-CN" altLang="en-US" sz="2400" b="1" dirty="0">
                <a:solidFill>
                  <a:srgbClr val="75057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天将明未明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之时，在船接近</a:t>
            </a:r>
            <a:r>
              <a:rPr lang="zh-CN" altLang="en-US" sz="2400" b="1" dirty="0">
                <a:solidFill>
                  <a:srgbClr val="75057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目的地 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（即北固山）的</a:t>
            </a:r>
            <a:r>
              <a:rPr lang="zh-CN" altLang="en-US" sz="2400" b="1" dirty="0">
                <a:solidFill>
                  <a:srgbClr val="75057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长江之中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 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潮平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一语为下句中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江春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一句作铺垫。</a:t>
            </a:r>
            <a:endParaRPr lang="zh-CN" altLang="en-US" sz="2400" b="1" dirty="0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000C0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想象船行的的图景</a:t>
            </a:r>
            <a:endParaRPr lang="zh-CN" altLang="en-US" sz="2400" b="1" dirty="0">
              <a:solidFill>
                <a:srgbClr val="000C0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000C0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春潮涨满，江水浩渺，放眼望去，江面似乎与堤岸相平，船上诗人的视线也因之开阔。顺风中平稳而快速行驶的船上，一张船帆高高直直地悬挂着。</a:t>
            </a:r>
            <a:endParaRPr lang="zh-CN" altLang="en-US" sz="2400" b="1" dirty="0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因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潮平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才显得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两岸宽阔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，因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风正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帆才有高高直直地悬空的势态，写景极为传神。此为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船上所见景色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，表现诗人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宽阔的胸襟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b="1" dirty="0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79" name="Text Box 3"/>
          <p:cNvSpPr txBox="1"/>
          <p:nvPr/>
        </p:nvSpPr>
        <p:spPr>
          <a:xfrm>
            <a:off x="611188" y="117475"/>
            <a:ext cx="2592387" cy="584200"/>
          </a:xfrm>
          <a:prstGeom prst="rect">
            <a:avLst/>
          </a:prstGeom>
          <a:noFill/>
          <a:ln w="76200" cap="flat" cmpd="tri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/>
            <a:r>
              <a:rPr lang="zh-CN" altLang="en-US" sz="32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诗歌鉴赏</a:t>
            </a:r>
            <a:endParaRPr lang="zh-CN" altLang="en-US" sz="32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charRg st="69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8914">
                                            <p:txEl>
                                              <p:charRg st="69" end="1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charRg st="124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8914">
                                            <p:txEl>
                                              <p:charRg st="124" end="1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charRg st="137" end="2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8914">
                                            <p:txEl>
                                              <p:charRg st="137" end="20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charRg st="207" end="2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8914">
                                            <p:txEl>
                                              <p:charRg st="207" end="2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1202" name="Text Box 3"/>
          <p:cNvSpPr txBox="1"/>
          <p:nvPr/>
        </p:nvSpPr>
        <p:spPr>
          <a:xfrm>
            <a:off x="1619250" y="250825"/>
            <a:ext cx="7345363" cy="614363"/>
          </a:xfrm>
          <a:prstGeom prst="rect">
            <a:avLst/>
          </a:prstGeom>
          <a:noFill/>
          <a:ln w="76200" cap="flat" cmpd="tri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400" b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颈联：“海日生残夜，江春入旧年。”</a:t>
            </a:r>
            <a:endParaRPr lang="zh-CN" altLang="en-US" sz="3400" b="1" dirty="0">
              <a:solidFill>
                <a:srgbClr val="00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51203" name="Text Box 4"/>
          <p:cNvSpPr txBox="1"/>
          <p:nvPr/>
        </p:nvSpPr>
        <p:spPr>
          <a:xfrm>
            <a:off x="1331913" y="1600200"/>
            <a:ext cx="52244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、这两种景象有相同的地方吗</a:t>
            </a:r>
            <a:r>
              <a:rPr lang="en-US" altLang="zh-CN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?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9940" name="Text Box 5"/>
          <p:cNvSpPr txBox="1"/>
          <p:nvPr/>
        </p:nvSpPr>
        <p:spPr>
          <a:xfrm>
            <a:off x="684213" y="2032000"/>
            <a:ext cx="7632700" cy="954088"/>
          </a:xfrm>
          <a:prstGeom prst="rect">
            <a:avLst/>
          </a:prstGeom>
          <a:noFill/>
          <a:ln w="76200" cap="flat" cmpd="tri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提示：</a:t>
            </a:r>
            <a:r>
              <a:rPr lang="zh-CN" altLang="en-US" sz="2800" b="1" dirty="0">
                <a:solidFill>
                  <a:srgbClr val="0033CC"/>
                </a:solidFill>
                <a:latin typeface="楷体_GB2312" pitchFamily="49" charset="-122"/>
                <a:ea typeface="楷体_GB2312" pitchFamily="49" charset="-122"/>
              </a:rPr>
              <a:t>白日和黑夜的交替，新年和旧年的交替。（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都描写了时序交替中的景物</a:t>
            </a:r>
            <a:r>
              <a:rPr lang="zh-CN" altLang="en-US" sz="2800" b="1" dirty="0">
                <a:solidFill>
                  <a:srgbClr val="0033CC"/>
                </a:solidFill>
                <a:latin typeface="楷体_GB2312" pitchFamily="49" charset="-122"/>
                <a:ea typeface="楷体_GB2312" pitchFamily="49" charset="-122"/>
              </a:rPr>
              <a:t>。）</a:t>
            </a:r>
            <a:endParaRPr lang="zh-CN" altLang="en-US" sz="2800" b="1" dirty="0">
              <a:solidFill>
                <a:srgbClr val="0033CC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05" name="Text Box 6"/>
          <p:cNvSpPr txBox="1"/>
          <p:nvPr/>
        </p:nvSpPr>
        <p:spPr>
          <a:xfrm>
            <a:off x="1331913" y="2841625"/>
            <a:ext cx="6313487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C0C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800" b="1" dirty="0">
                <a:solidFill>
                  <a:srgbClr val="000C0C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这两种景物跟诗人的乡愁有关吗？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9942" name="Text Box 7"/>
          <p:cNvSpPr txBox="1"/>
          <p:nvPr/>
        </p:nvSpPr>
        <p:spPr>
          <a:xfrm>
            <a:off x="0" y="3275013"/>
            <a:ext cx="9144000" cy="1754187"/>
          </a:xfrm>
          <a:prstGeom prst="rect">
            <a:avLst/>
          </a:prstGeom>
          <a:noFill/>
          <a:ln w="76200" cap="flat" cmpd="tri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提示：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白日和黑夜的交替（</a:t>
            </a:r>
            <a:r>
              <a:rPr lang="zh-CN" altLang="en-US" sz="2400" b="1" dirty="0">
                <a:solidFill>
                  <a:srgbClr val="75057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一天一天地过去了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），新年和旧年的交替（</a:t>
            </a:r>
            <a:r>
              <a:rPr lang="zh-CN" altLang="en-US" sz="2400" b="1" dirty="0">
                <a:solidFill>
                  <a:srgbClr val="75057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一年一年地过去了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），而诗人</a:t>
            </a:r>
            <a:r>
              <a:rPr lang="zh-CN" altLang="en-US" sz="2400" b="1" dirty="0">
                <a:solidFill>
                  <a:srgbClr val="75057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依旧羁旅他乡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，面对此景，情何以堪？他怎能不</a:t>
            </a:r>
            <a:r>
              <a:rPr lang="zh-CN" altLang="en-US" sz="2400" b="1" dirty="0">
                <a:solidFill>
                  <a:srgbClr val="75057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产生思乡之情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呢</a:t>
            </a:r>
            <a:r>
              <a:rPr lang="en-US" altLang="zh-CN" sz="2400" b="1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2400" b="1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所以，此两句在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写景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中，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点明时令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，并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暗含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了浓浓的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思乡之情。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07" name="Text Box 8"/>
          <p:cNvSpPr txBox="1"/>
          <p:nvPr/>
        </p:nvSpPr>
        <p:spPr>
          <a:xfrm>
            <a:off x="179388" y="141288"/>
            <a:ext cx="1296987" cy="954087"/>
          </a:xfrm>
          <a:prstGeom prst="rect">
            <a:avLst/>
          </a:prstGeom>
          <a:noFill/>
          <a:ln w="76200" cap="flat" cmpd="tri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/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诗歌鉴赏</a:t>
            </a:r>
            <a:endParaRPr lang="zh-CN" altLang="en-US" sz="2800" b="1" dirty="0">
              <a:solidFill>
                <a:schemeClr val="tx2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9944" name="Rectangle 10"/>
          <p:cNvSpPr/>
          <p:nvPr/>
        </p:nvSpPr>
        <p:spPr>
          <a:xfrm>
            <a:off x="1331913" y="950913"/>
            <a:ext cx="7199312" cy="800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、这个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旧年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指的是一年中哪一段时间</a:t>
            </a:r>
            <a:r>
              <a:rPr lang="en-US" altLang="zh-CN" sz="28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28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残冬腊月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>
                                            <p:txEl>
                                              <p:charRg st="21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4">
                                            <p:txEl>
                                              <p:charRg st="21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4">
                                            <p:txEl>
                                              <p:charRg st="21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charRg st="0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9942">
                                            <p:txEl>
                                              <p:charRg st="0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charRg st="74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9942">
                                            <p:txEl>
                                              <p:charRg st="74" end="10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0962" name="Rectangle 2"/>
          <p:cNvSpPr>
            <a:spLocks noGrp="1" noRot="1"/>
          </p:cNvSpPr>
          <p:nvPr>
            <p:ph type="body" idx="4294967295"/>
          </p:nvPr>
        </p:nvSpPr>
        <p:spPr>
          <a:xfrm>
            <a:off x="152400" y="800100"/>
            <a:ext cx="8991600" cy="4343400"/>
          </a:xfrm>
          <a:ln/>
        </p:spPr>
        <p:txBody>
          <a:bodyPr vert="horz" wrap="square" lIns="91440" tIns="45720" rIns="91440" bIns="45720" anchor="t"/>
          <a:p>
            <a:pPr marL="0" indent="0" algn="just">
              <a:buNone/>
            </a:pPr>
            <a:r>
              <a:rPr lang="en-US" altLang="zh-CN" sz="2400" b="1"/>
              <a:t>      </a:t>
            </a:r>
            <a:r>
              <a:rPr lang="en-US" altLang="zh-CN" sz="2400" b="1">
                <a:solidFill>
                  <a:srgbClr val="000C0C"/>
                </a:solidFill>
              </a:rPr>
              <a:t>     </a:t>
            </a:r>
            <a:r>
              <a:rPr lang="zh-CN" altLang="en-US" sz="2400" b="1" dirty="0">
                <a:solidFill>
                  <a:srgbClr val="000C0C"/>
                </a:solidFill>
              </a:rPr>
              <a:t>此联用了什么修辞手法，有什么深刻含义？</a:t>
            </a:r>
            <a:endParaRPr lang="zh-CN" altLang="en-US" sz="2400" b="1" dirty="0">
              <a:solidFill>
                <a:srgbClr val="000C0C"/>
              </a:solidFill>
            </a:endParaRPr>
          </a:p>
          <a:p>
            <a:pPr marL="0" indent="0" algn="just">
              <a:buNone/>
            </a:pPr>
            <a:r>
              <a:rPr lang="zh-CN" altLang="en-US" sz="2400" b="1" dirty="0"/>
              <a:t>    </a:t>
            </a:r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49" charset="-122"/>
              </a:rPr>
              <a:t>拟人手法</a:t>
            </a:r>
            <a:r>
              <a:rPr lang="zh-CN" altLang="en-US" sz="2400" b="1" dirty="0">
                <a:solidFill>
                  <a:srgbClr val="0033CC"/>
                </a:solidFill>
                <a:ea typeface="黑体" panose="02010609060101010101" pitchFamily="49" charset="-122"/>
              </a:rPr>
              <a:t>。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作者把</a:t>
            </a:r>
            <a:r>
              <a:rPr lang="zh-CN" altLang="en-US" sz="2400" b="1" dirty="0">
                <a:solidFill>
                  <a:srgbClr val="0033CC"/>
                </a:solidFill>
                <a:ea typeface="黑体" panose="02010609060101010101" pitchFamily="49" charset="-122"/>
              </a:rPr>
              <a:t>“海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日</a:t>
            </a:r>
            <a:r>
              <a:rPr lang="zh-CN" altLang="en-US" sz="2400" b="1" dirty="0">
                <a:solidFill>
                  <a:srgbClr val="0033CC"/>
                </a:solidFill>
                <a:ea typeface="黑体" panose="02010609060101010101" pitchFamily="49" charset="-122"/>
              </a:rPr>
              <a:t>”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zh-CN" altLang="en-US" sz="2400" b="1" dirty="0">
                <a:solidFill>
                  <a:srgbClr val="0033CC"/>
                </a:solidFill>
                <a:ea typeface="黑体" panose="02010609060101010101" pitchFamily="49" charset="-122"/>
              </a:rPr>
              <a:t>“江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春</a:t>
            </a:r>
            <a:r>
              <a:rPr lang="zh-CN" altLang="en-US" sz="2400" b="1" dirty="0">
                <a:solidFill>
                  <a:srgbClr val="0033CC"/>
                </a:solidFill>
                <a:ea typeface="黑体" panose="02010609060101010101" pitchFamily="49" charset="-122"/>
              </a:rPr>
              <a:t>”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作为新生的美好事物的象征，并且用</a:t>
            </a:r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</a:t>
            </a:r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49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入</a:t>
            </a:r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49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使之拟人化，生动形象，富有情趣，给人以乐观、积极向上的力量</a:t>
            </a:r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；用“残夜”“旧年”象征旧事物。在描写景物、节令之中蕴含着一种深刻的自然的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哲理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新事物必将代替旧事物（或：旧事物中孕育着新事物。）</a:t>
            </a:r>
            <a:endParaRPr lang="en-US" altLang="zh-CN" sz="24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just"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这两句不仅写景逼真，叙事确切，而且表现的是具有普遍意义的生活真理，给人以积极向上的艺术鼓舞力量，历来为</a:t>
            </a:r>
            <a:r>
              <a:rPr lang="zh-CN" altLang="en-US" sz="2400" b="1" dirty="0">
                <a:solidFill>
                  <a:srgbClr val="75057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脍炙人口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 dirty="0">
                <a:ea typeface="黑体" panose="02010609060101010101" pitchFamily="49" charset="-122"/>
              </a:rPr>
              <a:t>“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形容景物，妙绝</a:t>
            </a:r>
            <a:r>
              <a:rPr lang="zh-CN" altLang="en-US" sz="2400" b="1" dirty="0">
                <a:solidFill>
                  <a:srgbClr val="75057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千古</a:t>
            </a:r>
            <a:r>
              <a:rPr lang="zh-CN" altLang="en-US" sz="2400" b="1" dirty="0">
                <a:ea typeface="黑体" panose="02010609060101010101" pitchFamily="49" charset="-122"/>
              </a:rPr>
              <a:t>”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的</a:t>
            </a:r>
            <a:r>
              <a:rPr lang="zh-CN" altLang="en-US" sz="2400" b="1" dirty="0">
                <a:solidFill>
                  <a:srgbClr val="75057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名句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just">
              <a:buNone/>
            </a:pPr>
            <a:endParaRPr lang="en-US" altLang="zh-CN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2195513" y="141288"/>
            <a:ext cx="6732588" cy="536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algn="ctr" defTabSz="914400">
              <a:lnSpc>
                <a:spcPct val="90000"/>
              </a:lnSpc>
              <a:spcBef>
                <a:spcPct val="20000"/>
              </a:spcBef>
              <a:buClrTx/>
              <a:buSzPct val="85000"/>
              <a:buFontTx/>
              <a:defRPr/>
            </a:pPr>
            <a:r>
              <a:rPr kumimoji="0" lang="zh-CN" altLang="en-US" sz="3200" b="1" kern="1200" cap="none" spc="0" normalizeH="0" baseline="0" noProof="0">
                <a:solidFill>
                  <a:srgbClr val="000C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+mn-cs"/>
              </a:rPr>
              <a:t>颈联：“海日生残夜，江春入旧年”</a:t>
            </a:r>
            <a:endParaRPr kumimoji="0" lang="zh-CN" altLang="en-US" sz="3200" b="1" kern="1200" cap="none" spc="0" normalizeH="0" baseline="0" noProof="0">
              <a:solidFill>
                <a:srgbClr val="000C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2228" name="Text Box 5"/>
          <p:cNvSpPr txBox="1"/>
          <p:nvPr/>
        </p:nvSpPr>
        <p:spPr>
          <a:xfrm>
            <a:off x="323850" y="87313"/>
            <a:ext cx="2016125" cy="522287"/>
          </a:xfrm>
          <a:prstGeom prst="rect">
            <a:avLst/>
          </a:prstGeom>
          <a:noFill/>
          <a:ln w="76200" cap="flat" cmpd="tri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华文新魏" pitchFamily="2" charset="-122"/>
              </a:rPr>
              <a:t>名句分析</a:t>
            </a:r>
            <a:endParaRPr lang="zh-CN" altLang="en-US" sz="28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charRg st="31" end="1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62">
                                            <p:txEl>
                                              <p:charRg st="31" end="1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charRg st="170" end="2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62">
                                            <p:txEl>
                                              <p:charRg st="170" end="24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3250" name="Text Box 2"/>
          <p:cNvSpPr txBox="1"/>
          <p:nvPr/>
        </p:nvSpPr>
        <p:spPr>
          <a:xfrm>
            <a:off x="1547813" y="519113"/>
            <a:ext cx="7345362" cy="615950"/>
          </a:xfrm>
          <a:prstGeom prst="rect">
            <a:avLst/>
          </a:prstGeom>
          <a:noFill/>
          <a:ln w="76200" cap="flat" cmpd="tri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400" b="1" dirty="0">
                <a:solidFill>
                  <a:srgbClr val="000000"/>
                </a:solidFill>
                <a:latin typeface="Times New Roman" panose="02020603050405020304" pitchFamily="18" charset="0"/>
                <a:ea typeface="隶书" pitchFamily="49" charset="-122"/>
              </a:rPr>
              <a:t>尾联：“乡书何处达，归雁洛阳边。”</a:t>
            </a:r>
            <a:endParaRPr lang="zh-CN" altLang="en-US" sz="3400" b="1" dirty="0">
              <a:solidFill>
                <a:srgbClr val="00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41987" name="Text Box 4"/>
          <p:cNvSpPr txBox="1"/>
          <p:nvPr/>
        </p:nvSpPr>
        <p:spPr>
          <a:xfrm>
            <a:off x="539750" y="3489325"/>
            <a:ext cx="7632700" cy="523875"/>
          </a:xfrm>
          <a:prstGeom prst="rect">
            <a:avLst/>
          </a:prstGeom>
          <a:noFill/>
          <a:ln w="76200" cap="flat" cmpd="tri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33CC"/>
                </a:solidFill>
                <a:latin typeface="楷体_GB2312" pitchFamily="49" charset="-122"/>
                <a:ea typeface="楷体_GB2312" pitchFamily="49" charset="-122"/>
              </a:rPr>
              <a:t>直抒胸臆，抒发了思亲思乡之情。</a:t>
            </a:r>
            <a:endParaRPr lang="zh-CN" altLang="en-US" sz="2800" b="1" dirty="0">
              <a:solidFill>
                <a:srgbClr val="0033CC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3252" name="Text Box 7"/>
          <p:cNvSpPr txBox="1"/>
          <p:nvPr/>
        </p:nvSpPr>
        <p:spPr>
          <a:xfrm>
            <a:off x="250825" y="250825"/>
            <a:ext cx="1081088" cy="954088"/>
          </a:xfrm>
          <a:prstGeom prst="rect">
            <a:avLst/>
          </a:prstGeom>
          <a:noFill/>
          <a:ln w="76200" cap="flat" cmpd="tri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/>
            <a:r>
              <a:rPr lang="zh-CN" altLang="en-US" sz="2800" b="1" dirty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诗歌鉴赏</a:t>
            </a:r>
            <a:endParaRPr lang="zh-CN" altLang="en-US" sz="2800" b="1" dirty="0">
              <a:solidFill>
                <a:schemeClr val="tx2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53253" name="Rectangle 8"/>
          <p:cNvSpPr/>
          <p:nvPr/>
        </p:nvSpPr>
        <p:spPr>
          <a:xfrm>
            <a:off x="468313" y="3003550"/>
            <a:ext cx="79930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此联采用什么表达方式？抒发了什么思想感情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990" name="Rectangle 9"/>
          <p:cNvSpPr/>
          <p:nvPr/>
        </p:nvSpPr>
        <p:spPr>
          <a:xfrm>
            <a:off x="827088" y="3975100"/>
            <a:ext cx="6840537" cy="1077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在全诗中有何作用？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b="1" dirty="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点明主旨。</a:t>
            </a:r>
            <a:endParaRPr lang="zh-CN" altLang="en-US" sz="3200" b="1" dirty="0">
              <a:solidFill>
                <a:srgbClr val="0033CC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3255" name="Rectangle 10"/>
          <p:cNvSpPr/>
          <p:nvPr/>
        </p:nvSpPr>
        <p:spPr>
          <a:xfrm>
            <a:off x="684213" y="1222375"/>
            <a:ext cx="8280400" cy="1692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0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诗人在绿水之上继续向青山之外的客路驶去。这时候，一群北归的大雁正掠过晴空，雁儿正要经过洛阳啊！诗人想起</a:t>
            </a:r>
            <a:r>
              <a:rPr lang="zh-CN" altLang="en-US" sz="2000" b="1" dirty="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en-US" sz="20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雁足传书</a:t>
            </a:r>
            <a:r>
              <a:rPr lang="zh-CN" altLang="en-US" sz="2000" b="1" dirty="0">
                <a:solidFill>
                  <a:srgbClr val="00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en-US" sz="20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的故事，还是托大雁捎个信儿吧：雁儿啊，烦劳你们飞过洛阳的时候，替我问候一下家里人吧！</a:t>
            </a:r>
            <a:endParaRPr lang="zh-CN" altLang="en-US" sz="2000" b="1" dirty="0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这两句紧承第三联，呼应首联。全篇笼罩一层淡淡的乡思愁绪</a:t>
            </a:r>
            <a:r>
              <a:rPr lang="en-US" altLang="zh-CN" sz="2000" b="1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2000" b="1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charRg st="11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990">
                                            <p:txEl>
                                              <p:charRg st="11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54274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54280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4281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结构梳理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6" name="Text Box 12"/>
          <p:cNvSpPr txBox="1"/>
          <p:nvPr/>
        </p:nvSpPr>
        <p:spPr>
          <a:xfrm>
            <a:off x="2193925" y="1435100"/>
            <a:ext cx="4911725" cy="2308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（首联）行舟泊：青山外  绿水前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（颔联）望江面：两岸阔  一帆悬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（颈联）观日出：生残夜  入旧年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（尾联）思家乡：望归雁  传乡书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左大括号 18"/>
          <p:cNvSpPr/>
          <p:nvPr/>
        </p:nvSpPr>
        <p:spPr>
          <a:xfrm>
            <a:off x="1804988" y="1728788"/>
            <a:ext cx="477838" cy="1762125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Box 12"/>
          <p:cNvSpPr txBox="1"/>
          <p:nvPr/>
        </p:nvSpPr>
        <p:spPr>
          <a:xfrm>
            <a:off x="112713" y="2368550"/>
            <a:ext cx="1785937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次北固山下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右大括号 3"/>
          <p:cNvSpPr/>
          <p:nvPr/>
        </p:nvSpPr>
        <p:spPr>
          <a:xfrm>
            <a:off x="7051675" y="1754188"/>
            <a:ext cx="434975" cy="1736725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Text Box 12"/>
          <p:cNvSpPr txBox="1"/>
          <p:nvPr/>
        </p:nvSpPr>
        <p:spPr>
          <a:xfrm>
            <a:off x="7454900" y="2043113"/>
            <a:ext cx="1555750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江南春早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游子思乡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 animBg="1"/>
      <p:bldP spid="20" grpId="0"/>
      <p:bldP spid="4" grpId="0" animBg="1"/>
      <p:bldP spid="2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5298" name="日期占位符 1"/>
          <p:cNvSpPr txBox="1">
            <a:spLocks noGrp="1"/>
          </p:cNvSpPr>
          <p:nvPr/>
        </p:nvSpPr>
        <p:spPr>
          <a:xfrm>
            <a:off x="468313" y="4781550"/>
            <a:ext cx="2133600" cy="342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endParaRPr lang="zh-CN" altLang="en-US" sz="2000" b="1" dirty="0">
              <a:solidFill>
                <a:srgbClr val="0000CC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55299" name="Text Box 2"/>
          <p:cNvSpPr txBox="1"/>
          <p:nvPr/>
        </p:nvSpPr>
        <p:spPr>
          <a:xfrm>
            <a:off x="3059113" y="141288"/>
            <a:ext cx="2160587" cy="585787"/>
          </a:xfrm>
          <a:prstGeom prst="rect">
            <a:avLst/>
          </a:prstGeom>
          <a:noFill/>
          <a:ln w="76200" cap="flat" cmpd="tri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华文行楷" pitchFamily="2" charset="-122"/>
              </a:rPr>
              <a:t>关于元曲</a:t>
            </a:r>
            <a:endParaRPr lang="zh-CN" altLang="en-US" sz="3200" b="1" dirty="0"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55300" name="Rectangle 3"/>
          <p:cNvSpPr/>
          <p:nvPr/>
        </p:nvSpPr>
        <p:spPr>
          <a:xfrm>
            <a:off x="1692275" y="898525"/>
            <a:ext cx="5472113" cy="954088"/>
          </a:xfrm>
          <a:prstGeom prst="rect">
            <a:avLst/>
          </a:prstGeom>
          <a:noFill/>
          <a:ln w="76200" cap="flat" cmpd="tri">
            <a:solidFill>
              <a:srgbClr val="FF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rgbClr val="0000CC"/>
                </a:solidFill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2800" b="1" dirty="0">
                <a:solidFill>
                  <a:srgbClr val="0000CC"/>
                </a:solidFill>
                <a:latin typeface="Arial" panose="020B0604020202020204" pitchFamily="34" charset="0"/>
                <a:ea typeface="楷体_GB2312" pitchFamily="49" charset="-122"/>
              </a:rPr>
              <a:t>曲”是一种合乐歌唱的诗歌形式，是元代的新诗体．</a:t>
            </a:r>
            <a:endParaRPr lang="zh-CN" altLang="en-US" sz="2800" b="1" dirty="0">
              <a:solidFill>
                <a:srgbClr val="0000CC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5301" name="Rectangle 4"/>
          <p:cNvSpPr/>
          <p:nvPr/>
        </p:nvSpPr>
        <p:spPr>
          <a:xfrm>
            <a:off x="215900" y="2541588"/>
            <a:ext cx="1403350" cy="522287"/>
          </a:xfrm>
          <a:prstGeom prst="rect">
            <a:avLst/>
          </a:prstGeom>
          <a:solidFill>
            <a:srgbClr val="33CC33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/>
            <a:r>
              <a:rPr lang="en-US" altLang="zh-CN" sz="2800" b="1">
                <a:solidFill>
                  <a:schemeClr val="bg1"/>
                </a:solidFill>
                <a:latin typeface="Arial" panose="020B0604020202020204" pitchFamily="34" charset="0"/>
                <a:ea typeface="隶书" pitchFamily="49" charset="-122"/>
              </a:rPr>
              <a:t>“</a:t>
            </a:r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隶书" pitchFamily="49" charset="-122"/>
              </a:rPr>
              <a:t>元曲”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55302" name="AutoShape 5"/>
          <p:cNvSpPr/>
          <p:nvPr/>
        </p:nvSpPr>
        <p:spPr>
          <a:xfrm>
            <a:off x="1692275" y="2193925"/>
            <a:ext cx="142875" cy="1404938"/>
          </a:xfrm>
          <a:prstGeom prst="leftBrace">
            <a:avLst>
              <a:gd name="adj1" fmla="val 109259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>
              <a:spcBef>
                <a:spcPct val="50000"/>
              </a:spcBef>
            </a:pPr>
            <a:endParaRPr lang="zh-CN" altLang="en-US" sz="32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55303" name="Text Box 6"/>
          <p:cNvSpPr txBox="1"/>
          <p:nvPr/>
        </p:nvSpPr>
        <p:spPr>
          <a:xfrm>
            <a:off x="1979613" y="1970088"/>
            <a:ext cx="2867025" cy="522287"/>
          </a:xfrm>
          <a:prstGeom prst="rect">
            <a:avLst/>
          </a:prstGeom>
          <a:solidFill>
            <a:srgbClr val="33CC33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剧曲（杂剧）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5304" name="Text Box 7"/>
          <p:cNvSpPr txBox="1"/>
          <p:nvPr/>
        </p:nvSpPr>
        <p:spPr>
          <a:xfrm>
            <a:off x="1908175" y="3417888"/>
            <a:ext cx="990600" cy="522287"/>
          </a:xfrm>
          <a:prstGeom prst="rect">
            <a:avLst/>
          </a:prstGeom>
          <a:solidFill>
            <a:srgbClr val="33CC33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散曲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5305" name="AutoShape 8"/>
          <p:cNvSpPr/>
          <p:nvPr/>
        </p:nvSpPr>
        <p:spPr>
          <a:xfrm>
            <a:off x="2987675" y="3005138"/>
            <a:ext cx="215900" cy="1295400"/>
          </a:xfrm>
          <a:prstGeom prst="leftBrace">
            <a:avLst>
              <a:gd name="adj1" fmla="val 66666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>
              <a:spcBef>
                <a:spcPct val="50000"/>
              </a:spcBef>
            </a:pPr>
            <a:endParaRPr lang="zh-CN" altLang="en-US" sz="32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55306" name="Text Box 9"/>
          <p:cNvSpPr txBox="1"/>
          <p:nvPr/>
        </p:nvSpPr>
        <p:spPr>
          <a:xfrm>
            <a:off x="3348038" y="2665413"/>
            <a:ext cx="4535487" cy="954087"/>
          </a:xfrm>
          <a:prstGeom prst="rect">
            <a:avLst/>
          </a:prstGeom>
          <a:solidFill>
            <a:srgbClr val="33CC33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散套（套曲）：是同一宫调的若干小令相联而成的组曲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5307" name="Text Box 10"/>
          <p:cNvSpPr txBox="1"/>
          <p:nvPr/>
        </p:nvSpPr>
        <p:spPr>
          <a:xfrm>
            <a:off x="3203575" y="4084638"/>
            <a:ext cx="3744913" cy="522287"/>
          </a:xfrm>
          <a:prstGeom prst="rect">
            <a:avLst/>
          </a:prstGeom>
          <a:solidFill>
            <a:srgbClr val="33CC33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</a:rPr>
              <a:t>小令：只有一支曲子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5308" name="WordArt 11"/>
          <p:cNvSpPr>
            <a:spLocks noTextEdit="1"/>
          </p:cNvSpPr>
          <p:nvPr/>
        </p:nvSpPr>
        <p:spPr>
          <a:xfrm>
            <a:off x="468313" y="250825"/>
            <a:ext cx="1273175" cy="404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文学常识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6322" name="日期占位符 3"/>
          <p:cNvSpPr txBox="1">
            <a:spLocks noGrp="1"/>
          </p:cNvSpPr>
          <p:nvPr/>
        </p:nvSpPr>
        <p:spPr>
          <a:xfrm>
            <a:off x="457200" y="4683125"/>
            <a:ext cx="2133600" cy="342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endParaRPr lang="zh-CN" altLang="en-US" sz="2000" b="1" dirty="0">
              <a:solidFill>
                <a:srgbClr val="0000CC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pic>
        <p:nvPicPr>
          <p:cNvPr id="56323" name="Picture 15" descr="20110521121117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195263"/>
            <a:ext cx="5257800" cy="4752975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56324" name="WordArt 7"/>
          <p:cNvSpPr>
            <a:spLocks noTextEdit="1"/>
          </p:cNvSpPr>
          <p:nvPr/>
        </p:nvSpPr>
        <p:spPr>
          <a:xfrm>
            <a:off x="5795963" y="573088"/>
            <a:ext cx="2844800" cy="1543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5400" b="1">
                <a:ln w="19050" cap="flat" cmpd="sng">
                  <a:solidFill>
                    <a:srgbClr val="0000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天净沙 </a:t>
            </a:r>
            <a:endParaRPr lang="zh-CN" altLang="en-US" sz="5400" b="1">
              <a:ln w="19050" cap="flat" cmpd="sng">
                <a:solidFill>
                  <a:srgbClr val="0000CC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5400" b="1">
                <a:ln w="19050" cap="flat" cmpd="sng">
                  <a:solidFill>
                    <a:srgbClr val="0000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 秋思</a:t>
            </a:r>
            <a:endParaRPr lang="zh-CN" altLang="en-US" sz="5400" b="1">
              <a:ln w="19050" cap="flat" cmpd="sng">
                <a:solidFill>
                  <a:srgbClr val="0000CC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6325" name="WordArt 10"/>
          <p:cNvSpPr>
            <a:spLocks noTextEdit="1"/>
          </p:cNvSpPr>
          <p:nvPr/>
        </p:nvSpPr>
        <p:spPr>
          <a:xfrm>
            <a:off x="5940425" y="2679700"/>
            <a:ext cx="1997075" cy="541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6000" b="1">
                <a:ln w="19050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33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马致远</a:t>
            </a:r>
            <a:endParaRPr lang="zh-CN" altLang="en-US" sz="6000" b="1">
              <a:ln w="19050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33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Text Box 3"/>
          <p:cNvSpPr txBox="1"/>
          <p:nvPr/>
        </p:nvSpPr>
        <p:spPr>
          <a:xfrm>
            <a:off x="257175" y="1412875"/>
            <a:ext cx="8639175" cy="1754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lnSpc>
                <a:spcPct val="15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中国是一个诗的国度。诗的历史源远流长，名家辈出，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  <a:sym typeface="宋体" panose="02010600030101010101" pitchFamily="2" charset="-122"/>
              </a:rPr>
              <a:t>以古老的《诗经》发端，优秀的诗歌作品浩如烟海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  <a:sym typeface="Times New Roman" panose="02020603050405020304" pitchFamily="18" charset="0"/>
              </a:rPr>
              <a:t>。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  <a:sym typeface="宋体" panose="02010600030101010101" pitchFamily="2" charset="-122"/>
              </a:rPr>
              <a:t>今天，我们就来学习四首脍炙人口的诗篇。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57346" name="Picture 18" descr="C:\Documents and Settings\Administrator\桌面\2013110614341318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5163" y="493713"/>
            <a:ext cx="7888287" cy="41449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8370" name="日期占位符 1"/>
          <p:cNvSpPr txBox="1">
            <a:spLocks noGrp="1"/>
          </p:cNvSpPr>
          <p:nvPr/>
        </p:nvSpPr>
        <p:spPr>
          <a:xfrm>
            <a:off x="250825" y="4706938"/>
            <a:ext cx="2133600" cy="342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endParaRPr lang="zh-CN" altLang="en-US" sz="2000" b="1" dirty="0">
              <a:solidFill>
                <a:srgbClr val="0000CC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pic>
        <p:nvPicPr>
          <p:cNvPr id="58371" name="Picture 14" descr="34799_200705161355009903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92725" y="195263"/>
            <a:ext cx="3671888" cy="2917825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58372" name="Text Box 8"/>
          <p:cNvSpPr txBox="1"/>
          <p:nvPr/>
        </p:nvSpPr>
        <p:spPr>
          <a:xfrm>
            <a:off x="468313" y="1112838"/>
            <a:ext cx="4608512" cy="2678112"/>
          </a:xfrm>
          <a:prstGeom prst="rect">
            <a:avLst/>
          </a:prstGeom>
          <a:noFill/>
          <a:ln w="76200" cap="flat" cmpd="tri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en-US" altLang="zh-CN" sz="2400" b="1">
                <a:solidFill>
                  <a:schemeClr val="hlink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2400" b="1" dirty="0">
                <a:solidFill>
                  <a:srgbClr val="0000CC"/>
                </a:solidFill>
                <a:latin typeface="Arial" panose="020B0604020202020204" pitchFamily="34" charset="0"/>
              </a:rPr>
              <a:t>马致远：</a:t>
            </a:r>
            <a:r>
              <a:rPr lang="zh-CN" altLang="en-US" sz="2400" b="1" dirty="0">
                <a:latin typeface="Arial" panose="020B0604020202020204" pitchFamily="34" charset="0"/>
              </a:rPr>
              <a:t>号东篱，元代大都人，是当时著名的元曲作家，被人称为“元曲四大家”之一，更被时人美誉为“曲状元”。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与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关汉卿、王实甫、白朴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并称“元曲四大家”</a:t>
            </a:r>
            <a:r>
              <a:rPr lang="zh-CN" altLang="en-US" sz="2400" b="1" dirty="0">
                <a:latin typeface="Arial" panose="020B0604020202020204" pitchFamily="34" charset="0"/>
              </a:rPr>
              <a:t>因为这首小令，他还被称为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“秋思之祖</a:t>
            </a:r>
            <a:r>
              <a:rPr lang="zh-CN" altLang="en-US" sz="2400" b="1" dirty="0">
                <a:latin typeface="Arial" panose="020B0604020202020204" pitchFamily="34" charset="0"/>
              </a:rPr>
              <a:t>”。</a:t>
            </a:r>
            <a:endParaRPr lang="zh-CN" altLang="en-US" sz="2400" dirty="0">
              <a:solidFill>
                <a:schemeClr val="hlink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8373" name="Text Box 10"/>
          <p:cNvSpPr txBox="1"/>
          <p:nvPr/>
        </p:nvSpPr>
        <p:spPr>
          <a:xfrm>
            <a:off x="1692275" y="357188"/>
            <a:ext cx="2032000" cy="646112"/>
          </a:xfrm>
          <a:prstGeom prst="rect">
            <a:avLst/>
          </a:prstGeom>
          <a:noFill/>
          <a:ln w="76200" cap="flat" cmpd="tri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华文新魏" pitchFamily="2" charset="-122"/>
              </a:rPr>
              <a:t>作者简介</a:t>
            </a:r>
            <a:endParaRPr lang="zh-CN" altLang="en-US" sz="36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58374" name="Text Box 11"/>
          <p:cNvSpPr txBox="1"/>
          <p:nvPr/>
        </p:nvSpPr>
        <p:spPr>
          <a:xfrm>
            <a:off x="482600" y="3902075"/>
            <a:ext cx="6767513" cy="1076325"/>
          </a:xfrm>
          <a:prstGeom prst="rect">
            <a:avLst/>
          </a:prstGeom>
          <a:solidFill>
            <a:srgbClr val="33CC33"/>
          </a:solidFill>
          <a:ln w="76200" cap="flat" cmpd="tri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  <a:ea typeface="隶书" pitchFamily="49" charset="-122"/>
              </a:rPr>
              <a:t>天净沙</a:t>
            </a:r>
            <a:r>
              <a:rPr lang="zh-CN" altLang="en-US" sz="3200" b="1" dirty="0">
                <a:solidFill>
                  <a:srgbClr val="FFFF00"/>
                </a:solidFill>
                <a:latin typeface="Arial" panose="020B0604020202020204" pitchFamily="34" charset="0"/>
                <a:ea typeface="隶书" pitchFamily="49" charset="-122"/>
              </a:rPr>
              <a:t>是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隶书" pitchFamily="49" charset="-122"/>
              </a:rPr>
              <a:t>曲牌名</a:t>
            </a:r>
            <a:r>
              <a:rPr lang="zh-CN" altLang="en-US" sz="3200" b="1" dirty="0">
                <a:solidFill>
                  <a:srgbClr val="FFFF00"/>
                </a:solidFill>
                <a:latin typeface="Arial" panose="020B0604020202020204" pitchFamily="34" charset="0"/>
                <a:ea typeface="隶书" pitchFamily="49" charset="-122"/>
              </a:rPr>
              <a:t>，</a:t>
            </a:r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  <a:ea typeface="隶书" pitchFamily="49" charset="-122"/>
              </a:rPr>
              <a:t>秋思</a:t>
            </a:r>
            <a:r>
              <a:rPr lang="zh-CN" altLang="en-US" sz="3200" b="1" dirty="0">
                <a:solidFill>
                  <a:srgbClr val="FFFF00"/>
                </a:solidFill>
                <a:latin typeface="Arial" panose="020B0604020202020204" pitchFamily="34" charset="0"/>
                <a:ea typeface="隶书" pitchFamily="49" charset="-122"/>
              </a:rPr>
              <a:t>是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隶书" pitchFamily="49" charset="-122"/>
              </a:rPr>
              <a:t>题目</a:t>
            </a:r>
            <a:r>
              <a:rPr lang="zh-CN" altLang="en-US" sz="3200" b="1" dirty="0">
                <a:solidFill>
                  <a:srgbClr val="FFFF00"/>
                </a:solidFill>
                <a:latin typeface="Arial" panose="020B0604020202020204" pitchFamily="34" charset="0"/>
                <a:ea typeface="隶书" pitchFamily="49" charset="-122"/>
              </a:rPr>
              <a:t>。此曲是元代小令中的名篇。</a:t>
            </a:r>
            <a:endParaRPr lang="zh-CN" altLang="en-US" sz="3200" b="1" dirty="0">
              <a:solidFill>
                <a:srgbClr val="FFFF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58375" name="Text Box 15">
            <a:hlinkClick r:id="rId2" action="ppaction://hlinkfile"/>
          </p:cNvPr>
          <p:cNvSpPr txBox="1"/>
          <p:nvPr/>
        </p:nvSpPr>
        <p:spPr>
          <a:xfrm>
            <a:off x="8027988" y="4445000"/>
            <a:ext cx="544512" cy="630238"/>
          </a:xfrm>
          <a:prstGeom prst="rect">
            <a:avLst/>
          </a:prstGeom>
          <a:noFill/>
          <a:ln w="76200" cap="flat" cmpd="tri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1400" b="1" dirty="0">
                <a:latin typeface="Times New Roman" panose="02020603050405020304" pitchFamily="18" charset="0"/>
                <a:ea typeface="华文新魏" pitchFamily="2" charset="-122"/>
              </a:rPr>
              <a:t>作者</a:t>
            </a:r>
            <a:endParaRPr lang="zh-CN" altLang="en-US" sz="14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400" b="1" dirty="0">
                <a:latin typeface="Times New Roman" panose="02020603050405020304" pitchFamily="18" charset="0"/>
                <a:ea typeface="华文新魏" pitchFamily="2" charset="-122"/>
              </a:rPr>
              <a:t>简介</a:t>
            </a:r>
            <a:endParaRPr lang="zh-CN" altLang="en-US" sz="14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59394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59396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9397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背景链接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46063" y="1411288"/>
            <a:ext cx="8661400" cy="2492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   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天净沙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·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秋思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选自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全元散曲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（中华书局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1981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年版）。这首小令是马致远旅途漂泊时的作品之一。马致远仕途不如意，长期漂泊，足迹所到之处，总有聚散依依的哀婉，而这种哀婉又与他对国家的哀伤联结在一起。这首小令情调虽然低沉，但却反映了当时的时代气氛，具有一定的社会意义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2706" name="Text Box 2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1836738" y="950913"/>
            <a:ext cx="5688013" cy="3540125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天净沙  秋思</a:t>
            </a:r>
            <a:endParaRPr kumimoji="0" lang="zh-CN" altLang="en-US" sz="3200" kern="1200" cap="none" spc="0" normalizeH="0" baseline="0" noProof="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马致远</a:t>
            </a:r>
            <a:endParaRPr kumimoji="0" lang="zh-CN" altLang="en-US" sz="3200" kern="1200" cap="none" spc="0" normalizeH="0" baseline="0" noProof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枯藤</a:t>
            </a:r>
            <a:r>
              <a:rPr kumimoji="0" lang="en-US" sz="3200" b="1" kern="1200" cap="none" spc="0" normalizeH="0" baseline="0" noProof="0" dirty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3200" kern="1200" cap="none" spc="0" normalizeH="0" baseline="0" noProof="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老树</a:t>
            </a:r>
            <a:r>
              <a:rPr kumimoji="0" lang="en-US" sz="3200" b="1" kern="1200" cap="none" spc="0" normalizeH="0" baseline="0" noProof="0" dirty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3200" kern="1200" cap="none" spc="0" normalizeH="0" baseline="0" noProof="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昏鸦</a:t>
            </a:r>
            <a:endParaRPr kumimoji="0" lang="zh-CN" altLang="en-US" sz="3200" kern="1200" cap="none" spc="0" normalizeH="0" baseline="0" noProof="0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小桥</a:t>
            </a:r>
            <a:r>
              <a:rPr kumimoji="0" lang="en-US" sz="3200" b="1" kern="1200" cap="none" spc="0" normalizeH="0" baseline="0" noProof="0" dirty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3200" kern="1200" cap="none" spc="0" normalizeH="0" baseline="0" noProof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流水</a:t>
            </a:r>
            <a:r>
              <a:rPr kumimoji="0" lang="en-US" sz="3200" b="1" kern="1200" cap="none" spc="0" normalizeH="0" baseline="0" noProof="0" dirty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3200" kern="1200" cap="none" spc="0" normalizeH="0" baseline="0" noProof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人家</a:t>
            </a:r>
            <a:endParaRPr kumimoji="0" lang="zh-CN" altLang="en-US" sz="3200" kern="1200" cap="none" spc="0" normalizeH="0" baseline="0" noProof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古道</a:t>
            </a:r>
            <a:r>
              <a:rPr kumimoji="0" lang="en-US" sz="3200" b="1" kern="1200" cap="none" spc="0" normalizeH="0" baseline="0" noProof="0" dirty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3200" kern="1200" cap="none" spc="0" normalizeH="0" baseline="0" noProof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西风</a:t>
            </a:r>
            <a:r>
              <a:rPr kumimoji="0" lang="en-US" sz="3200" b="1" kern="1200" cap="none" spc="0" normalizeH="0" baseline="0" noProof="0" dirty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3200" kern="1200" cap="none" spc="0" normalizeH="0" baseline="0" noProof="0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瘦马</a:t>
            </a:r>
            <a:endParaRPr kumimoji="0" lang="zh-CN" altLang="en-US" sz="3200" kern="1200" cap="none" spc="0" normalizeH="0" baseline="0" noProof="0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夕阳</a:t>
            </a:r>
            <a:r>
              <a:rPr kumimoji="0" lang="en-US" sz="3200" b="1" kern="1200" cap="none" spc="0" normalizeH="0" baseline="0" noProof="0" dirty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3200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西下</a:t>
            </a:r>
            <a:endParaRPr kumimoji="0" lang="zh-CN" altLang="en-US" sz="3200" kern="1200" cap="none" spc="0" normalizeH="0" baseline="0" noProof="0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0" dirty="0">
                <a:solidFill>
                  <a:srgbClr val="99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断肠人</a:t>
            </a:r>
            <a:r>
              <a:rPr kumimoji="0" lang="en-US" sz="3200" b="1" kern="1200" cap="none" spc="0" normalizeH="0" baseline="0" noProof="0" dirty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3200" kern="1200" cap="none" spc="0" normalizeH="0" baseline="0" noProof="0" dirty="0">
                <a:solidFill>
                  <a:srgbClr val="99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在</a:t>
            </a:r>
            <a:r>
              <a:rPr kumimoji="0" lang="en-US" sz="3200" b="1" kern="1200" cap="none" spc="0" normalizeH="0" baseline="0" noProof="0" dirty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3200" kern="1200" cap="none" spc="0" normalizeH="0" baseline="0" noProof="0" dirty="0">
                <a:solidFill>
                  <a:srgbClr val="99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天涯</a:t>
            </a:r>
            <a:endParaRPr kumimoji="0" lang="zh-CN" altLang="en-US" sz="3200" kern="1200" cap="none" spc="0" normalizeH="0" baseline="0" noProof="0" dirty="0">
              <a:solidFill>
                <a:srgbClr val="99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  <p:sp>
        <p:nvSpPr>
          <p:cNvPr id="60419" name="Text Box 3"/>
          <p:cNvSpPr txBox="1"/>
          <p:nvPr/>
        </p:nvSpPr>
        <p:spPr>
          <a:xfrm>
            <a:off x="395288" y="141288"/>
            <a:ext cx="2032000" cy="646112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latin typeface="Times New Roman" panose="02020603050405020304" pitchFamily="18" charset="0"/>
                <a:ea typeface="华文新魏" pitchFamily="2" charset="-122"/>
              </a:rPr>
              <a:t>品读欣赏</a:t>
            </a:r>
            <a:endParaRPr lang="zh-CN" altLang="en-US" sz="3600" b="1" dirty="0">
              <a:solidFill>
                <a:srgbClr val="0000CC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60420" name="Text Box 4"/>
          <p:cNvSpPr txBox="1"/>
          <p:nvPr/>
        </p:nvSpPr>
        <p:spPr>
          <a:xfrm>
            <a:off x="7092950" y="303213"/>
            <a:ext cx="1620838" cy="523875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CC"/>
                </a:solidFill>
                <a:latin typeface="Times New Roman" panose="02020603050405020304" pitchFamily="18" charset="0"/>
                <a:ea typeface="华文行楷" pitchFamily="2" charset="-122"/>
              </a:rPr>
              <a:t>注意节奏</a:t>
            </a:r>
            <a:endParaRPr lang="zh-CN" altLang="en-US" sz="2800" b="1" dirty="0">
              <a:solidFill>
                <a:srgbClr val="0000CC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60421" name="Text Box 5">
            <a:hlinkClick r:id="rId2" action="ppaction://hlinkfile"/>
          </p:cNvPr>
          <p:cNvSpPr txBox="1"/>
          <p:nvPr/>
        </p:nvSpPr>
        <p:spPr>
          <a:xfrm>
            <a:off x="8027988" y="4413250"/>
            <a:ext cx="492125" cy="554038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1200" b="1" dirty="0">
                <a:solidFill>
                  <a:srgbClr val="0000CC"/>
                </a:solidFill>
                <a:latin typeface="Times New Roman" panose="02020603050405020304" pitchFamily="18" charset="0"/>
                <a:ea typeface="楷体_GB2312" pitchFamily="49" charset="-122"/>
              </a:rPr>
              <a:t>品读</a:t>
            </a:r>
            <a:endParaRPr lang="zh-CN" altLang="en-US" sz="1200" b="1" dirty="0">
              <a:solidFill>
                <a:srgbClr val="0000CC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200" b="1" dirty="0">
                <a:solidFill>
                  <a:srgbClr val="0000CC"/>
                </a:solidFill>
                <a:latin typeface="Times New Roman" panose="02020603050405020304" pitchFamily="18" charset="0"/>
                <a:ea typeface="楷体_GB2312" pitchFamily="49" charset="-122"/>
              </a:rPr>
              <a:t>欣赏</a:t>
            </a:r>
            <a:endParaRPr lang="zh-CN" altLang="en-US" sz="1200" b="1" dirty="0">
              <a:solidFill>
                <a:srgbClr val="0000CC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1442" name="日期占位符 3"/>
          <p:cNvSpPr txBox="1">
            <a:spLocks noGrp="1"/>
          </p:cNvSpPr>
          <p:nvPr/>
        </p:nvSpPr>
        <p:spPr>
          <a:xfrm>
            <a:off x="457200" y="4683125"/>
            <a:ext cx="2133600" cy="342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endParaRPr lang="zh-CN" altLang="en-US" sz="2000" b="1" dirty="0">
              <a:solidFill>
                <a:srgbClr val="0000CC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73731" name="Text Box 8"/>
          <p:cNvSpPr txBox="1"/>
          <p:nvPr/>
        </p:nvSpPr>
        <p:spPr>
          <a:xfrm>
            <a:off x="239713" y="3235325"/>
            <a:ext cx="8713787" cy="1908175"/>
          </a:xfrm>
          <a:prstGeom prst="rect">
            <a:avLst/>
          </a:prstGeom>
          <a:noFill/>
          <a:ln w="76200" cap="flat" cmpd="tri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枯藤缠绕着老树，树枝上栖息着黄昏时归巢的乌鸦，</a:t>
            </a:r>
            <a:endParaRPr lang="zh-CN" altLang="en-US" sz="20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小桥下，流水潺潺，旁边有几户人家，</a:t>
            </a:r>
            <a:endParaRPr lang="zh-CN" altLang="en-US" sz="20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在古老荒凉的道路上，秋风萧瑟，一匹疲惫的瘦马驮着我蹒跚前行。</a:t>
            </a:r>
            <a:endParaRPr lang="zh-CN" altLang="en-US" sz="20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Times New Roman" panose="02020603050405020304" pitchFamily="18" charset="0"/>
                <a:ea typeface="楷体_GB2312" pitchFamily="49" charset="-122"/>
              </a:rPr>
              <a:t>夕阳向西缓缓落下，悲伤断肠的人还漂泊在天涯。</a:t>
            </a:r>
            <a:endParaRPr lang="zh-CN" altLang="en-US" sz="20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73732" name="Text Box 9">
            <a:hlinkClick r:id="rId1"/>
          </p:cNvPr>
          <p:cNvSpPr txBox="1">
            <a:spLocks noChangeArrowheads="1"/>
          </p:cNvSpPr>
          <p:nvPr/>
        </p:nvSpPr>
        <p:spPr bwMode="auto">
          <a:xfrm>
            <a:off x="1403350" y="788988"/>
            <a:ext cx="6553200" cy="2247900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天净沙  秋思</a:t>
            </a:r>
            <a:endParaRPr kumimoji="0" lang="zh-CN" altLang="en-US" sz="2800" kern="1200" cap="none" spc="0" normalizeH="0" baseline="0" noProof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马致远</a:t>
            </a:r>
            <a:endParaRPr kumimoji="0" lang="zh-CN" altLang="en-US" sz="2800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枯藤</a:t>
            </a:r>
            <a:r>
              <a:rPr kumimoji="0" lang="en-US" sz="2800" b="1" kern="1200" cap="none" spc="0" normalizeH="0" baseline="0" noProof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2800" kern="1200" cap="none" spc="0" normalizeH="0" baseline="0" noProof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老树</a:t>
            </a:r>
            <a:r>
              <a:rPr kumimoji="0" lang="en-US" sz="2800" b="1" kern="1200" cap="none" spc="0" normalizeH="0" baseline="0" noProof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2800" kern="1200" cap="none" spc="0" normalizeH="0" baseline="0" noProof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昏鸦，</a:t>
            </a:r>
            <a:r>
              <a:rPr kumimoji="0" lang="zh-CN" altLang="en-US" sz="2800" kern="1200" cap="none" spc="0" normalizeH="0" baseline="0" noProof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小桥</a:t>
            </a:r>
            <a:r>
              <a:rPr kumimoji="0" lang="en-US" sz="2800" b="1" kern="1200" cap="none" spc="0" normalizeH="0" baseline="0" noProof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2800" kern="1200" cap="none" spc="0" normalizeH="0" baseline="0" noProof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流水</a:t>
            </a:r>
            <a:r>
              <a:rPr kumimoji="0" lang="en-US" sz="2800" b="1" kern="1200" cap="none" spc="0" normalizeH="0" baseline="0" noProof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2800" kern="1200" cap="none" spc="0" normalizeH="0" baseline="0" noProof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人家，</a:t>
            </a:r>
            <a:endParaRPr kumimoji="0" lang="zh-CN" altLang="en-US" sz="2800" kern="1200" cap="none" spc="0" normalizeH="0" baseline="0" noProof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古道</a:t>
            </a:r>
            <a:r>
              <a:rPr kumimoji="0" lang="en-US" sz="2800" b="1" kern="1200" cap="none" spc="0" normalizeH="0" baseline="0" noProof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2800" kern="1200" cap="none" spc="0" normalizeH="0" baseline="0" noProof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西风</a:t>
            </a:r>
            <a:r>
              <a:rPr kumimoji="0" lang="en-US" sz="2800" b="1" kern="1200" cap="none" spc="0" normalizeH="0" baseline="0" noProof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2800" kern="1200" cap="none" spc="0" normalizeH="0" baseline="0" noProof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瘦马。</a:t>
            </a:r>
            <a:endParaRPr kumimoji="0" lang="zh-CN" altLang="en-US" sz="2800" kern="1200" cap="none" spc="0" normalizeH="0" baseline="0" noProof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  <a:p>
            <a:pPr marR="0" algn="ctr" defTabSz="914400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夕阳</a:t>
            </a:r>
            <a:r>
              <a:rPr kumimoji="0" lang="en-US" sz="2800" b="1" kern="1200" cap="none" spc="0" normalizeH="0" baseline="0" noProof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2800" kern="1200" cap="none" spc="0" normalizeH="0" baseline="0" noProof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西下，</a:t>
            </a:r>
            <a:r>
              <a:rPr kumimoji="0" lang="zh-CN" altLang="en-US" sz="2800" kern="1200" cap="none" spc="0" normalizeH="0" baseline="0" noProof="0">
                <a:solidFill>
                  <a:srgbClr val="99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断肠人</a:t>
            </a:r>
            <a:r>
              <a:rPr kumimoji="0" lang="en-US" sz="2800" b="1" kern="1200" cap="none" spc="0" normalizeH="0" baseline="0" noProof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2800" kern="1200" cap="none" spc="0" normalizeH="0" baseline="0" noProof="0">
                <a:solidFill>
                  <a:srgbClr val="99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在</a:t>
            </a:r>
            <a:r>
              <a:rPr kumimoji="0" lang="en-US" sz="2800" b="1" kern="1200" cap="none" spc="0" normalizeH="0" baseline="0" noProof="0">
                <a:latin typeface="Times New Roman" panose="02020603050405020304" pitchFamily="18" charset="0"/>
                <a:ea typeface="华文新魏" pitchFamily="2" charset="-122"/>
                <a:cs typeface="+mn-cs"/>
              </a:rPr>
              <a:t>/</a:t>
            </a:r>
            <a:r>
              <a:rPr kumimoji="0" lang="zh-CN" altLang="en-US" sz="2800" kern="1200" cap="none" spc="0" normalizeH="0" baseline="0" noProof="0">
                <a:solidFill>
                  <a:srgbClr val="99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隶书" pitchFamily="49" charset="-122"/>
                <a:ea typeface="隶书" pitchFamily="49" charset="-122"/>
                <a:cs typeface="+mn-cs"/>
              </a:rPr>
              <a:t>天涯。</a:t>
            </a:r>
            <a:endParaRPr kumimoji="0" lang="zh-CN" altLang="en-US" sz="2800" kern="1200" cap="none" spc="0" normalizeH="0" baseline="0" noProof="0">
              <a:solidFill>
                <a:srgbClr val="99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隶书" pitchFamily="49" charset="-122"/>
              <a:ea typeface="隶书" pitchFamily="49" charset="-122"/>
              <a:cs typeface="+mn-cs"/>
            </a:endParaRPr>
          </a:p>
        </p:txBody>
      </p:sp>
      <p:sp>
        <p:nvSpPr>
          <p:cNvPr id="61445" name="Text Box 10"/>
          <p:cNvSpPr txBox="1"/>
          <p:nvPr/>
        </p:nvSpPr>
        <p:spPr>
          <a:xfrm>
            <a:off x="611188" y="141288"/>
            <a:ext cx="1825625" cy="585787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CC"/>
                </a:solidFill>
                <a:latin typeface="Times New Roman" panose="02020603050405020304" pitchFamily="18" charset="0"/>
                <a:ea typeface="华文新魏" pitchFamily="2" charset="-122"/>
              </a:rPr>
              <a:t>品读明意</a:t>
            </a:r>
            <a:endParaRPr lang="zh-CN" altLang="en-US" sz="3200" b="1" dirty="0">
              <a:solidFill>
                <a:srgbClr val="0000CC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61446" name="Text Box 11">
            <a:hlinkClick r:id="rId2" action="ppaction://hlinkfile"/>
          </p:cNvPr>
          <p:cNvSpPr txBox="1"/>
          <p:nvPr/>
        </p:nvSpPr>
        <p:spPr>
          <a:xfrm>
            <a:off x="8388350" y="4516438"/>
            <a:ext cx="492125" cy="554037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1200" b="1" dirty="0">
                <a:solidFill>
                  <a:srgbClr val="0000CC"/>
                </a:solidFill>
                <a:latin typeface="Times New Roman" panose="02020603050405020304" pitchFamily="18" charset="0"/>
                <a:ea typeface="楷体_GB2312" pitchFamily="49" charset="-122"/>
              </a:rPr>
              <a:t>品读</a:t>
            </a:r>
            <a:endParaRPr lang="zh-CN" altLang="en-US" sz="1200" b="1" dirty="0">
              <a:solidFill>
                <a:srgbClr val="0000CC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1200" b="1" dirty="0">
                <a:solidFill>
                  <a:srgbClr val="0000CC"/>
                </a:solidFill>
                <a:latin typeface="Times New Roman" panose="02020603050405020304" pitchFamily="18" charset="0"/>
                <a:ea typeface="楷体_GB2312" pitchFamily="49" charset="-122"/>
              </a:rPr>
              <a:t>明意</a:t>
            </a:r>
            <a:endParaRPr lang="zh-CN" altLang="en-US" sz="1200" b="1" dirty="0">
              <a:solidFill>
                <a:srgbClr val="0000CC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1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charRg st="25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731">
                                            <p:txEl>
                                              <p:charRg st="25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731">
                                            <p:txEl>
                                              <p:charRg st="25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charRg st="43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731">
                                            <p:txEl>
                                              <p:charRg st="43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731">
                                            <p:txEl>
                                              <p:charRg st="43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charRg st="74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3731">
                                            <p:txEl>
                                              <p:charRg st="74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731">
                                            <p:txEl>
                                              <p:charRg st="74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2466" name="Text Box 4"/>
          <p:cNvSpPr txBox="1"/>
          <p:nvPr/>
        </p:nvSpPr>
        <p:spPr>
          <a:xfrm>
            <a:off x="3132138" y="250825"/>
            <a:ext cx="3744912" cy="706438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000" b="1" dirty="0">
                <a:latin typeface="Arial" panose="020B0604020202020204" pitchFamily="34" charset="0"/>
              </a:rPr>
              <a:t>枯藤老树昏鸦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62467" name="Text Box 7"/>
          <p:cNvSpPr txBox="1"/>
          <p:nvPr/>
        </p:nvSpPr>
        <p:spPr>
          <a:xfrm>
            <a:off x="323850" y="303213"/>
            <a:ext cx="2032000" cy="646112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latin typeface="Times New Roman" panose="02020603050405020304" pitchFamily="18" charset="0"/>
                <a:ea typeface="华文行楷" pitchFamily="2" charset="-122"/>
              </a:rPr>
              <a:t>诗歌赏析</a:t>
            </a:r>
            <a:endParaRPr lang="zh-CN" altLang="en-US" sz="3600" b="1" dirty="0">
              <a:solidFill>
                <a:srgbClr val="0000CC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74756" name="Text Box 9"/>
          <p:cNvSpPr txBox="1"/>
          <p:nvPr/>
        </p:nvSpPr>
        <p:spPr>
          <a:xfrm>
            <a:off x="539750" y="1006475"/>
            <a:ext cx="8353425" cy="4032250"/>
          </a:xfrm>
          <a:prstGeom prst="rect">
            <a:avLst/>
          </a:prstGeom>
          <a:noFill/>
          <a:ln w="76200" cap="flat" cmpd="tri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首句写旅人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眼中所见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苍老干枯的树上，缠绕着苍老干枯的藤。    黄昏时的乌鸦哀鸣着，寻找着自己的窝巢。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诗人选择了“枯藤”“老树”“昏鸦”这三个各自独立的意象，把它们糅合在一起，着力</a:t>
            </a:r>
            <a:r>
              <a:rPr lang="zh-CN" altLang="en-US" sz="3200" b="1" dirty="0">
                <a:solidFill>
                  <a:srgbClr val="CC0000"/>
                </a:solidFill>
                <a:latin typeface="Times New Roman" panose="02020603050405020304" pitchFamily="18" charset="0"/>
                <a:ea typeface="楷体_GB2312" pitchFamily="49" charset="-122"/>
              </a:rPr>
              <a:t>渲染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，突出它们的“枯”“老”和“昏”，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烘托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出一个完整的</a:t>
            </a:r>
            <a:r>
              <a:rPr lang="zh-CN" altLang="en-US" sz="3200" b="1" dirty="0">
                <a:solidFill>
                  <a:srgbClr val="000414"/>
                </a:solidFill>
                <a:latin typeface="Times New Roman" panose="02020603050405020304" pitchFamily="18" charset="0"/>
                <a:ea typeface="楷体_GB2312" pitchFamily="49" charset="-122"/>
              </a:rPr>
              <a:t>秋末黄昏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萧瑟、荒凉</a:t>
            </a:r>
            <a:r>
              <a:rPr lang="zh-CN" altLang="en-US" sz="3200" b="1" dirty="0">
                <a:solidFill>
                  <a:srgbClr val="000414"/>
                </a:solidFill>
                <a:latin typeface="Times New Roman" panose="02020603050405020304" pitchFamily="18" charset="0"/>
                <a:ea typeface="楷体_GB2312" pitchFamily="49" charset="-122"/>
              </a:rPr>
              <a:t>的意境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>
                                            <p:txEl>
                                              <p:charRg st="53" end="1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4756">
                                            <p:txEl>
                                              <p:charRg st="53" end="1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3490" name="Text Box 6"/>
          <p:cNvSpPr txBox="1"/>
          <p:nvPr/>
        </p:nvSpPr>
        <p:spPr>
          <a:xfrm>
            <a:off x="3492500" y="357188"/>
            <a:ext cx="2954338" cy="646112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latin typeface="Times New Roman" panose="02020603050405020304" pitchFamily="18" charset="0"/>
                <a:ea typeface="华文行楷" pitchFamily="2" charset="-122"/>
              </a:rPr>
              <a:t>小桥流水人家</a:t>
            </a:r>
            <a:endParaRPr lang="zh-CN" altLang="en-US" sz="3600" b="1" dirty="0">
              <a:solidFill>
                <a:srgbClr val="0000CC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75779" name="Text Box 8"/>
          <p:cNvSpPr txBox="1"/>
          <p:nvPr/>
        </p:nvSpPr>
        <p:spPr>
          <a:xfrm>
            <a:off x="250825" y="1492250"/>
            <a:ext cx="8713788" cy="3292475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诗人笔锋一转，推出一幅                          的画面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——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潺潺的流水上，横跨一座别致的小桥。水边桥边的人家，一缕袅袅炊烟飘出屋外，屋里的人们正聚在一起共进晚餐。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     这是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伏笔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，与其他诗句形成强烈的</a:t>
            </a:r>
            <a:r>
              <a:rPr lang="zh-CN" altLang="en-US" sz="3200" b="1" dirty="0">
                <a:solidFill>
                  <a:srgbClr val="CC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对比反衬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作用：“他人有家我独无”，更添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思乡之情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63492" name="Text Box 9"/>
          <p:cNvSpPr txBox="1"/>
          <p:nvPr/>
        </p:nvSpPr>
        <p:spPr>
          <a:xfrm>
            <a:off x="323850" y="303213"/>
            <a:ext cx="2032000" cy="646112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latin typeface="Times New Roman" panose="02020603050405020304" pitchFamily="18" charset="0"/>
                <a:ea typeface="华文行楷" pitchFamily="2" charset="-122"/>
              </a:rPr>
              <a:t>诗歌赏析</a:t>
            </a:r>
            <a:endParaRPr lang="zh-CN" altLang="en-US" sz="3600" b="1" dirty="0">
              <a:solidFill>
                <a:srgbClr val="0000CC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75781" name="Rectangle 5"/>
          <p:cNvSpPr/>
          <p:nvPr/>
        </p:nvSpPr>
        <p:spPr>
          <a:xfrm>
            <a:off x="5508625" y="1546225"/>
            <a:ext cx="2659063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温馨、安适、恬静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charRg st="100" end="1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5779">
                                            <p:txEl>
                                              <p:charRg st="100" end="1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4514" name="Text Box 6"/>
          <p:cNvSpPr txBox="1"/>
          <p:nvPr/>
        </p:nvSpPr>
        <p:spPr>
          <a:xfrm>
            <a:off x="2987675" y="736600"/>
            <a:ext cx="2954338" cy="646113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latin typeface="Times New Roman" panose="02020603050405020304" pitchFamily="18" charset="0"/>
                <a:ea typeface="华文新魏" pitchFamily="2" charset="-122"/>
              </a:rPr>
              <a:t>古道西风瘦马</a:t>
            </a:r>
            <a:endParaRPr lang="zh-CN" altLang="en-US" sz="3600" b="1" dirty="0">
              <a:solidFill>
                <a:srgbClr val="0000CC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76803" name="Text Box 8"/>
          <p:cNvSpPr txBox="1"/>
          <p:nvPr/>
        </p:nvSpPr>
        <p:spPr>
          <a:xfrm>
            <a:off x="395288" y="1492250"/>
            <a:ext cx="8208962" cy="2892425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“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古道西风瘦马”，与前二句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相呼应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。萧瑟西风，吹打着孤独的旅人，掀起他单薄的衣襟。孤独的旅人骑着孤独的瘦马，蹒跚走在羊肠古道上。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 古道荒凉，西风萧瑟，马已羸弱，人何以堪？因此，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凄凉、冷清、孤寂、愁苦的气氛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中，诗人怎能不升起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思乡之情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啊！</a:t>
            </a:r>
            <a:endParaRPr lang="en-US" altLang="zh-CN" sz="2800" b="1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64516" name="Text Box 9"/>
          <p:cNvSpPr txBox="1"/>
          <p:nvPr/>
        </p:nvSpPr>
        <p:spPr>
          <a:xfrm>
            <a:off x="323850" y="303213"/>
            <a:ext cx="2032000" cy="646112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latin typeface="Times New Roman" panose="02020603050405020304" pitchFamily="18" charset="0"/>
                <a:ea typeface="华文行楷" pitchFamily="2" charset="-122"/>
              </a:rPr>
              <a:t>诗歌赏析</a:t>
            </a:r>
            <a:endParaRPr lang="zh-CN" altLang="en-US" sz="3600" b="1" dirty="0">
              <a:solidFill>
                <a:srgbClr val="0000CC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charRg st="70" end="1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3">
                                            <p:txEl>
                                              <p:charRg st="70" end="1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3">
                                            <p:txEl>
                                              <p:charRg st="70" end="1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5538" name="Text Box 4"/>
          <p:cNvSpPr txBox="1"/>
          <p:nvPr/>
        </p:nvSpPr>
        <p:spPr>
          <a:xfrm>
            <a:off x="2916238" y="141288"/>
            <a:ext cx="4494212" cy="523875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华文行楷" pitchFamily="2" charset="-122"/>
              </a:rPr>
              <a:t>夕阳西下，断肠人在天涯。</a:t>
            </a:r>
            <a:endParaRPr lang="zh-CN" altLang="en-US" sz="2800" b="1" dirty="0"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65539" name="Text Box 6"/>
          <p:cNvSpPr txBox="1"/>
          <p:nvPr/>
        </p:nvSpPr>
        <p:spPr>
          <a:xfrm>
            <a:off x="250825" y="736600"/>
            <a:ext cx="8713788" cy="2368550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秋日的黄昏，荒凉的古道上，西风劲吹，落叶纷飞；道旁老树上枯藤缠绕，乌鸦归巢，还不时地啼叫几声；不远处，在小桥流水近旁的稀疏村舍里，几户人家正炊烟袅袅，劳累了一天的人们回到温馨宁静的家。而此时诗人却还牵着一匹瘦马独自行进在古老荒凉的道路上，他将投宿到何方呢？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望着西沉的太阳，孤独的旅人愈加孤独，思乡之情也愈加强烈。多么希望前面就是自己的家啊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!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可自己却远离亲人，浪迹天涯，漂泊在荒远的他乡，</a:t>
            </a:r>
            <a:r>
              <a:rPr lang="zh-CN" altLang="en-US" sz="2000" b="1" dirty="0">
                <a:solidFill>
                  <a:srgbClr val="FF0000"/>
                </a:solidFill>
                <a:latin typeface="楷体_GB2312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长路关山何时尽</a:t>
            </a:r>
            <a:r>
              <a:rPr lang="zh-CN" altLang="en-US" sz="2000" b="1" dirty="0">
                <a:solidFill>
                  <a:srgbClr val="FF0000"/>
                </a:solidFill>
                <a:latin typeface="楷体_GB2312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啊！难怪诗人要悲痛欲绝，肝肠寸断了。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5540" name="Text Box 7"/>
          <p:cNvSpPr txBox="1"/>
          <p:nvPr/>
        </p:nvSpPr>
        <p:spPr>
          <a:xfrm>
            <a:off x="611188" y="141288"/>
            <a:ext cx="1620837" cy="523875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CC"/>
                </a:solidFill>
                <a:latin typeface="Times New Roman" panose="02020603050405020304" pitchFamily="18" charset="0"/>
                <a:ea typeface="华文行楷" pitchFamily="2" charset="-122"/>
              </a:rPr>
              <a:t>诗歌赏析</a:t>
            </a:r>
            <a:endParaRPr lang="zh-CN" altLang="en-US" sz="2800" b="1" dirty="0">
              <a:solidFill>
                <a:srgbClr val="0000CC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77829" name="Text Box 4"/>
          <p:cNvSpPr txBox="1"/>
          <p:nvPr/>
        </p:nvSpPr>
        <p:spPr>
          <a:xfrm>
            <a:off x="233363" y="3278188"/>
            <a:ext cx="8689975" cy="1600200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CC"/>
                </a:solidFill>
                <a:latin typeface="Times New Roman" panose="02020603050405020304" pitchFamily="18" charset="0"/>
                <a:ea typeface="华文行楷" pitchFamily="2" charset="-122"/>
              </a:rPr>
              <a:t>这是什么表达方式？在诗中有何作用？</a:t>
            </a:r>
            <a:endParaRPr lang="zh-CN" altLang="en-US" sz="2800" b="1" dirty="0">
              <a:solidFill>
                <a:srgbClr val="0000CC"/>
              </a:solidFill>
              <a:latin typeface="Times New Roman" panose="02020603050405020304" pitchFamily="18" charset="0"/>
              <a:ea typeface="华文行楷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直抒胸臆，点明主旨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华文行楷" pitchFamily="2" charset="-122"/>
              </a:rPr>
              <a:t>长期漂泊他乡的游子思念家乡、亲人的悲哀。（即：游子的羁旅之思。）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charRg st="1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9">
                                            <p:txEl>
                                              <p:charRg st="1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9">
                                            <p:txEl>
                                              <p:charRg st="1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6562" name="Text Box 6"/>
          <p:cNvSpPr txBox="1"/>
          <p:nvPr/>
        </p:nvSpPr>
        <p:spPr>
          <a:xfrm>
            <a:off x="4016375" y="195263"/>
            <a:ext cx="4156075" cy="954087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华文新魏" pitchFamily="2" charset="-122"/>
              </a:rPr>
              <a:t>枯藤老树昏鸦，   小桥流水人家， 古道西风瘦马。</a:t>
            </a:r>
            <a:endParaRPr lang="zh-CN" altLang="en-US" sz="28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78851" name="Text Box 8"/>
          <p:cNvSpPr txBox="1"/>
          <p:nvPr/>
        </p:nvSpPr>
        <p:spPr>
          <a:xfrm>
            <a:off x="179388" y="1436688"/>
            <a:ext cx="8964612" cy="3786187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、前三句采用了什么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18" charset="0"/>
                <a:ea typeface="楷体_GB2312" pitchFamily="49" charset="-122"/>
              </a:rPr>
              <a:t>表达方式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？从描写景物的角度和表现主题的角度分别给这三句拟一个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18" charset="0"/>
                <a:ea typeface="楷体_GB2312" pitchFamily="49" charset="-122"/>
              </a:rPr>
              <a:t>小标题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   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、这三句在诗中有何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18" charset="0"/>
                <a:ea typeface="楷体_GB2312" pitchFamily="49" charset="-122"/>
              </a:rPr>
              <a:t>作用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？    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3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、这是什么</a:t>
            </a: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18" charset="0"/>
                <a:ea typeface="楷体_GB2312" pitchFamily="49" charset="-122"/>
              </a:rPr>
              <a:t>写作方法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？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明确：</a:t>
            </a:r>
            <a:r>
              <a:rPr lang="en-US" altLang="zh-CN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、前三句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写景：深秋暮（晚）景图。游子思乡图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en-US" altLang="zh-CN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、没有提到过主人公，但每一个景物都意味着他的存在，有力地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渲染气氛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烘托人物心情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最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后两句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直抒胸臆、点明主旨做了有力的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铺垫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en-US" altLang="zh-CN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、这是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寄情于物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的写法。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6564" name="Text Box 9"/>
          <p:cNvSpPr txBox="1"/>
          <p:nvPr/>
        </p:nvSpPr>
        <p:spPr>
          <a:xfrm>
            <a:off x="971550" y="412750"/>
            <a:ext cx="2305050" cy="646113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latin typeface="Times New Roman" panose="02020603050405020304" pitchFamily="18" charset="0"/>
                <a:ea typeface="华文行楷" pitchFamily="2" charset="-122"/>
              </a:rPr>
              <a:t>合作</a:t>
            </a:r>
            <a:r>
              <a:rPr lang="en-US" altLang="zh-CN" sz="3600" b="1">
                <a:solidFill>
                  <a:srgbClr val="0000CC"/>
                </a:solidFill>
                <a:latin typeface="Times New Roman" panose="02020603050405020304" pitchFamily="18" charset="0"/>
                <a:ea typeface="华文行楷" pitchFamily="2" charset="-122"/>
              </a:rPr>
              <a:t>.</a:t>
            </a:r>
            <a:r>
              <a:rPr lang="zh-CN" altLang="en-US" sz="3600" b="1" dirty="0">
                <a:solidFill>
                  <a:srgbClr val="0000CC"/>
                </a:solidFill>
                <a:latin typeface="Times New Roman" panose="02020603050405020304" pitchFamily="18" charset="0"/>
                <a:ea typeface="华文行楷" pitchFamily="2" charset="-122"/>
              </a:rPr>
              <a:t>探究</a:t>
            </a:r>
            <a:endParaRPr lang="zh-CN" altLang="en-US" sz="3600" b="1" dirty="0">
              <a:solidFill>
                <a:srgbClr val="0000CC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1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1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charRg st="104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851">
                                            <p:txEl>
                                              <p:charRg st="104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851">
                                            <p:txEl>
                                              <p:charRg st="104" end="1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charRg st="174" end="1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851">
                                            <p:txEl>
                                              <p:charRg st="174" end="19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851">
                                            <p:txEl>
                                              <p:charRg st="174" end="19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2290" name="文本占位符 2"/>
          <p:cNvSpPr>
            <a:spLocks noGrp="1"/>
          </p:cNvSpPr>
          <p:nvPr>
            <p:ph type="body" sz="half" idx="4294967295"/>
          </p:nvPr>
        </p:nvSpPr>
        <p:spPr>
          <a:xfrm>
            <a:off x="498475" y="214313"/>
            <a:ext cx="8159750" cy="4929187"/>
          </a:xfrm>
          <a:ln/>
        </p:spPr>
        <p:txBody>
          <a:bodyPr/>
          <a:lstStyle>
            <a:lvl1pPr lvl="0">
              <a:buClrTx/>
              <a:buSzTx/>
              <a:buFontTx/>
              <a:defRPr sz="2800"/>
            </a:lvl1pPr>
            <a:lvl2pPr lvl="1">
              <a:buClrTx/>
              <a:buSzTx/>
              <a:buFontTx/>
              <a:defRPr sz="2400"/>
            </a:lvl2pPr>
            <a:lvl3pPr lvl="2">
              <a:buClrTx/>
              <a:buSzTx/>
              <a:buFontTx/>
              <a:defRPr sz="2000"/>
            </a:lvl3pPr>
            <a:lvl4pPr lvl="3">
              <a:buClrTx/>
              <a:buSzTx/>
              <a:buFontTx/>
              <a:defRPr sz="1800"/>
            </a:lvl4pPr>
            <a:lvl5pPr lvl="4">
              <a:buClrTx/>
              <a:buSzTx/>
              <a:buFontTx/>
              <a:defRPr sz="1800"/>
            </a:lvl5pPr>
          </a:lstStyle>
          <a:p>
            <a:pPr lvl="0" algn="just">
              <a:buFont typeface="Wingdings" panose="05000000000000000000" pitchFamily="2" charset="2"/>
              <a:buNone/>
            </a:pPr>
            <a:r>
              <a:rPr lang="en-US" altLang="zh-CN" sz="3200"/>
              <a:t>A</a:t>
            </a:r>
            <a:r>
              <a:rPr lang="zh-CN" altLang="en-US" sz="3200" dirty="0"/>
              <a:t>、古代诗歌分类。 </a:t>
            </a:r>
            <a:endParaRPr lang="en-US" altLang="zh-CN" sz="3200"/>
          </a:p>
          <a:p>
            <a:pPr lvl="0" algn="just">
              <a:buFont typeface="Wingdings" panose="05000000000000000000" pitchFamily="2" charset="2"/>
              <a:buNone/>
            </a:pPr>
            <a:r>
              <a:rPr lang="en-US" altLang="zh-CN" sz="3200"/>
              <a:t>B</a:t>
            </a:r>
            <a:r>
              <a:rPr lang="zh-CN" altLang="en-US" sz="3200" dirty="0"/>
              <a:t>、诗歌格律常识。 </a:t>
            </a:r>
            <a:endParaRPr lang="en-US" altLang="zh-CN" sz="3200"/>
          </a:p>
          <a:p>
            <a:pPr lvl="0" algn="just">
              <a:buNone/>
            </a:pPr>
            <a:r>
              <a:rPr lang="zh-CN" altLang="en-US" sz="3200" dirty="0"/>
              <a:t>            通常所说的古代诗歌包括</a:t>
            </a:r>
            <a:r>
              <a:rPr lang="zh-CN" altLang="en-US" sz="3200" dirty="0">
                <a:solidFill>
                  <a:srgbClr val="FF0000"/>
                </a:solidFill>
              </a:rPr>
              <a:t>古体诗、乐府诗、律诗、绝句、词、曲</a:t>
            </a:r>
            <a:r>
              <a:rPr lang="zh-CN" altLang="en-US" sz="3200" dirty="0"/>
              <a:t>等。唐代以前出现的较少格律限制的诗体叫</a:t>
            </a:r>
            <a:r>
              <a:rPr lang="zh-CN" altLang="en-US" sz="3200" dirty="0">
                <a:solidFill>
                  <a:srgbClr val="FF0000"/>
                </a:solidFill>
              </a:rPr>
              <a:t>古体诗</a:t>
            </a:r>
            <a:r>
              <a:rPr lang="zh-CN" altLang="en-US" sz="3200" dirty="0"/>
              <a:t>。如</a:t>
            </a:r>
            <a:r>
              <a:rPr lang="en-US" altLang="zh-CN" sz="3200"/>
              <a:t>《</a:t>
            </a:r>
            <a:r>
              <a:rPr lang="zh-CN" altLang="en-US" sz="3200" dirty="0"/>
              <a:t>观沧海</a:t>
            </a:r>
            <a:r>
              <a:rPr lang="en-US" altLang="zh-CN" sz="3200"/>
              <a:t>》</a:t>
            </a:r>
            <a:r>
              <a:rPr lang="zh-CN" altLang="en-US" sz="3200" dirty="0"/>
              <a:t>。而把唐朝新出现的律诗、绝句叫</a:t>
            </a:r>
            <a:r>
              <a:rPr lang="zh-CN" altLang="en-US" sz="3200" dirty="0">
                <a:solidFill>
                  <a:srgbClr val="FF0000"/>
                </a:solidFill>
              </a:rPr>
              <a:t>近体诗</a:t>
            </a:r>
            <a:r>
              <a:rPr lang="zh-CN" altLang="en-US" sz="3200" dirty="0"/>
              <a:t>。如</a:t>
            </a:r>
            <a:r>
              <a:rPr lang="en-US" altLang="zh-CN" sz="3200"/>
              <a:t>《</a:t>
            </a:r>
            <a:r>
              <a:rPr lang="zh-CN" altLang="en-US" sz="3200" dirty="0"/>
              <a:t>次北固山下</a:t>
            </a:r>
            <a:r>
              <a:rPr lang="en-US" altLang="zh-CN" sz="3200"/>
              <a:t>》</a:t>
            </a:r>
            <a:r>
              <a:rPr lang="zh-CN" altLang="en-US" sz="3200" dirty="0"/>
              <a:t>就是律诗，</a:t>
            </a:r>
            <a:r>
              <a:rPr lang="en-US" altLang="zh-CN" sz="3200"/>
              <a:t>《</a:t>
            </a:r>
            <a:r>
              <a:rPr lang="zh-CN" altLang="en-US" sz="3200" dirty="0"/>
              <a:t>静夜思</a:t>
            </a:r>
            <a:r>
              <a:rPr lang="en-US" altLang="zh-CN" sz="3200"/>
              <a:t>》</a:t>
            </a:r>
            <a:r>
              <a:rPr lang="zh-CN" altLang="en-US" sz="3200" dirty="0"/>
              <a:t>就是绝句。 律诗，因格律要求严格而得名，有</a:t>
            </a:r>
            <a:r>
              <a:rPr lang="zh-CN" altLang="en-US" sz="3200" dirty="0">
                <a:solidFill>
                  <a:srgbClr val="FF0000"/>
                </a:solidFill>
              </a:rPr>
              <a:t>五言律诗、七言律诗</a:t>
            </a:r>
            <a:r>
              <a:rPr lang="zh-CN" altLang="en-US" sz="3200" dirty="0"/>
              <a:t>；律诗的格律规定有限制了对仗，八句可分为</a:t>
            </a:r>
            <a:r>
              <a:rPr lang="zh-CN" altLang="en-US" sz="3200" dirty="0">
                <a:solidFill>
                  <a:srgbClr val="FF0000"/>
                </a:solidFill>
              </a:rPr>
              <a:t>四联</a:t>
            </a:r>
            <a:r>
              <a:rPr lang="zh-CN" altLang="en-US" sz="3200" dirty="0"/>
              <a:t>，分别是</a:t>
            </a:r>
            <a:r>
              <a:rPr lang="zh-CN" altLang="en-US" sz="3200" dirty="0">
                <a:solidFill>
                  <a:srgbClr val="FF0000"/>
                </a:solidFill>
              </a:rPr>
              <a:t>首联、颔联、颈联、尾联</a:t>
            </a:r>
            <a:r>
              <a:rPr lang="zh-CN" altLang="en-US" sz="3200" dirty="0"/>
              <a:t>。中间两联必须</a:t>
            </a:r>
            <a:r>
              <a:rPr lang="zh-CN" altLang="en-US" sz="3200" dirty="0">
                <a:solidFill>
                  <a:srgbClr val="FF0000"/>
                </a:solidFill>
              </a:rPr>
              <a:t>两两对仗</a:t>
            </a:r>
            <a:r>
              <a:rPr lang="zh-CN" altLang="en-US" sz="3200" dirty="0"/>
              <a:t>，是</a:t>
            </a:r>
            <a:r>
              <a:rPr lang="zh-CN" altLang="en-US" sz="3200" dirty="0">
                <a:solidFill>
                  <a:srgbClr val="FF0000"/>
                </a:solidFill>
              </a:rPr>
              <a:t>两对对偶句</a:t>
            </a:r>
            <a:r>
              <a:rPr lang="zh-CN" altLang="en-US" sz="3200" dirty="0"/>
              <a:t>。</a:t>
            </a:r>
            <a:endParaRPr lang="zh-CN" altLang="en-US" sz="3200" dirty="0"/>
          </a:p>
        </p:txBody>
      </p:sp>
      <p:pic>
        <p:nvPicPr>
          <p:cNvPr id="12291" name="矩形 4"/>
          <p:cNvPicPr/>
          <p:nvPr/>
        </p:nvPicPr>
        <p:blipFill>
          <a:blip r:embed="rId1"/>
          <a:stretch>
            <a:fillRect/>
          </a:stretch>
        </p:blipFill>
        <p:spPr>
          <a:xfrm>
            <a:off x="4359275" y="0"/>
            <a:ext cx="5164138" cy="936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67586" name="Picture 50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0899" name="Text Box 4"/>
          <p:cNvSpPr txBox="1"/>
          <p:nvPr/>
        </p:nvSpPr>
        <p:spPr>
          <a:xfrm>
            <a:off x="1979613" y="950913"/>
            <a:ext cx="3600450" cy="3786187"/>
          </a:xfrm>
          <a:prstGeom prst="rect">
            <a:avLst/>
          </a:prstGeom>
          <a:solidFill>
            <a:srgbClr val="FFFF00"/>
          </a:solidFill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天净沙 </a:t>
            </a:r>
            <a:r>
              <a:rPr lang="en-US" altLang="zh-CN" sz="2400" b="1">
                <a:latin typeface="Arial" panose="020B0604020202020204" pitchFamily="34" charset="0"/>
                <a:ea typeface="黑体" panose="02010609060101010101" pitchFamily="49" charset="-122"/>
              </a:rPr>
              <a:t>·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秋思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　马致远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华文新魏" pitchFamily="2" charset="-122"/>
              </a:rPr>
              <a:t>枯藤老树昏鸦，</a:t>
            </a:r>
            <a:endParaRPr lang="zh-CN" altLang="en-US" sz="24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华文新魏" pitchFamily="2" charset="-122"/>
              </a:rPr>
              <a:t>小桥流水人家，</a:t>
            </a:r>
            <a:endParaRPr lang="zh-CN" altLang="en-US" sz="24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华文新魏" pitchFamily="2" charset="-122"/>
              </a:rPr>
              <a:t>古道西风瘦马。</a:t>
            </a:r>
            <a:endParaRPr lang="zh-CN" altLang="en-US" sz="24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华文新魏" pitchFamily="2" charset="-122"/>
              </a:rPr>
              <a:t>夕阳西下，</a:t>
            </a:r>
            <a:endParaRPr lang="zh-CN" altLang="en-US" sz="2400" b="1" dirty="0">
              <a:latin typeface="Times New Roman" panose="02020603050405020304" pitchFamily="18" charset="0"/>
              <a:ea typeface="华文新魏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华文新魏" pitchFamily="2" charset="-122"/>
              </a:rPr>
              <a:t>断肠人在天涯。</a:t>
            </a:r>
            <a:endParaRPr lang="zh-CN" altLang="en-US" sz="24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grpSp>
        <p:nvGrpSpPr>
          <p:cNvPr id="2" name="Group 45"/>
          <p:cNvGrpSpPr/>
          <p:nvPr/>
        </p:nvGrpSpPr>
        <p:grpSpPr>
          <a:xfrm>
            <a:off x="423863" y="3113088"/>
            <a:ext cx="1106487" cy="917575"/>
            <a:chOff x="154" y="0"/>
            <a:chExt cx="697" cy="771"/>
          </a:xfrm>
        </p:grpSpPr>
        <p:sp>
          <p:nvSpPr>
            <p:cNvPr id="67610" name="Text Box 25"/>
            <p:cNvSpPr txBox="1"/>
            <p:nvPr/>
          </p:nvSpPr>
          <p:spPr>
            <a:xfrm>
              <a:off x="154" y="46"/>
              <a:ext cx="582" cy="590"/>
            </a:xfrm>
            <a:prstGeom prst="rect">
              <a:avLst/>
            </a:prstGeom>
            <a:solidFill>
              <a:schemeClr val="hlink"/>
            </a:solidFill>
            <a:ln w="9525" cap="flat" cmpd="sng">
              <a:solidFill>
                <a:srgbClr val="FF33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铺垫烘托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7611" name="Line 26"/>
            <p:cNvSpPr/>
            <p:nvPr/>
          </p:nvSpPr>
          <p:spPr>
            <a:xfrm>
              <a:off x="851" y="0"/>
              <a:ext cx="0" cy="771"/>
            </a:xfrm>
            <a:prstGeom prst="line">
              <a:avLst/>
            </a:prstGeom>
            <a:ln w="5080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sp>
      </p:grpSp>
      <p:grpSp>
        <p:nvGrpSpPr>
          <p:cNvPr id="3" name="Group 42"/>
          <p:cNvGrpSpPr/>
          <p:nvPr/>
        </p:nvGrpSpPr>
        <p:grpSpPr>
          <a:xfrm>
            <a:off x="5292725" y="1600200"/>
            <a:ext cx="2159000" cy="3402013"/>
            <a:chOff x="0" y="0"/>
            <a:chExt cx="862" cy="2523"/>
          </a:xfrm>
        </p:grpSpPr>
        <p:sp>
          <p:nvSpPr>
            <p:cNvPr id="67605" name="AutoShape 13"/>
            <p:cNvSpPr/>
            <p:nvPr/>
          </p:nvSpPr>
          <p:spPr>
            <a:xfrm>
              <a:off x="0" y="1598"/>
              <a:ext cx="226" cy="925"/>
            </a:xfrm>
            <a:prstGeom prst="curvedLeftArrow">
              <a:avLst>
                <a:gd name="adj1" fmla="val 81858"/>
                <a:gd name="adj2" fmla="val 163716"/>
                <a:gd name="adj3" fmla="val 33333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>
                <a:spcBef>
                  <a:spcPct val="50000"/>
                </a:spcBef>
              </a:pPr>
              <a:endParaRPr lang="zh-CN" altLang="en-US" sz="3200" b="1" dirty="0">
                <a:latin typeface="Times New Roman" panose="02020603050405020304" pitchFamily="18" charset="0"/>
                <a:ea typeface="华文新魏" pitchFamily="2" charset="-122"/>
              </a:endParaRPr>
            </a:p>
          </p:txBody>
        </p:sp>
        <p:sp>
          <p:nvSpPr>
            <p:cNvPr id="67606" name="Text Box 16"/>
            <p:cNvSpPr txBox="1"/>
            <p:nvPr/>
          </p:nvSpPr>
          <p:spPr>
            <a:xfrm>
              <a:off x="224" y="1633"/>
              <a:ext cx="516" cy="726"/>
            </a:xfrm>
            <a:prstGeom prst="rect">
              <a:avLst/>
            </a:prstGeom>
            <a:solidFill>
              <a:schemeClr val="hlink"/>
            </a:solidFill>
            <a:ln w="9525" cap="flat" cmpd="sng">
              <a:solidFill>
                <a:srgbClr val="FF33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36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思乡</a:t>
              </a:r>
              <a:endPara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7607" name="Text Box 20"/>
            <p:cNvSpPr txBox="1"/>
            <p:nvPr/>
          </p:nvSpPr>
          <p:spPr>
            <a:xfrm>
              <a:off x="136" y="0"/>
              <a:ext cx="726" cy="342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rgbClr val="FF33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2400" b="1" dirty="0">
                  <a:latin typeface="Arial" panose="020B0604020202020204" pitchFamily="34" charset="0"/>
                </a:rPr>
                <a:t>萧瑟  荒凉</a:t>
              </a:r>
              <a:endParaRPr lang="zh-CN" altLang="en-US" sz="2400" b="1" dirty="0">
                <a:latin typeface="Arial" panose="020B0604020202020204" pitchFamily="34" charset="0"/>
              </a:endParaRPr>
            </a:p>
          </p:txBody>
        </p:sp>
        <p:sp>
          <p:nvSpPr>
            <p:cNvPr id="67608" name="Text Box 27"/>
            <p:cNvSpPr txBox="1"/>
            <p:nvPr/>
          </p:nvSpPr>
          <p:spPr>
            <a:xfrm>
              <a:off x="136" y="1043"/>
              <a:ext cx="725" cy="616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rgbClr val="FF33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2400" b="1" dirty="0">
                  <a:latin typeface="Arial" panose="020B0604020202020204" pitchFamily="34" charset="0"/>
                </a:rPr>
                <a:t>凄凉  冷清 孤寂  愁苦</a:t>
              </a:r>
              <a:endParaRPr lang="zh-CN" altLang="en-US" sz="2400" b="1" dirty="0">
                <a:latin typeface="Arial" panose="020B0604020202020204" pitchFamily="34" charset="0"/>
              </a:endParaRPr>
            </a:p>
          </p:txBody>
        </p:sp>
        <p:sp>
          <p:nvSpPr>
            <p:cNvPr id="67609" name="Text Box 28"/>
            <p:cNvSpPr txBox="1"/>
            <p:nvPr/>
          </p:nvSpPr>
          <p:spPr>
            <a:xfrm>
              <a:off x="136" y="499"/>
              <a:ext cx="726" cy="616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rgbClr val="FF33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2400" b="1" dirty="0">
                  <a:latin typeface="Arial" panose="020B0604020202020204" pitchFamily="34" charset="0"/>
                </a:rPr>
                <a:t>温馨  安适    恬静 </a:t>
              </a:r>
              <a:endParaRPr lang="zh-CN" altLang="en-US" sz="2400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80909" name="Text Box 29"/>
          <p:cNvSpPr txBox="1"/>
          <p:nvPr/>
        </p:nvSpPr>
        <p:spPr>
          <a:xfrm>
            <a:off x="250825" y="1382713"/>
            <a:ext cx="1511300" cy="862012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000" b="1" dirty="0">
                <a:latin typeface="Arial" panose="020B0604020202020204" pitchFamily="34" charset="0"/>
                <a:ea typeface="黑体" panose="02010609060101010101" pitchFamily="49" charset="-122"/>
              </a:rPr>
              <a:t>游子思乡图</a:t>
            </a:r>
            <a:endParaRPr lang="zh-CN" altLang="en-US" sz="2000" b="1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000" b="1" dirty="0">
                <a:latin typeface="Arial" panose="020B0604020202020204" pitchFamily="34" charset="0"/>
                <a:ea typeface="黑体" panose="02010609060101010101" pitchFamily="49" charset="-122"/>
              </a:rPr>
              <a:t>深秋暮景图</a:t>
            </a:r>
            <a:endParaRPr lang="zh-CN" altLang="en-US" sz="20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80910" name="AutoShape 7"/>
          <p:cNvSpPr/>
          <p:nvPr/>
        </p:nvSpPr>
        <p:spPr>
          <a:xfrm>
            <a:off x="1547813" y="1978025"/>
            <a:ext cx="287337" cy="1349375"/>
          </a:xfrm>
          <a:prstGeom prst="leftBrace">
            <a:avLst>
              <a:gd name="adj1" fmla="val 52179"/>
              <a:gd name="adj2" fmla="val 50000"/>
            </a:avLst>
          </a:prstGeom>
          <a:noFill/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>
              <a:spcBef>
                <a:spcPct val="50000"/>
              </a:spcBef>
            </a:pPr>
            <a:endParaRPr lang="zh-CN" altLang="en-US" sz="32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80911" name="AutoShape 8"/>
          <p:cNvSpPr/>
          <p:nvPr/>
        </p:nvSpPr>
        <p:spPr>
          <a:xfrm>
            <a:off x="1547813" y="3813175"/>
            <a:ext cx="217487" cy="919163"/>
          </a:xfrm>
          <a:prstGeom prst="leftBrace">
            <a:avLst>
              <a:gd name="adj1" fmla="val 46958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>
              <a:spcBef>
                <a:spcPct val="50000"/>
              </a:spcBef>
            </a:pPr>
            <a:endParaRPr lang="zh-CN" altLang="en-US" sz="32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80912" name="Text Box 9"/>
          <p:cNvSpPr txBox="1"/>
          <p:nvPr/>
        </p:nvSpPr>
        <p:spPr>
          <a:xfrm>
            <a:off x="395288" y="2409825"/>
            <a:ext cx="1116012" cy="584200"/>
          </a:xfrm>
          <a:prstGeom prst="rect">
            <a:avLst/>
          </a:prstGeom>
          <a:solidFill>
            <a:srgbClr val="33CC33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</a:rPr>
              <a:t>写景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80913" name="Text Box 38"/>
          <p:cNvSpPr txBox="1"/>
          <p:nvPr/>
        </p:nvSpPr>
        <p:spPr>
          <a:xfrm>
            <a:off x="323850" y="4084638"/>
            <a:ext cx="1044575" cy="584200"/>
          </a:xfrm>
          <a:prstGeom prst="rect">
            <a:avLst/>
          </a:prstGeom>
          <a:solidFill>
            <a:srgbClr val="33CC33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chemeClr val="bg1"/>
                </a:solidFill>
                <a:latin typeface="Arial" panose="020B0604020202020204" pitchFamily="34" charset="0"/>
              </a:rPr>
              <a:t>抒情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grpSp>
        <p:nvGrpSpPr>
          <p:cNvPr id="4" name="Group 49"/>
          <p:cNvGrpSpPr/>
          <p:nvPr/>
        </p:nvGrpSpPr>
        <p:grpSpPr>
          <a:xfrm>
            <a:off x="7235825" y="1600200"/>
            <a:ext cx="1439863" cy="3282950"/>
            <a:chOff x="0" y="0"/>
            <a:chExt cx="1202" cy="2933"/>
          </a:xfrm>
        </p:grpSpPr>
        <p:sp>
          <p:nvSpPr>
            <p:cNvPr id="67598" name="AutoShape 21"/>
            <p:cNvSpPr/>
            <p:nvPr/>
          </p:nvSpPr>
          <p:spPr>
            <a:xfrm>
              <a:off x="0" y="1996"/>
              <a:ext cx="408" cy="136"/>
            </a:xfrm>
            <a:prstGeom prst="notchedRight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>
                <a:spcBef>
                  <a:spcPct val="50000"/>
                </a:spcBef>
              </a:pPr>
              <a:endParaRPr lang="zh-CN" altLang="en-US" sz="3200" b="1" dirty="0">
                <a:latin typeface="Times New Roman" panose="02020603050405020304" pitchFamily="18" charset="0"/>
                <a:ea typeface="华文新魏" pitchFamily="2" charset="-122"/>
              </a:endParaRPr>
            </a:p>
          </p:txBody>
        </p:sp>
        <p:sp>
          <p:nvSpPr>
            <p:cNvPr id="67599" name="Text Box 23"/>
            <p:cNvSpPr txBox="1"/>
            <p:nvPr/>
          </p:nvSpPr>
          <p:spPr>
            <a:xfrm>
              <a:off x="386" y="1860"/>
              <a:ext cx="816" cy="1073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rgbClr val="FF33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3600" b="1" dirty="0">
                  <a:latin typeface="Arial" panose="020B0604020202020204" pitchFamily="34" charset="0"/>
                </a:rPr>
                <a:t>断肠</a:t>
              </a:r>
              <a:endParaRPr lang="zh-CN" altLang="en-US" sz="3600" b="1" dirty="0">
                <a:latin typeface="Arial" panose="020B0604020202020204" pitchFamily="34" charset="0"/>
              </a:endParaRPr>
            </a:p>
          </p:txBody>
        </p:sp>
        <p:sp>
          <p:nvSpPr>
            <p:cNvPr id="67600" name="AutoShape 14"/>
            <p:cNvSpPr/>
            <p:nvPr/>
          </p:nvSpPr>
          <p:spPr>
            <a:xfrm>
              <a:off x="272" y="0"/>
              <a:ext cx="91" cy="772"/>
            </a:xfrm>
            <a:prstGeom prst="curvedLeftArrow">
              <a:avLst>
                <a:gd name="adj1" fmla="val 169670"/>
                <a:gd name="adj2" fmla="val 339340"/>
                <a:gd name="adj3" fmla="val 33333"/>
              </a:avLst>
            </a:prstGeom>
            <a:solidFill>
              <a:srgbClr val="FF6600"/>
            </a:solidFill>
            <a:ln w="9525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>
                <a:spcBef>
                  <a:spcPct val="50000"/>
                </a:spcBef>
              </a:pPr>
              <a:endParaRPr lang="zh-CN" altLang="en-US" sz="3200" b="1" dirty="0">
                <a:latin typeface="Times New Roman" panose="02020603050405020304" pitchFamily="18" charset="0"/>
                <a:ea typeface="华文新魏" pitchFamily="2" charset="-122"/>
              </a:endParaRPr>
            </a:p>
          </p:txBody>
        </p:sp>
        <p:sp>
          <p:nvSpPr>
            <p:cNvPr id="67601" name="AutoShape 15"/>
            <p:cNvSpPr/>
            <p:nvPr/>
          </p:nvSpPr>
          <p:spPr>
            <a:xfrm>
              <a:off x="272" y="816"/>
              <a:ext cx="90" cy="771"/>
            </a:xfrm>
            <a:prstGeom prst="curvedLeftArrow">
              <a:avLst>
                <a:gd name="adj1" fmla="val 171333"/>
                <a:gd name="adj2" fmla="val 342666"/>
                <a:gd name="adj3" fmla="val 33333"/>
              </a:avLst>
            </a:prstGeom>
            <a:solidFill>
              <a:srgbClr val="FF0000"/>
            </a:solidFill>
            <a:ln w="9525" cap="flat" cmpd="sng">
              <a:solidFill>
                <a:srgbClr val="FF66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>
                <a:spcBef>
                  <a:spcPct val="50000"/>
                </a:spcBef>
              </a:pPr>
              <a:endParaRPr lang="zh-CN" altLang="en-US" sz="3200" b="1" dirty="0">
                <a:latin typeface="Times New Roman" panose="02020603050405020304" pitchFamily="18" charset="0"/>
                <a:ea typeface="华文新魏" pitchFamily="2" charset="-122"/>
              </a:endParaRPr>
            </a:p>
          </p:txBody>
        </p:sp>
        <p:sp>
          <p:nvSpPr>
            <p:cNvPr id="67602" name="Text Box 17"/>
            <p:cNvSpPr txBox="1"/>
            <p:nvPr/>
          </p:nvSpPr>
          <p:spPr>
            <a:xfrm>
              <a:off x="123" y="136"/>
              <a:ext cx="1079" cy="1316"/>
            </a:xfrm>
            <a:prstGeom prst="rect">
              <a:avLst/>
            </a:prstGeom>
            <a:solidFill>
              <a:schemeClr val="hlink"/>
            </a:solidFill>
            <a:ln w="9525" cap="flat" cmpd="sng">
              <a:solidFill>
                <a:srgbClr val="FF33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>
              <a:spAutoFit/>
            </a:bodyPr>
            <a:p>
              <a:pPr algn="ctr">
                <a:spcBef>
                  <a:spcPct val="50000"/>
                </a:spcBef>
              </a:pPr>
              <a:r>
                <a:rPr lang="zh-CN" altLang="en-US" sz="36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对比反衬　</a:t>
              </a:r>
              <a:endPara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7603" name="AutoShape 18"/>
            <p:cNvSpPr/>
            <p:nvPr/>
          </p:nvSpPr>
          <p:spPr>
            <a:xfrm>
              <a:off x="318" y="726"/>
              <a:ext cx="363" cy="182"/>
            </a:xfrm>
            <a:prstGeom prst="notchedRightArrow">
              <a:avLst>
                <a:gd name="adj1" fmla="val 50000"/>
                <a:gd name="adj2" fmla="val 49862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>
                <a:spcBef>
                  <a:spcPct val="50000"/>
                </a:spcBef>
              </a:pPr>
              <a:endParaRPr lang="zh-CN" altLang="en-US" sz="3200" b="1" dirty="0">
                <a:latin typeface="Times New Roman" panose="02020603050405020304" pitchFamily="18" charset="0"/>
                <a:ea typeface="华文新魏" pitchFamily="2" charset="-122"/>
              </a:endParaRPr>
            </a:p>
          </p:txBody>
        </p:sp>
        <p:sp>
          <p:nvSpPr>
            <p:cNvPr id="67604" name="Line 46"/>
            <p:cNvSpPr/>
            <p:nvPr/>
          </p:nvSpPr>
          <p:spPr>
            <a:xfrm>
              <a:off x="545" y="998"/>
              <a:ext cx="0" cy="817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sp>
      </p:grpSp>
      <p:sp>
        <p:nvSpPr>
          <p:cNvPr id="67596" name="Line 26"/>
          <p:cNvSpPr/>
          <p:nvPr/>
        </p:nvSpPr>
        <p:spPr>
          <a:xfrm flipV="1">
            <a:off x="6516688" y="1816100"/>
            <a:ext cx="0" cy="323850"/>
          </a:xfrm>
          <a:prstGeom prst="line">
            <a:avLst/>
          </a:prstGeom>
          <a:ln w="4445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7597" name="Line 27"/>
          <p:cNvSpPr/>
          <p:nvPr/>
        </p:nvSpPr>
        <p:spPr>
          <a:xfrm>
            <a:off x="6516688" y="2841625"/>
            <a:ext cx="0" cy="163513"/>
          </a:xfrm>
          <a:prstGeom prst="line">
            <a:avLst/>
          </a:prstGeom>
          <a:ln w="4445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80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80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80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80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6" dur="1000"/>
                                        <p:tgtEl>
                                          <p:spTgt spid="8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animBg="1"/>
      <p:bldP spid="80909" grpId="0" animBg="1"/>
      <p:bldP spid="80910" grpId="0" animBg="1"/>
      <p:bldP spid="80911" grpId="0" animBg="1"/>
      <p:bldP spid="80912" grpId="0" animBg="1"/>
      <p:bldP spid="8091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8610" name="Text Box 5"/>
          <p:cNvSpPr txBox="1"/>
          <p:nvPr/>
        </p:nvSpPr>
        <p:spPr>
          <a:xfrm>
            <a:off x="468313" y="2836863"/>
            <a:ext cx="11049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6600"/>
                </a:solidFill>
                <a:latin typeface="Times New Roman" panose="02020603050405020304" pitchFamily="18" charset="0"/>
                <a:ea typeface="华文行楷" pitchFamily="2" charset="-122"/>
              </a:rPr>
              <a:t>侧面：</a:t>
            </a:r>
            <a:endParaRPr lang="zh-CN" altLang="en-US" sz="3200" b="1" dirty="0">
              <a:solidFill>
                <a:srgbClr val="006600"/>
              </a:solidFill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81923" name="Text Box 6"/>
          <p:cNvSpPr txBox="1"/>
          <p:nvPr/>
        </p:nvSpPr>
        <p:spPr>
          <a:xfrm>
            <a:off x="1619250" y="1060450"/>
            <a:ext cx="2735263" cy="2060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枯藤老树昏鸦</a:t>
            </a:r>
            <a:endParaRPr lang="zh-CN" altLang="en-US" sz="3200" b="1" dirty="0">
              <a:solidFill>
                <a:srgbClr val="0066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古道西风瘦马</a:t>
            </a:r>
            <a:endParaRPr lang="zh-CN" altLang="en-US" sz="3200" b="1" dirty="0">
              <a:solidFill>
                <a:srgbClr val="0066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夕阳西下</a:t>
            </a:r>
            <a:endParaRPr lang="zh-CN" altLang="en-US" sz="3200" b="1" dirty="0">
              <a:solidFill>
                <a:srgbClr val="0066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24" name="Text Box 7"/>
          <p:cNvSpPr txBox="1"/>
          <p:nvPr/>
        </p:nvSpPr>
        <p:spPr>
          <a:xfrm>
            <a:off x="1619250" y="2840038"/>
            <a:ext cx="275113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小桥流水人家</a:t>
            </a:r>
            <a:endParaRPr lang="zh-CN" altLang="en-US" sz="3200" b="1" dirty="0">
              <a:solidFill>
                <a:srgbClr val="0066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25" name="Text Box 8"/>
          <p:cNvSpPr txBox="1"/>
          <p:nvPr/>
        </p:nvSpPr>
        <p:spPr>
          <a:xfrm>
            <a:off x="785813" y="3916363"/>
            <a:ext cx="3138487" cy="584200"/>
          </a:xfrm>
          <a:prstGeom prst="rect">
            <a:avLst/>
          </a:prstGeom>
          <a:noFill/>
          <a:ln w="76200" cap="flat" cmpd="tri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006600"/>
                </a:solidFill>
                <a:latin typeface="Times New Roman" panose="02020603050405020304" pitchFamily="18" charset="0"/>
              </a:rPr>
              <a:t>对比反衬手法</a:t>
            </a:r>
            <a:endParaRPr lang="zh-CN" altLang="en-US" sz="3200" b="1" dirty="0">
              <a:solidFill>
                <a:srgbClr val="0066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8614" name="Text Box 10"/>
          <p:cNvSpPr txBox="1"/>
          <p:nvPr/>
        </p:nvSpPr>
        <p:spPr>
          <a:xfrm>
            <a:off x="395288" y="1546225"/>
            <a:ext cx="11017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6600"/>
                </a:solidFill>
                <a:latin typeface="Times New Roman" panose="02020603050405020304" pitchFamily="18" charset="0"/>
                <a:ea typeface="华文新魏" pitchFamily="2" charset="-122"/>
              </a:rPr>
              <a:t>正面</a:t>
            </a:r>
            <a:r>
              <a:rPr lang="zh-CN" altLang="en-US" sz="3200" b="1" dirty="0">
                <a:solidFill>
                  <a:srgbClr val="008000"/>
                </a:solidFill>
                <a:latin typeface="Times New Roman" panose="02020603050405020304" pitchFamily="18" charset="0"/>
                <a:ea typeface="华文新魏" pitchFamily="2" charset="-122"/>
              </a:rPr>
              <a:t>：</a:t>
            </a:r>
            <a:endParaRPr lang="zh-CN" altLang="en-US" sz="3200" b="1" dirty="0">
              <a:solidFill>
                <a:srgbClr val="008000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81927" name="Rectangle 11"/>
          <p:cNvSpPr/>
          <p:nvPr/>
        </p:nvSpPr>
        <p:spPr>
          <a:xfrm>
            <a:off x="4895850" y="365125"/>
            <a:ext cx="4248150" cy="4070350"/>
          </a:xfrm>
          <a:prstGeom prst="rect">
            <a:avLst/>
          </a:prstGeom>
          <a:noFill/>
          <a:ln w="76200" cap="flat" cmpd="tri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r>
              <a:rPr lang="en-US" altLang="zh-CN" sz="2600" b="1">
                <a:solidFill>
                  <a:srgbClr val="CC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000" b="1" dirty="0">
                <a:solidFill>
                  <a:srgbClr val="CC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首小令之所以获得如此高的赞誉，一方面是由于它描绘了一幅绝妙的深秋晚景图，真切地表现出天涯沦落人的孤寂愁苦之情，情调虽然低沉，但却反映了当时沉闷的时代气氛，具有一定的社会意义。另一方面，更主要的是它有很高的艺术成就。比较明显的特点是：</a:t>
            </a:r>
            <a:endParaRPr lang="zh-CN" altLang="en-US" sz="2000" b="1" dirty="0">
              <a:solidFill>
                <a:srgbClr val="CC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rgbClr val="0000CC"/>
                </a:solidFill>
                <a:latin typeface="Times New Roman" panose="02020603050405020304" pitchFamily="18" charset="0"/>
                <a:ea typeface="华文新魏" pitchFamily="2" charset="-122"/>
              </a:rPr>
              <a:t>用九个细节（景物）构成一幅画面，极力渲染悲凉气氛，表现天涯游子的羁旅之思，惆怅之情</a:t>
            </a:r>
            <a:r>
              <a:rPr lang="en-US" altLang="zh-CN" sz="2000" b="1">
                <a:solidFill>
                  <a:srgbClr val="0000CC"/>
                </a:solidFill>
                <a:latin typeface="Times New Roman" panose="02020603050405020304" pitchFamily="18" charset="0"/>
                <a:ea typeface="华文新魏" pitchFamily="2" charset="-122"/>
              </a:rPr>
              <a:t>——</a:t>
            </a:r>
            <a:r>
              <a:rPr lang="zh-CN" altLang="en-US" sz="2000" b="1" dirty="0">
                <a:solidFill>
                  <a:srgbClr val="0000CC"/>
                </a:solidFill>
                <a:latin typeface="Times New Roman" panose="02020603050405020304" pitchFamily="18" charset="0"/>
                <a:ea typeface="华文新魏" pitchFamily="2" charset="-122"/>
              </a:rPr>
              <a:t>寄情于景。</a:t>
            </a:r>
            <a:endParaRPr lang="zh-CN" altLang="en-US" sz="2000" b="1" dirty="0">
              <a:solidFill>
                <a:srgbClr val="0000CC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68616" name="Text Box 12"/>
          <p:cNvSpPr txBox="1"/>
          <p:nvPr/>
        </p:nvSpPr>
        <p:spPr>
          <a:xfrm>
            <a:off x="900113" y="357188"/>
            <a:ext cx="2646362" cy="584200"/>
          </a:xfrm>
          <a:prstGeom prst="rect">
            <a:avLst/>
          </a:prstGeom>
          <a:noFill/>
          <a:ln w="76200" cap="flat" cmpd="tri">
            <a:solidFill>
              <a:srgbClr val="0000CC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CC3300"/>
                </a:solidFill>
                <a:latin typeface="Times New Roman" panose="02020603050405020304" pitchFamily="18" charset="0"/>
                <a:ea typeface="华文新魏" pitchFamily="2" charset="-122"/>
              </a:rPr>
              <a:t>诗的写作手法</a:t>
            </a:r>
            <a:endParaRPr lang="zh-CN" altLang="en-US" sz="32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81929" name="AutoShape 13"/>
          <p:cNvSpPr/>
          <p:nvPr/>
        </p:nvSpPr>
        <p:spPr>
          <a:xfrm>
            <a:off x="1339850" y="1274763"/>
            <a:ext cx="519113" cy="681037"/>
          </a:xfrm>
          <a:prstGeom prst="leftBrace">
            <a:avLst>
              <a:gd name="adj1" fmla="val 32798"/>
              <a:gd name="adj2" fmla="val 50000"/>
            </a:avLst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>
            <a:spAutoFit/>
          </a:bodyPr>
          <a:p>
            <a:pPr>
              <a:spcBef>
                <a:spcPct val="50000"/>
              </a:spcBef>
            </a:pPr>
            <a:endParaRPr lang="zh-CN" altLang="en-US" sz="32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  <p:sp>
        <p:nvSpPr>
          <p:cNvPr id="81930" name="AutoShape 14"/>
          <p:cNvSpPr/>
          <p:nvPr/>
        </p:nvSpPr>
        <p:spPr>
          <a:xfrm>
            <a:off x="1620838" y="3327400"/>
            <a:ext cx="358775" cy="663575"/>
          </a:xfrm>
          <a:prstGeom prst="downArrow">
            <a:avLst>
              <a:gd name="adj1" fmla="val 50000"/>
              <a:gd name="adj2" fmla="val 45108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>
              <a:spcBef>
                <a:spcPct val="50000"/>
              </a:spcBef>
            </a:pPr>
            <a:endParaRPr lang="zh-CN" altLang="en-US" sz="3200" b="1" dirty="0"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2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charRg st="7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23">
                                            <p:txEl>
                                              <p:charRg st="7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charRg st="14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23">
                                            <p:txEl>
                                              <p:charRg st="14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2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>
                                            <p:txEl>
                                              <p:charRg st="0" end="1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81927">
                                            <p:txEl>
                                              <p:charRg st="0" end="1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>
                                            <p:txEl>
                                              <p:charRg st="122" end="1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81927">
                                            <p:txEl>
                                              <p:charRg st="122" end="1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5" grpId="0" animBg="1"/>
      <p:bldP spid="81929" grpId="0" animBg="1"/>
      <p:bldP spid="81930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Text Box 4"/>
          <p:cNvSpPr txBox="1"/>
          <p:nvPr/>
        </p:nvSpPr>
        <p:spPr>
          <a:xfrm>
            <a:off x="312738" y="947738"/>
            <a:ext cx="8443912" cy="1212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同学们分小组交流，根据这首诗展开想象，写一篇描述性的文字。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9635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11725" y="2160588"/>
            <a:ext cx="3649663" cy="25923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Text Box 5"/>
          <p:cNvSpPr txBox="1"/>
          <p:nvPr/>
        </p:nvSpPr>
        <p:spPr>
          <a:xfrm>
            <a:off x="141288" y="809625"/>
            <a:ext cx="8883650" cy="3213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例文：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深秋的黄昏，一个风尘仆仆的游子，骑着一匹瘦马，迎着一阵阵冷飕飕的西风，在古道上踽踽独行。他走过缠满枯藤的老树，看到即将归巢的暮鸦在树梢上盘旋；他走过横架在溪流上的小桥，来到溪边的几户人家的门前，这时太阳快要落山了，自己却还没找到投宿的地方，迎接他的又将是一个漫漫长夜，不禁悲从中来，肝肠寸断。</a:t>
            </a:r>
            <a:endParaRPr lang="zh-CN" altLang="en-US" sz="26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71682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71691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692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结构梳理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左大括号 5"/>
          <p:cNvSpPr/>
          <p:nvPr/>
        </p:nvSpPr>
        <p:spPr>
          <a:xfrm>
            <a:off x="2032000" y="1728788"/>
            <a:ext cx="477838" cy="1762125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 Box 12"/>
          <p:cNvSpPr txBox="1"/>
          <p:nvPr/>
        </p:nvSpPr>
        <p:spPr>
          <a:xfrm>
            <a:off x="38100" y="2346325"/>
            <a:ext cx="203835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天净沙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·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秋思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右大括号 7"/>
          <p:cNvSpPr/>
          <p:nvPr/>
        </p:nvSpPr>
        <p:spPr>
          <a:xfrm>
            <a:off x="7245350" y="1754188"/>
            <a:ext cx="434975" cy="1736725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 Box 12"/>
          <p:cNvSpPr txBox="1"/>
          <p:nvPr/>
        </p:nvSpPr>
        <p:spPr>
          <a:xfrm>
            <a:off x="7585075" y="2043113"/>
            <a:ext cx="1554163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白描勾勒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景物烘托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 Box 7"/>
          <p:cNvSpPr txBox="1"/>
          <p:nvPr/>
        </p:nvSpPr>
        <p:spPr>
          <a:xfrm>
            <a:off x="3502025" y="1489075"/>
            <a:ext cx="2881313" cy="1643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枯藤　老树　昏鸦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小桥　流水　人家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古道　西风　瘦马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左大括号 11"/>
          <p:cNvSpPr/>
          <p:nvPr/>
        </p:nvSpPr>
        <p:spPr>
          <a:xfrm>
            <a:off x="3317875" y="1808163"/>
            <a:ext cx="239713" cy="1106488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2490788" y="3111500"/>
            <a:ext cx="486251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抒情：断肠人在天涯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游子之悲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 Box 12"/>
          <p:cNvSpPr txBox="1"/>
          <p:nvPr/>
        </p:nvSpPr>
        <p:spPr>
          <a:xfrm>
            <a:off x="2490788" y="1987550"/>
            <a:ext cx="957262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写景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1" grpId="0"/>
      <p:bldP spid="12" grpId="0" animBg="1"/>
      <p:bldP spid="13" grpId="0"/>
      <p:bldP spid="14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72706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72709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710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拓展迁移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06375" y="1192213"/>
            <a:ext cx="8886825" cy="34528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三五二八时，千里与君同。（鲍照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玩月城西门廨中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）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露从今夜白，月是故乡明。（杜甫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月夜忆舍弟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）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明月不谙离恨苦，斜光到晓穿朱户。（晏殊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蝶恋花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）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4.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但愿人长久，千里共婵娟。（苏轼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水调歌头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）</a:t>
            </a:r>
            <a:endParaRPr lang="en-US" altLang="zh-CN" sz="2400" b="1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5.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举头望明月，低头思故乡。（李白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静夜思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）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6.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明月几时有，把酒问青天。（苏轼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水调歌头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）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7.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春风又绿江南岸，明月何时照我还。（王安石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泊船瓜洲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）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72708" name="矩形 1"/>
          <p:cNvPicPr/>
          <p:nvPr/>
        </p:nvPicPr>
        <p:blipFill>
          <a:blip r:embed="rId2"/>
          <a:stretch>
            <a:fillRect/>
          </a:stretch>
        </p:blipFill>
        <p:spPr>
          <a:xfrm>
            <a:off x="3224213" y="60325"/>
            <a:ext cx="2414587" cy="1330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73730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73732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3733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课后作业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Text Box 3"/>
          <p:cNvSpPr txBox="1"/>
          <p:nvPr/>
        </p:nvSpPr>
        <p:spPr>
          <a:xfrm>
            <a:off x="339725" y="1536700"/>
            <a:ext cx="8448675" cy="1892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１、背诵这四首诗。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２、感受诗中的意境，试着自己口头描述出其中一首诗的画面。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95250" y="114300"/>
            <a:ext cx="3257550" cy="684213"/>
          </a:xfrm>
          <a:prstGeom prst="roundRect">
            <a:avLst/>
          </a:prstGeom>
          <a:solidFill>
            <a:srgbClr val="CCFF99"/>
          </a:solidFill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课后习题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参考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答案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3838" y="885825"/>
            <a:ext cx="8564562" cy="979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一、反复诵读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观沧海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，体会这首四言古诗质朴率真、音调铿锵的特点，想象自己登山临海时产生的壮美感觉。</a:t>
            </a:r>
            <a:endParaRPr lang="zh-CN" altLang="en-US" sz="2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3838" y="1931988"/>
            <a:ext cx="8769350" cy="2751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参考答案：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全诗语言质朴，想象丰富，气势磅礴，苍凉悲壮，为历代读者所激赏。如“树木丛生，百草丰茂。秋风萧瑟，洪波涌起”。树木百草，生长十分繁茂，一阵萧瑟的秋风吹过，海面上涌起滚滚的波涛。尽管萧瑟的秋风给人以悲凉萧杀之感，但是疾风劲草，方显其英雄本色；洪波汹涌，愈见其生命不息！这是对自然环境的真实描绘，也是诗人主观感受的具体写照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charRg st="0" end="16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192088" y="1544638"/>
            <a:ext cx="8769350" cy="1865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诗人对波涛汹涌、吞吐日月的大海的生动描绘，展现的是多么辽阔、多么壮观的景象！使我们仿佛看到了曹操奋发进取，立志统一国家的伟大抱负和壮阔胸襟，触摸到了作为一个诗人、政治家、军事家的曹操，在一种典型环境中思想感情的涌动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0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10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149225" y="646113"/>
            <a:ext cx="8564563" cy="979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二、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闻王昌龄左迁龙标遥有此寄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以描写“杨花”“子规”两样景物起笔，从全诗看，有什么用意？</a:t>
            </a:r>
            <a:endParaRPr lang="zh-CN" altLang="en-US" sz="2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9225" y="1649413"/>
            <a:ext cx="8920163" cy="3194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参考答案：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写“杨花”“落尽”是先点时令，这样的“暮春”在古诗中是一个花与泪同落的季候，这就奠定了全诗伤感的基调。“杨花”漂泊无定，暗写王昌龄被贬荒僻之地给人的飘零流落之感。“子规”即杜鹃，喜欢悲哀凄惨地啼叫。这样的写景，不着悲痛之语，而悲痛之意自现，渲染出一种寂寞萧条的气氛，也为下文表现作者对故友被贬谪遭遇的同情、无奈，以及思念之情做了铺垫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0" end="1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Box 1"/>
          <p:cNvSpPr txBox="1"/>
          <p:nvPr/>
        </p:nvSpPr>
        <p:spPr>
          <a:xfrm>
            <a:off x="1284288" y="822325"/>
            <a:ext cx="7373937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</a:rPr>
              <a:t>学习诗歌的方法：</a:t>
            </a:r>
            <a:endParaRPr lang="en-US" altLang="zh-CN" sz="48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en-US" altLang="zh-CN" sz="48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en-US" altLang="zh-CN" sz="4800" b="1">
                <a:solidFill>
                  <a:srgbClr val="FF0000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</a:rPr>
              <a:t>知诗人，解题意    </a:t>
            </a:r>
            <a:endParaRPr lang="en-US" altLang="zh-CN" sz="48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en-US" altLang="zh-CN" sz="4800" b="1">
                <a:solidFill>
                  <a:srgbClr val="FF0000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</a:rPr>
              <a:t>读诗句，明诗意  </a:t>
            </a:r>
            <a:endParaRPr lang="en-US" altLang="zh-CN" sz="4800" b="1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en-US" altLang="zh-CN" sz="4800" b="1">
                <a:solidFill>
                  <a:srgbClr val="FF0000"/>
                </a:solidFill>
                <a:latin typeface="Arial" panose="020B0604020202020204" pitchFamily="34" charset="0"/>
              </a:rPr>
              <a:t>3.</a:t>
            </a: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</a:rPr>
              <a:t>品词句，悟诗情</a:t>
            </a:r>
            <a:endParaRPr lang="zh-CN" altLang="en-US" sz="4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23838" y="865188"/>
            <a:ext cx="8564562" cy="979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三、朗读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次北固山下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，边读边想象“潮平两岸阔，风正一帆悬”所展现的情景，体会上下句对偶的精妙。</a:t>
            </a:r>
            <a:endParaRPr lang="zh-CN" altLang="en-US" sz="2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3838" y="2125663"/>
            <a:ext cx="8769350" cy="1422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参考答案：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春潮涌涨，江水浩渺，放眼望去，江面似与堤岸相平。大江之上一叶孤舟，海风吹来，船帆满起，江水不停地拍打船身，小舟奋力地向前驶去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0" end="7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23838" y="1362075"/>
            <a:ext cx="8769350" cy="2308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上下句运用拟人形成对偶，描写了时序交替中的景物，景美而富有生机，表达了作者对祖国山河的热爱和乐观向上的精神。尤其是“阔”字，既表“潮平”的结果，又抒发胸怀，展示诗人开阔的胸襟；“悬”字说明风力强劲，把船帆吹得鼓涨，可以想到船行速度飞快，含蓄地表达了作者渴望回到故乡的急切心情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1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23838" y="742950"/>
            <a:ext cx="8834437" cy="4232275"/>
          </a:xfrm>
          <a:prstGeom prst="rect">
            <a:avLst/>
          </a:prstGeom>
          <a:solidFill>
            <a:srgbClr val="FFFFFF">
              <a:alpha val="45882"/>
            </a:srgbClr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四、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天净沙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·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秋思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中，诗人把富有特征的景物直接组合在一起，营造出特别的氛围。假如你身处其中，面对此情此景，会有怎样的感受？</a:t>
            </a:r>
            <a:endParaRPr lang="zh-CN" altLang="en-US" sz="2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    参考答案：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示例：夕阳西下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诗人骑着消瘦的老马走在曲折的山路上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西风嗖嗖地迎面吹来。走过小桥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几户人家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一棵枯藤缠绕的老树上停留着三两只乌鸦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一副凄凉的画面便映入眼帘了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在夕阳映照下的古树、昏鸦、人家、瘦马让人觉得格外的忧伤。由此触景生情想到自己在外流浪已有多年了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尝尽了一个“断肠人”在外羁旅生活的凄苦。又未曾回过久违的故乡看一看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思乡之情油然而生。由此使我想到了自己有家的幸福。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63" end="2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charRg st="63" end="2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4338" name="组合 3"/>
          <p:cNvGrpSpPr/>
          <p:nvPr/>
        </p:nvGrpSpPr>
        <p:grpSpPr>
          <a:xfrm>
            <a:off x="184150" y="263525"/>
            <a:ext cx="2062163" cy="544513"/>
            <a:chOff x="1438698" y="982657"/>
            <a:chExt cx="2498303" cy="616461"/>
          </a:xfrm>
        </p:grpSpPr>
        <p:pic>
          <p:nvPicPr>
            <p:cNvPr id="14340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7259" y="991683"/>
              <a:ext cx="2409742" cy="6074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1" name="文本框 2"/>
            <p:cNvSpPr txBox="1"/>
            <p:nvPr/>
          </p:nvSpPr>
          <p:spPr>
            <a:xfrm>
              <a:off x="1438698" y="982657"/>
              <a:ext cx="2076874" cy="5923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诗歌朗读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4339" name="文本框 5"/>
          <p:cNvSpPr txBox="1"/>
          <p:nvPr/>
        </p:nvSpPr>
        <p:spPr>
          <a:xfrm>
            <a:off x="257175" y="1019175"/>
            <a:ext cx="8585200" cy="9493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 eaLnBrk="0">
              <a:lnSpc>
                <a:spcPct val="110000"/>
              </a:lnSpc>
              <a:spcBef>
                <a:spcPts val="2400"/>
              </a:spcBef>
            </a:pP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    自由朗读诗歌，读准字音，读出节奏；读出韵律，感受诗歌的声韵美。</a:t>
            </a:r>
            <a:endParaRPr lang="en-US" altLang="zh-CN" sz="26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5362" name="矩形 2"/>
          <p:cNvSpPr/>
          <p:nvPr/>
        </p:nvSpPr>
        <p:spPr>
          <a:xfrm>
            <a:off x="5416550" y="228600"/>
            <a:ext cx="350202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endParaRPr lang="zh-CN" altLang="en-US" sz="2400" b="1" dirty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43013" y="801688"/>
            <a:ext cx="2887663" cy="9794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12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观沧海</a:t>
            </a:r>
            <a:endParaRPr kumimoji="0" lang="en-US" altLang="zh-CN" sz="4800" b="1" i="0" u="none" strike="noStrike" kern="1200" cap="none" spc="12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81175" y="1925638"/>
            <a:ext cx="2887663" cy="682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曹操</a:t>
            </a:r>
            <a:endParaRPr lang="en-US" altLang="zh-CN" sz="32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7989</Words>
  <Application>WPS 演示</Application>
  <PresentationFormat>自定义</PresentationFormat>
  <Paragraphs>552</Paragraphs>
  <Slides>72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72</vt:i4>
      </vt:variant>
    </vt:vector>
  </HeadingPairs>
  <TitlesOfParts>
    <vt:vector size="86" baseType="lpstr">
      <vt:lpstr>Arial</vt:lpstr>
      <vt:lpstr>宋体</vt:lpstr>
      <vt:lpstr>Wingdings</vt:lpstr>
      <vt:lpstr>Times New Roman</vt:lpstr>
      <vt:lpstr>黑体</vt:lpstr>
      <vt:lpstr>Calibri</vt:lpstr>
      <vt:lpstr>楷体_GB2312</vt:lpstr>
      <vt:lpstr>新宋体</vt:lpstr>
      <vt:lpstr>隶书</vt:lpstr>
      <vt:lpstr>微软雅黑</vt:lpstr>
      <vt:lpstr>华文新魏</vt:lpstr>
      <vt:lpstr>华文行楷</vt:lpstr>
      <vt:lpstr>Arial Unicode MS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Administrator</cp:lastModifiedBy>
  <cp:revision>582</cp:revision>
  <dcterms:created xsi:type="dcterms:W3CDTF">2016-01-14T07:05:12Z</dcterms:created>
  <dcterms:modified xsi:type="dcterms:W3CDTF">2020-07-20T05:15:00Z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2052-11.1.0.9564</vt:lpwstr>
  </property>
</Properties>
</file>