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91" r:id="rId2"/>
    <p:sldId id="292" r:id="rId3"/>
    <p:sldId id="293" r:id="rId4"/>
    <p:sldId id="294" r:id="rId5"/>
    <p:sldId id="295" r:id="rId6"/>
    <p:sldId id="296" r:id="rId7"/>
    <p:sldId id="299" r:id="rId8"/>
    <p:sldId id="300" r:id="rId9"/>
    <p:sldId id="258" r:id="rId10"/>
    <p:sldId id="301" r:id="rId11"/>
    <p:sldId id="302" r:id="rId12"/>
    <p:sldId id="303" r:id="rId13"/>
    <p:sldId id="261" r:id="rId14"/>
    <p:sldId id="262" r:id="rId15"/>
    <p:sldId id="263" r:id="rId16"/>
    <p:sldId id="281" r:id="rId17"/>
    <p:sldId id="282" r:id="rId18"/>
    <p:sldId id="283" r:id="rId19"/>
    <p:sldId id="267" r:id="rId20"/>
    <p:sldId id="265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CAE3A-0B63-4A55-9F6B-CB6B1A2E8480}" type="datetimeFigureOut">
              <a:rPr lang="zh-CN" altLang="en-US" smtClean="0"/>
              <a:t>2022/3/23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1ED08-209C-4184-BB45-81DF1131D5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171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方方课堂</a:t>
            </a:r>
          </a:p>
        </p:txBody>
      </p:sp>
      <p:sp>
        <p:nvSpPr>
          <p:cNvPr id="7172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方方课堂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219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方方课堂</a:t>
            </a:r>
          </a:p>
        </p:txBody>
      </p:sp>
      <p:sp>
        <p:nvSpPr>
          <p:cNvPr id="9220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方方课堂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1267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方方课堂</a:t>
            </a:r>
          </a:p>
        </p:txBody>
      </p:sp>
      <p:sp>
        <p:nvSpPr>
          <p:cNvPr id="11268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方方课堂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3315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方方课堂</a:t>
            </a:r>
          </a:p>
        </p:txBody>
      </p:sp>
      <p:sp>
        <p:nvSpPr>
          <p:cNvPr id="13316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方方课堂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5363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方方课堂</a:t>
            </a:r>
          </a:p>
        </p:txBody>
      </p:sp>
      <p:sp>
        <p:nvSpPr>
          <p:cNvPr id="15364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方方课堂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10E6-C662-4AF4-BF0F-E02C91D1DD9E}" type="datetimeFigureOut">
              <a:rPr lang="zh-CN" altLang="en-US" smtClean="0"/>
              <a:pPr/>
              <a:t>2022/3/23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0371-A950-4525-AFE5-02DF0DD2F5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10E6-C662-4AF4-BF0F-E02C91D1DD9E}" type="datetimeFigureOut">
              <a:rPr lang="zh-CN" altLang="en-US" smtClean="0"/>
              <a:pPr/>
              <a:t>2022/3/23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0371-A950-4525-AFE5-02DF0DD2F5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10E6-C662-4AF4-BF0F-E02C91D1DD9E}" type="datetimeFigureOut">
              <a:rPr lang="zh-CN" altLang="en-US" smtClean="0"/>
              <a:pPr/>
              <a:t>2022/3/23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0371-A950-4525-AFE5-02DF0DD2F5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10E6-C662-4AF4-BF0F-E02C91D1DD9E}" type="datetimeFigureOut">
              <a:rPr lang="zh-CN" altLang="en-US" smtClean="0"/>
              <a:pPr/>
              <a:t>2022/3/23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0371-A950-4525-AFE5-02DF0DD2F5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10E6-C662-4AF4-BF0F-E02C91D1DD9E}" type="datetimeFigureOut">
              <a:rPr lang="zh-CN" altLang="en-US" smtClean="0"/>
              <a:pPr/>
              <a:t>2022/3/23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0371-A950-4525-AFE5-02DF0DD2F5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10E6-C662-4AF4-BF0F-E02C91D1DD9E}" type="datetimeFigureOut">
              <a:rPr lang="zh-CN" altLang="en-US" smtClean="0"/>
              <a:pPr/>
              <a:t>2022/3/23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0371-A950-4525-AFE5-02DF0DD2F5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10E6-C662-4AF4-BF0F-E02C91D1DD9E}" type="datetimeFigureOut">
              <a:rPr lang="zh-CN" altLang="en-US" smtClean="0"/>
              <a:pPr/>
              <a:t>2022/3/23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0371-A950-4525-AFE5-02DF0DD2F5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10E6-C662-4AF4-BF0F-E02C91D1DD9E}" type="datetimeFigureOut">
              <a:rPr lang="zh-CN" altLang="en-US" smtClean="0"/>
              <a:pPr/>
              <a:t>2022/3/23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0371-A950-4525-AFE5-02DF0DD2F5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10E6-C662-4AF4-BF0F-E02C91D1DD9E}" type="datetimeFigureOut">
              <a:rPr lang="zh-CN" altLang="en-US" smtClean="0"/>
              <a:pPr/>
              <a:t>2022/3/23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0371-A950-4525-AFE5-02DF0DD2F5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10E6-C662-4AF4-BF0F-E02C91D1DD9E}" type="datetimeFigureOut">
              <a:rPr lang="zh-CN" altLang="en-US" smtClean="0"/>
              <a:pPr/>
              <a:t>2022/3/23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0371-A950-4525-AFE5-02DF0DD2F5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10E6-C662-4AF4-BF0F-E02C91D1DD9E}" type="datetimeFigureOut">
              <a:rPr lang="zh-CN" altLang="en-US" smtClean="0"/>
              <a:pPr/>
              <a:t>2022/3/23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0371-A950-4525-AFE5-02DF0DD2F5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D10E6-C662-4AF4-BF0F-E02C91D1DD9E}" type="datetimeFigureOut">
              <a:rPr lang="zh-CN" altLang="en-US" smtClean="0"/>
              <a:pPr/>
              <a:t>2022/3/23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E0371-A950-4525-AFE5-02DF0DD2F5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 txBox="1">
            <a:spLocks noChangeArrowheads="1"/>
          </p:cNvSpPr>
          <p:nvPr/>
        </p:nvSpPr>
        <p:spPr bwMode="auto">
          <a:xfrm>
            <a:off x="1785918" y="3000372"/>
            <a:ext cx="5930900" cy="10371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4400" b="1" dirty="0">
                <a:latin typeface="楷体" pitchFamily="49" charset="-122"/>
                <a:ea typeface="楷体" pitchFamily="49" charset="-122"/>
              </a:rPr>
              <a:t>习作：写作品梗概</a:t>
            </a:r>
            <a:endParaRPr lang="zh-CN" altLang="en-US" sz="4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123" name="图片 3"/>
          <p:cNvPicPr>
            <a:picLocks noChangeAspect="1" noChangeArrowheads="1"/>
          </p:cNvPicPr>
          <p:nvPr/>
        </p:nvPicPr>
        <p:blipFill>
          <a:blip r:embed="rId2" cstate="print"/>
          <a:srcRect l="35078"/>
          <a:stretch>
            <a:fillRect/>
          </a:stretch>
        </p:blipFill>
        <p:spPr bwMode="auto">
          <a:xfrm>
            <a:off x="785786" y="1142984"/>
            <a:ext cx="2332038" cy="618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en-US" sz="4400" b="1" dirty="0" smtClean="0"/>
              <a:t>以</a:t>
            </a:r>
            <a:r>
              <a:rPr lang="en-US" altLang="zh-CN" sz="4400" b="1" dirty="0" smtClean="0"/>
              <a:t>《</a:t>
            </a:r>
            <a:r>
              <a:rPr lang="zh-CN" altLang="en-US" sz="4400" b="1" dirty="0" smtClean="0"/>
              <a:t>老人与海</a:t>
            </a:r>
            <a:r>
              <a:rPr lang="en-US" altLang="zh-CN" sz="4400" b="1" dirty="0" smtClean="0"/>
              <a:t>》</a:t>
            </a:r>
            <a:r>
              <a:rPr lang="zh-CN" altLang="en-US" sz="4400" b="1" dirty="0" smtClean="0"/>
              <a:t>为例</a:t>
            </a:r>
            <a:endParaRPr lang="en-US" altLang="zh-CN" sz="4400" b="1" dirty="0" smtClean="0"/>
          </a:p>
          <a:p>
            <a:endParaRPr lang="en-US" altLang="zh-CN" sz="4400" b="1" dirty="0" smtClean="0"/>
          </a:p>
          <a:p>
            <a:pPr>
              <a:buNone/>
            </a:pPr>
            <a:r>
              <a:rPr lang="zh-CN" altLang="en-US" sz="4400" b="1" dirty="0"/>
              <a:t>运</a:t>
            </a:r>
            <a:r>
              <a:rPr lang="zh-CN" altLang="en-US" sz="4400" b="1" dirty="0" smtClean="0"/>
              <a:t>用四要素梳理故事梗概</a:t>
            </a:r>
            <a:endParaRPr lang="zh-CN" alt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332656"/>
            <a:ext cx="885828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b="1" dirty="0" smtClean="0"/>
              <a:t>            </a:t>
            </a:r>
            <a:r>
              <a:rPr lang="en-US" altLang="zh-CN" sz="3000" b="1" dirty="0" smtClean="0"/>
              <a:t>《</a:t>
            </a:r>
            <a:r>
              <a:rPr lang="zh-CN" altLang="en-US" sz="3000" b="1" dirty="0" smtClean="0"/>
              <a:t>老人与海</a:t>
            </a:r>
            <a:r>
              <a:rPr lang="en-US" altLang="zh-CN" sz="3000" b="1" dirty="0" smtClean="0"/>
              <a:t>》</a:t>
            </a:r>
            <a:r>
              <a:rPr lang="zh-CN" altLang="en-US" sz="3000" b="1" dirty="0" smtClean="0"/>
              <a:t>主要讲述的是二十世纪的古巴，老渔夫圣地亚哥已经</a:t>
            </a:r>
            <a:r>
              <a:rPr lang="en-US" altLang="zh-CN" sz="3000" b="1" dirty="0" smtClean="0"/>
              <a:t>84</a:t>
            </a:r>
            <a:r>
              <a:rPr lang="zh-CN" altLang="en-US" sz="3000" b="1" dirty="0" smtClean="0"/>
              <a:t>天没钓到鱼，但他没有灰心丧气，毅然决定再次出海。</a:t>
            </a:r>
            <a:endParaRPr lang="en-US" altLang="zh-CN" sz="3000" b="1" dirty="0" smtClean="0"/>
          </a:p>
          <a:p>
            <a:pPr>
              <a:buNone/>
            </a:pPr>
            <a:r>
              <a:rPr lang="zh-CN" altLang="en-US" sz="3000" b="1" dirty="0" smtClean="0"/>
              <a:t>            在海上，他先是拼尽全力捕到一条巨大的鱼，然而没有想到引来了成群的鲨鱼抢夺他的战利品。但老人没有坐以待毙，而是用尽最后一丝力气与鲨鱼对抗到底。</a:t>
            </a:r>
            <a:endParaRPr lang="en-US" altLang="zh-CN" sz="3000" b="1" dirty="0" smtClean="0"/>
          </a:p>
          <a:p>
            <a:pPr>
              <a:buNone/>
            </a:pPr>
            <a:r>
              <a:rPr lang="zh-CN" altLang="en-US" sz="3000" b="1" dirty="0" smtClean="0"/>
              <a:t>           最终，筋疲力尽的老人仅仅拖回一副鱼骨头，但仍然受到岸边人的欢迎和赞赏。</a:t>
            </a:r>
            <a:endParaRPr lang="zh-CN" alt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31837"/>
            <a:ext cx="9144000" cy="6126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，</a:t>
            </a:r>
            <a:r>
              <a:rPr lang="zh-CN" altLang="en-US" b="1" dirty="0" smtClean="0"/>
              <a:t>主要人物            老渔夫圣地亚哥</a:t>
            </a:r>
            <a:endParaRPr lang="en-US" altLang="zh-CN" b="1" dirty="0" smtClean="0"/>
          </a:p>
          <a:p>
            <a:pPr>
              <a:buNone/>
            </a:pPr>
            <a:endParaRPr lang="en-US" altLang="zh-CN" b="1" dirty="0" smtClean="0"/>
          </a:p>
          <a:p>
            <a:pPr>
              <a:buNone/>
            </a:pPr>
            <a:r>
              <a:rPr lang="en-US" altLang="zh-CN" b="1" dirty="0" smtClean="0"/>
              <a:t>2</a:t>
            </a:r>
            <a:r>
              <a:rPr lang="zh-CN" altLang="en-US" b="1" dirty="0" smtClean="0"/>
              <a:t>，时间、地点       二十世纪     古巴</a:t>
            </a:r>
            <a:endParaRPr lang="en-US" altLang="zh-CN" b="1" dirty="0" smtClean="0"/>
          </a:p>
          <a:p>
            <a:pPr>
              <a:buNone/>
            </a:pPr>
            <a:endParaRPr lang="en-US" altLang="zh-CN" b="1" dirty="0" smtClean="0"/>
          </a:p>
          <a:p>
            <a:pPr>
              <a:buNone/>
            </a:pPr>
            <a:r>
              <a:rPr lang="en-US" altLang="zh-CN" b="1" dirty="0" smtClean="0"/>
              <a:t>3</a:t>
            </a:r>
            <a:r>
              <a:rPr lang="zh-CN" altLang="en-US" b="1" dirty="0" smtClean="0"/>
              <a:t>，重要情节  </a:t>
            </a:r>
            <a:endParaRPr lang="en-US" altLang="zh-CN" b="1" dirty="0" smtClean="0"/>
          </a:p>
          <a:p>
            <a:pPr>
              <a:buNone/>
            </a:pPr>
            <a:r>
              <a:rPr lang="en-US" altLang="zh-CN" b="1" dirty="0"/>
              <a:t> </a:t>
            </a:r>
            <a:r>
              <a:rPr lang="en-US" altLang="zh-CN" b="1" dirty="0" smtClean="0"/>
              <a:t>                                  </a:t>
            </a:r>
            <a:r>
              <a:rPr lang="zh-CN" altLang="en-US" b="1" dirty="0" smtClean="0"/>
              <a:t>捕获大马林鱼</a:t>
            </a:r>
            <a:endParaRPr lang="en-US" altLang="zh-CN" b="1" dirty="0" smtClean="0"/>
          </a:p>
          <a:p>
            <a:pPr>
              <a:buNone/>
            </a:pPr>
            <a:endParaRPr lang="en-US" altLang="zh-CN" b="1" dirty="0" smtClean="0"/>
          </a:p>
          <a:p>
            <a:pPr>
              <a:buNone/>
            </a:pPr>
            <a:r>
              <a:rPr lang="en-US" altLang="zh-CN" b="1" dirty="0"/>
              <a:t> </a:t>
            </a:r>
            <a:r>
              <a:rPr lang="en-US" altLang="zh-CN" b="1" dirty="0" smtClean="0"/>
              <a:t>                                   </a:t>
            </a:r>
            <a:r>
              <a:rPr lang="zh-CN" altLang="en-US" b="1" dirty="0" smtClean="0"/>
              <a:t>与鲨鱼搏斗</a:t>
            </a:r>
            <a:endParaRPr lang="en-US" altLang="zh-CN" b="1" dirty="0" smtClean="0"/>
          </a:p>
          <a:p>
            <a:endParaRPr lang="en-US" altLang="zh-CN" b="1" dirty="0" smtClean="0"/>
          </a:p>
          <a:p>
            <a:pPr>
              <a:buNone/>
            </a:pPr>
            <a:r>
              <a:rPr lang="en-US" altLang="zh-CN" b="1" dirty="0" smtClean="0"/>
              <a:t>4</a:t>
            </a:r>
            <a:r>
              <a:rPr lang="zh-CN" altLang="en-US" b="1" dirty="0" smtClean="0"/>
              <a:t>，最后结局              空手而归</a:t>
            </a:r>
            <a:endParaRPr lang="zh-CN" altLang="en-US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zh-CN" altLang="en-US" b="1" dirty="0" smtClean="0"/>
              <a:t>围绕作品  明确中心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643050"/>
            <a:ext cx="8001056" cy="4525963"/>
          </a:xfrm>
        </p:spPr>
        <p:txBody>
          <a:bodyPr/>
          <a:lstStyle/>
          <a:p>
            <a:pPr>
              <a:buNone/>
            </a:pPr>
            <a:r>
              <a:rPr lang="zh-CN" altLang="en-US" b="1" dirty="0" smtClean="0"/>
              <a:t>作品表</a:t>
            </a:r>
            <a:r>
              <a:rPr lang="zh-CN" altLang="en-US" b="1" dirty="0"/>
              <a:t>现</a:t>
            </a:r>
            <a:r>
              <a:rPr lang="zh-CN" altLang="en-US" b="1" dirty="0" smtClean="0"/>
              <a:t>了一种与大自然搏斗的人生观，老渔夫尽管失败了，却保持了做人的尊严和勇气，有着胜利者的风度。</a:t>
            </a:r>
            <a:endParaRPr lang="en-US" altLang="zh-CN" b="1" dirty="0" smtClean="0"/>
          </a:p>
          <a:p>
            <a:pPr>
              <a:buNone/>
            </a:pPr>
            <a:r>
              <a:rPr lang="zh-CN" altLang="en-US" b="1" dirty="0" smtClean="0"/>
              <a:t>在搏斗的过程中，我们可以看到老渔夫刚毅的性格、不屈的精神。</a:t>
            </a:r>
            <a:endParaRPr lang="en-US" altLang="zh-CN" b="1" dirty="0" smtClean="0"/>
          </a:p>
          <a:p>
            <a:pPr>
              <a:buNone/>
            </a:pPr>
            <a:r>
              <a:rPr lang="zh-CN" altLang="en-US" b="1" dirty="0" smtClean="0"/>
              <a:t>作品赞颂了人类面对艰难困苦所表现出的坚不可摧的精神力量。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  </a:t>
            </a:r>
            <a:r>
              <a:rPr lang="zh-CN" altLang="en-US" dirty="0" smtClean="0"/>
              <a:t>、</a:t>
            </a:r>
            <a:r>
              <a:rPr lang="en-US" altLang="zh-CN" dirty="0" smtClean="0"/>
              <a:t>  </a:t>
            </a:r>
            <a:r>
              <a:rPr lang="zh-CN" altLang="en-US" b="1" dirty="0" smtClean="0"/>
              <a:t>根据中心    选主舍次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zh-CN" b="1" dirty="0" smtClean="0"/>
              <a:t>1</a:t>
            </a:r>
            <a:r>
              <a:rPr lang="zh-CN" altLang="en-US" b="1" dirty="0" smtClean="0"/>
              <a:t>，布置钓竿、鱼饵，做好出海的准备</a:t>
            </a:r>
            <a:endParaRPr lang="en-US" altLang="zh-CN" b="1" dirty="0" smtClean="0"/>
          </a:p>
          <a:p>
            <a:pPr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                         与中心关联不大    次要情节   删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b="1" dirty="0" smtClean="0"/>
              <a:t>2</a:t>
            </a:r>
            <a:r>
              <a:rPr lang="zh-CN" altLang="en-US" b="1" dirty="0" smtClean="0"/>
              <a:t>，大鱼上钩，与大鱼相持，最终捕获大鱼</a:t>
            </a:r>
            <a:endParaRPr lang="en-US" altLang="zh-CN" b="1" dirty="0" smtClean="0"/>
          </a:p>
          <a:p>
            <a:pPr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                           突显</a:t>
            </a:r>
            <a:r>
              <a:rPr lang="zh-CN" altLang="en-US" b="1" dirty="0">
                <a:solidFill>
                  <a:srgbClr val="FF0000"/>
                </a:solidFill>
              </a:rPr>
              <a:t>人物形</a:t>
            </a:r>
            <a:r>
              <a:rPr lang="zh-CN" altLang="en-US" b="1" dirty="0" smtClean="0">
                <a:solidFill>
                  <a:srgbClr val="FF0000"/>
                </a:solidFill>
              </a:rPr>
              <a:t>象     主要情节     留 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b="1" dirty="0" smtClean="0"/>
              <a:t>3</a:t>
            </a:r>
            <a:r>
              <a:rPr lang="zh-CN" altLang="en-US" b="1" dirty="0" smtClean="0"/>
              <a:t>，回忆曾经一次的捕鱼经历</a:t>
            </a:r>
            <a:endParaRPr lang="en-US" altLang="zh-CN" b="1" dirty="0" smtClean="0"/>
          </a:p>
          <a:p>
            <a:pPr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                            与中心关联不大       插叙        删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b="1" dirty="0" smtClean="0"/>
              <a:t>4</a:t>
            </a:r>
            <a:r>
              <a:rPr lang="zh-CN" altLang="en-US" b="1" dirty="0" smtClean="0"/>
              <a:t>，老人用鱼叉、船桨和刀子勇敢反击鲨鱼</a:t>
            </a:r>
            <a:endParaRPr lang="en-US" altLang="zh-CN" b="1" dirty="0" smtClean="0"/>
          </a:p>
          <a:p>
            <a:pPr>
              <a:buNone/>
            </a:pPr>
            <a:r>
              <a:rPr lang="zh-CN" altLang="en-US" b="1" dirty="0" smtClean="0"/>
              <a:t>                            </a:t>
            </a:r>
            <a:r>
              <a:rPr lang="zh-CN" altLang="en-US" b="1" dirty="0" smtClean="0">
                <a:solidFill>
                  <a:srgbClr val="FF0000"/>
                </a:solidFill>
              </a:rPr>
              <a:t>突显文章中心      主要情节    留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3 </a:t>
            </a:r>
            <a:r>
              <a:rPr lang="zh-CN" altLang="en-US" dirty="0" smtClean="0">
                <a:solidFill>
                  <a:srgbClr val="FF0000"/>
                </a:solidFill>
              </a:rPr>
              <a:t>、</a:t>
            </a:r>
            <a:r>
              <a:rPr lang="zh-CN" altLang="en-US" b="1" dirty="0" smtClean="0">
                <a:solidFill>
                  <a:srgbClr val="FF0000"/>
                </a:solidFill>
              </a:rPr>
              <a:t>提炼语言    概括描写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en-US" sz="4000" b="1" dirty="0" smtClean="0"/>
              <a:t>（</a:t>
            </a:r>
            <a:r>
              <a:rPr lang="en-US" altLang="zh-CN" sz="4000" b="1" dirty="0" smtClean="0"/>
              <a:t>1</a:t>
            </a:r>
            <a:r>
              <a:rPr lang="zh-CN" altLang="en-US" sz="4000" b="1" dirty="0" smtClean="0"/>
              <a:t>）将具体细节</a:t>
            </a:r>
            <a:r>
              <a:rPr lang="zh-CN" altLang="en-US" sz="4000" b="1" dirty="0" smtClean="0">
                <a:solidFill>
                  <a:srgbClr val="FF0000"/>
                </a:solidFill>
              </a:rPr>
              <a:t>描写</a:t>
            </a:r>
            <a:endParaRPr lang="en-US" altLang="zh-CN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4000" b="1" dirty="0"/>
              <a:t> </a:t>
            </a:r>
            <a:r>
              <a:rPr lang="en-US" altLang="zh-CN" sz="4000" b="1" dirty="0" smtClean="0"/>
              <a:t>           </a:t>
            </a:r>
            <a:r>
              <a:rPr lang="zh-CN" altLang="en-US" sz="4000" b="1" dirty="0" smtClean="0"/>
              <a:t>转换为</a:t>
            </a:r>
            <a:r>
              <a:rPr lang="zh-CN" altLang="en-US" sz="4000" b="1" dirty="0" smtClean="0">
                <a:solidFill>
                  <a:srgbClr val="FF0000"/>
                </a:solidFill>
              </a:rPr>
              <a:t>叙述</a:t>
            </a:r>
            <a:r>
              <a:rPr lang="zh-CN" altLang="en-US" sz="4000" b="1" dirty="0" smtClean="0"/>
              <a:t>性语言</a:t>
            </a:r>
            <a:endParaRPr lang="en-US" altLang="zh-CN" sz="4000" b="1" dirty="0" smtClean="0"/>
          </a:p>
          <a:p>
            <a:pPr>
              <a:buNone/>
            </a:pPr>
            <a:endParaRPr lang="en-US" altLang="zh-CN" sz="4000" b="1" dirty="0" smtClean="0"/>
          </a:p>
          <a:p>
            <a:pPr>
              <a:buNone/>
            </a:pPr>
            <a:r>
              <a:rPr lang="zh-CN" altLang="en-US" sz="4000" b="1" dirty="0" smtClean="0"/>
              <a:t>（</a:t>
            </a:r>
            <a:r>
              <a:rPr lang="en-US" altLang="zh-CN" sz="4000" b="1" dirty="0" smtClean="0"/>
              <a:t>2</a:t>
            </a:r>
            <a:r>
              <a:rPr lang="zh-CN" altLang="en-US" sz="4000" b="1" dirty="0" smtClean="0"/>
              <a:t>）将环境描写省略</a:t>
            </a:r>
            <a:endParaRPr lang="zh-CN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1004194" y="452670"/>
            <a:ext cx="508000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en-US" altLang="zh-CN" sz="2400" b="1" dirty="0" smtClean="0">
                <a:ea typeface="宋体" panose="02010600030101010101" pitchFamily="2" charset="-122"/>
              </a:rPr>
              <a:t>                   </a:t>
            </a:r>
            <a:r>
              <a:rPr lang="zh-CN" altLang="zh-CN" sz="2400" b="1" dirty="0" smtClean="0"/>
              <a:t>《</a:t>
            </a:r>
            <a:r>
              <a:rPr lang="zh-CN" altLang="en-US" sz="2400" b="1" dirty="0" smtClean="0"/>
              <a:t>老人与海</a:t>
            </a:r>
            <a:r>
              <a:rPr lang="zh-CN" altLang="zh-CN" sz="2400" b="1" dirty="0" smtClean="0"/>
              <a:t>》</a:t>
            </a:r>
            <a:r>
              <a:rPr lang="zh-CN" altLang="zh-CN" sz="2400" b="1" dirty="0"/>
              <a:t>梗概</a:t>
            </a:r>
            <a:r>
              <a:rPr lang="en-US" altLang="zh-CN" sz="2400" b="1" dirty="0"/>
              <a:t> </a:t>
            </a:r>
            <a:endParaRPr lang="en-US" sz="2000" b="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 algn="ctr"/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         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179512" y="1478591"/>
            <a:ext cx="7089378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古巴，有一个叫桑地亚哥的老渔夫，以打渔为生。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村里有一个叫曼诺林的男孩子总是跟他在一起，可是曼诺林的父母认为老头儿的运气不好，就让孩子搭另一条船出海，果然第一个星期曼诺林就捕到三条大鱼。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曼诺林每次见到老人空船而归，心里就非常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难受。</a:t>
            </a:r>
            <a:endParaRPr lang="en-US" altLang="zh-CN" sz="2400" b="1" dirty="0" smtClean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这一天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，桑地亚哥和往常一样一个人乘小船到海上捕鱼，结果一连八十四天都没有钓到一条鱼，他几乎快要饿死了。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在第八十五天，好运来了，老人发现了一条很大的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马林鱼，这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鱼实在太大了，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比</a:t>
            </a:r>
            <a:r>
              <a:rPr lang="en-US" altLang="zh-CN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endParaRPr lang="en-US" altLang="zh-CN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1478591"/>
            <a:ext cx="36004" cy="45550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68890" y="1478591"/>
            <a:ext cx="17676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交代故事背景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 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80312" y="3307785"/>
            <a:ext cx="14761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与故事结尾照应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panose="02010609030101010101" charset="-122"/>
                <a:cs typeface="楷体_GB2312" panose="02010609030101010101" charset="-122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panose="02010609030101010101" charset="-122"/>
              <a:cs typeface="楷体_GB2312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250" y="1028733"/>
            <a:ext cx="7089378" cy="41549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他的船还长。大鱼拖着他的小船在海上漂流了整整两天两夜，老人依然死拉着不放，即使没有水，没有食物，没有助手，而且手抽筋又受了伤，他仍不放弃。为了能坚持下去，他不断的和鱼、鸟、大海对话，不断的回忆往事，并想到了曼诺林，他大声地自言自语：“要是孩子在这儿多好啊，好让他帮帮我，再瞧瞧这一切。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endParaRPr lang="en-US" altLang="zh-CN" sz="2400" b="1" dirty="0" smtClean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/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第三天早晨，老人终于把鱼叉刺进了马林鱼的心脏。他高兴地把杀死的马林鱼绑在小船的一边，开始返航。可是马林鱼的血引来了无数的鲨鱼，纷纷抢夺他的战利品。面对鲨鱼一次又一次的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袭击，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1124744"/>
            <a:ext cx="36004" cy="45550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366985" y="1131567"/>
            <a:ext cx="14761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老人捕鱼的情节是原著的重点内容，所以在概述时有重点地写出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来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panose="02010609030101010101" charset="-122"/>
                <a:cs typeface="楷体_GB2312" panose="02010609030101010101" charset="-122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panose="02010609030101010101" charset="-122"/>
              <a:cs typeface="楷体_GB2312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250" y="740701"/>
            <a:ext cx="7089378" cy="41549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老人用鱼叉、船桨和刀子勇敢反击，一一杀死了它们。在凶狠贪婪的鲨鱼面前，老人说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“不过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一个人并不是生来要被打败的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你尽可以消灭它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可就是打不败它。”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然而大马林鱼的肉最终还是被鲨鱼吃光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了。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</a:p>
          <a:p>
            <a:pPr lvl="0"/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最终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天黑的时候，老人驾驶小船回到港口，筋疲力尽的他只拖回了一副巨大的马林鱼白骨架。</a:t>
            </a:r>
          </a:p>
          <a:p>
            <a:pPr lvl="0"/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第二天早上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，男孩曼诺林来看望老人。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桑地亚哥醒来后，两人相约过几天一起去打鱼，男孩子说他还有很多东西要学。孩子离去后，老头睡着了，他又梦见非洲的狮子</a:t>
            </a:r>
            <a:r>
              <a:rPr lang="en-US" altLang="zh-CN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   </a:t>
            </a:r>
            <a:endParaRPr lang="en-US" altLang="zh-CN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740702"/>
            <a:ext cx="36004" cy="53765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74639" y="740701"/>
            <a:ext cx="176760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老人</a:t>
            </a:r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说的话是原著的亮点，是作者海明威的名言，在这里突出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展现。 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50888" y="3402291"/>
            <a:ext cx="17676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详略得当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panose="02010609030101010101" charset="-122"/>
                <a:cs typeface="楷体_GB2312" panose="02010609030101010101" charset="-122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panose="02010609030101010101" charset="-122"/>
              <a:cs typeface="楷体_GB2312" panose="0201060903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09235" y="4485117"/>
            <a:ext cx="17676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故事结尾，让人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回味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panose="02010609030101010101" charset="-122"/>
                <a:cs typeface="楷体_GB2312" panose="02010609030101010101" charset="-122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panose="02010609030101010101" charset="-122"/>
              <a:cs typeface="楷体_GB2312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故事梗概四要素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sz="4800" b="1" dirty="0" smtClean="0"/>
              <a:t>1</a:t>
            </a:r>
            <a:r>
              <a:rPr lang="zh-CN" altLang="en-US" sz="4800" b="1" dirty="0" smtClean="0"/>
              <a:t>、主要人物</a:t>
            </a:r>
            <a:endParaRPr lang="en-US" altLang="zh-CN" sz="4800" b="1" dirty="0" smtClean="0"/>
          </a:p>
          <a:p>
            <a:pPr>
              <a:buNone/>
            </a:pPr>
            <a:r>
              <a:rPr lang="en-US" altLang="zh-CN" sz="4800" b="1" dirty="0" smtClean="0"/>
              <a:t>2</a:t>
            </a:r>
            <a:r>
              <a:rPr lang="zh-CN" altLang="en-US" sz="4800" b="1" dirty="0" smtClean="0"/>
              <a:t>、时间、地点</a:t>
            </a:r>
            <a:endParaRPr lang="en-US" altLang="zh-CN" sz="4800" b="1" dirty="0" smtClean="0"/>
          </a:p>
          <a:p>
            <a:pPr>
              <a:buNone/>
            </a:pPr>
            <a:r>
              <a:rPr lang="en-US" altLang="zh-CN" sz="4800" b="1" dirty="0" smtClean="0"/>
              <a:t>3</a:t>
            </a:r>
            <a:r>
              <a:rPr lang="zh-CN" altLang="en-US" sz="4800" b="1" dirty="0" smtClean="0"/>
              <a:t>、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重要情节</a:t>
            </a:r>
            <a:endParaRPr lang="en-US" altLang="zh-CN" sz="4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4800" b="1" dirty="0" smtClean="0"/>
              <a:t>4</a:t>
            </a:r>
            <a:r>
              <a:rPr lang="zh-CN" altLang="en-US" sz="4800" b="1" dirty="0" smtClean="0"/>
              <a:t>、最后结局</a:t>
            </a:r>
            <a:endParaRPr lang="zh-CN" alt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矩形 10"/>
          <p:cNvSpPr>
            <a:spLocks noChangeArrowheads="1"/>
          </p:cNvSpPr>
          <p:nvPr/>
        </p:nvSpPr>
        <p:spPr bwMode="auto">
          <a:xfrm>
            <a:off x="642939" y="2622551"/>
            <a:ext cx="8027987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3200" b="1">
                <a:solidFill>
                  <a:srgbClr val="241716"/>
                </a:solidFill>
                <a:latin typeface="宋体" pitchFamily="2" charset="-122"/>
              </a:rPr>
              <a:t>    本次习作要求我们对一本书的内容进行概括，以梗概的形式，用简练的语言介绍这本书。</a:t>
            </a:r>
          </a:p>
        </p:txBody>
      </p:sp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701675" y="1183217"/>
            <a:ext cx="2374900" cy="863461"/>
            <a:chOff x="539750" y="168275"/>
            <a:chExt cx="2374900" cy="647700"/>
          </a:xfrm>
        </p:grpSpPr>
        <p:grpSp>
          <p:nvGrpSpPr>
            <p:cNvPr id="3" name="组合 1"/>
            <p:cNvGrpSpPr>
              <a:grpSpLocks/>
            </p:cNvGrpSpPr>
            <p:nvPr/>
          </p:nvGrpSpPr>
          <p:grpSpPr bwMode="auto">
            <a:xfrm>
              <a:off x="539750" y="168275"/>
              <a:ext cx="2374900" cy="647700"/>
              <a:chOff x="539750" y="184150"/>
              <a:chExt cx="2374900" cy="647700"/>
            </a:xfrm>
          </p:grpSpPr>
          <p:grpSp>
            <p:nvGrpSpPr>
              <p:cNvPr id="4" name="组合 45"/>
              <p:cNvGrpSpPr>
                <a:grpSpLocks/>
              </p:cNvGrpSpPr>
              <p:nvPr/>
            </p:nvGrpSpPr>
            <p:grpSpPr bwMode="auto">
              <a:xfrm>
                <a:off x="558800" y="255587"/>
                <a:ext cx="2212975" cy="576263"/>
                <a:chOff x="1855032" y="3219822"/>
                <a:chExt cx="2212912" cy="576064"/>
              </a:xfrm>
            </p:grpSpPr>
            <p:sp>
              <p:nvSpPr>
                <p:cNvPr id="16" name="矩形: 圆角 15"/>
                <p:cNvSpPr/>
                <p:nvPr/>
              </p:nvSpPr>
              <p:spPr>
                <a:xfrm>
                  <a:off x="2115375" y="3219833"/>
                  <a:ext cx="1952569" cy="576157"/>
                </a:xfrm>
                <a:prstGeom prst="roundRect">
                  <a:avLst>
                    <a:gd name="adj" fmla="val 21946"/>
                  </a:avLst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indent="716280" eaLnBrk="0" hangingPunct="0">
                    <a:lnSpc>
                      <a:spcPct val="120000"/>
                    </a:lnSpc>
                    <a:defRPr/>
                  </a:pPr>
                  <a:endParaRPr lang="zh-CN" altLang="en-US" sz="2800" b="1" dirty="0">
                    <a:ln w="0">
                      <a:noFill/>
                    </a:ln>
                    <a:solidFill>
                      <a:schemeClr val="bg1"/>
                    </a:solidFill>
                    <a:effectLst>
                      <a:outerShdw blurRad="63500" dist="635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7" name="矩形: 圆角 16"/>
                <p:cNvSpPr/>
                <p:nvPr/>
              </p:nvSpPr>
              <p:spPr>
                <a:xfrm>
                  <a:off x="1855032" y="3219833"/>
                  <a:ext cx="576247" cy="576157"/>
                </a:xfrm>
                <a:prstGeom prst="roundRect">
                  <a:avLst>
                    <a:gd name="adj" fmla="val 21946"/>
                  </a:avLst>
                </a:prstGeom>
                <a:solidFill>
                  <a:schemeClr val="accent6"/>
                </a:solidFill>
                <a:ln>
                  <a:noFill/>
                </a:ln>
                <a:effectLst>
                  <a:outerShdw dist="127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indent="716280" eaLnBrk="0" hangingPunct="0">
                    <a:lnSpc>
                      <a:spcPct val="120000"/>
                    </a:lnSpc>
                    <a:defRPr/>
                  </a:pPr>
                  <a:endParaRPr lang="zh-CN" altLang="en-US" sz="2800" b="1" dirty="0">
                    <a:ln w="0">
                      <a:noFill/>
                    </a:ln>
                    <a:solidFill>
                      <a:schemeClr val="bg1"/>
                    </a:solidFill>
                    <a:effectLst>
                      <a:outerShdw blurRad="63500" dist="635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5" name="标题 1"/>
              <p:cNvSpPr txBox="1"/>
              <p:nvPr/>
            </p:nvSpPr>
            <p:spPr bwMode="auto">
              <a:xfrm>
                <a:off x="539750" y="184150"/>
                <a:ext cx="2374900" cy="63668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>
                <a:lvl1pPr algn="l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defRPr lang="zh-CN" altLang="en-US" sz="3600" b="1" kern="1200" spc="600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defRPr>
                </a:lvl1pPr>
                <a:lvl2pPr algn="l" rtl="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2pPr>
                <a:lvl3pPr algn="l" rtl="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3pPr>
                <a:lvl4pPr algn="l" rtl="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4pPr>
                <a:lvl5pPr algn="l" rtl="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5pPr>
                <a:lvl6pPr marL="457200" algn="l" rtl="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6pPr>
                <a:lvl7pPr marL="914400" algn="l" rtl="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7pPr>
                <a:lvl8pPr marL="1371600" algn="l" rtl="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8pPr>
                <a:lvl9pPr marL="1828800" algn="l" rtl="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9pPr>
              </a:lstStyle>
              <a:p>
                <a:pPr>
                  <a:defRPr/>
                </a:pPr>
                <a:endParaRPr>
                  <a:solidFill>
                    <a:srgbClr val="241716"/>
                  </a:solidFill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542925" y="200030"/>
              <a:ext cx="2345514" cy="4848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zh-CN" altLang="en-US" sz="3600" b="1" spc="600" dirty="0">
                  <a:solidFill>
                    <a:srgbClr val="241716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习作内容</a:t>
              </a:r>
            </a:p>
          </p:txBody>
        </p:sp>
      </p:grpSp>
    </p:spTree>
  </p:cSld>
  <p:clrMapOvr>
    <a:masterClrMapping/>
  </p:clrMapOvr>
  <p:transition spd="slow"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重要情节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sz="5400" b="1" dirty="0" smtClean="0"/>
              <a:t>1</a:t>
            </a:r>
            <a:r>
              <a:rPr lang="zh-CN" altLang="en-US" sz="5400" b="1" dirty="0" smtClean="0"/>
              <a:t>，围绕作品，明确中心</a:t>
            </a:r>
            <a:endParaRPr lang="en-US" altLang="zh-CN" sz="5400" b="1" dirty="0" smtClean="0"/>
          </a:p>
          <a:p>
            <a:pPr>
              <a:buNone/>
            </a:pPr>
            <a:r>
              <a:rPr lang="en-US" altLang="zh-CN" sz="5400" b="1" dirty="0" smtClean="0"/>
              <a:t>2</a:t>
            </a:r>
            <a:r>
              <a:rPr lang="zh-CN" altLang="en-US" sz="5400" b="1" dirty="0" smtClean="0"/>
              <a:t>，根据中心     选主舍次</a:t>
            </a:r>
            <a:endParaRPr lang="en-US" altLang="zh-CN" sz="5400" b="1" dirty="0" smtClean="0"/>
          </a:p>
          <a:p>
            <a:pPr>
              <a:buNone/>
            </a:pPr>
            <a:r>
              <a:rPr lang="en-US" altLang="zh-CN" sz="5400" b="1" dirty="0" smtClean="0"/>
              <a:t>3</a:t>
            </a:r>
            <a:r>
              <a:rPr lang="zh-CN" altLang="en-US" sz="5400" b="1" dirty="0" smtClean="0"/>
              <a:t>，精炼语言     概括描写</a:t>
            </a:r>
            <a:endParaRPr lang="zh-CN" alt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76264" y="1449918"/>
            <a:ext cx="802798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3200" b="1">
                <a:solidFill>
                  <a:srgbClr val="241716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32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第一步：审题</a:t>
            </a:r>
            <a:endParaRPr lang="en-US" altLang="zh-CN" sz="3200" b="1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3200" b="1">
                <a:solidFill>
                  <a:srgbClr val="241716"/>
                </a:solidFill>
                <a:latin typeface="楷体" pitchFamily="49" charset="-122"/>
                <a:ea typeface="楷体" pitchFamily="49" charset="-122"/>
              </a:rPr>
              <a:t>    写作品梗概，就是简要地把故事讲出来，尽量长话短说。讲述时不能掐头去尾，不能遗漏重要情节，时间、地点、人物、事件的经过都要交代清楚。</a:t>
            </a:r>
            <a:endParaRPr lang="en-US" altLang="zh-CN" sz="3200" b="1">
              <a:solidFill>
                <a:srgbClr val="241716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539750" y="224368"/>
            <a:ext cx="2374900" cy="863462"/>
            <a:chOff x="539750" y="168275"/>
            <a:chExt cx="2374900" cy="647700"/>
          </a:xfrm>
        </p:grpSpPr>
        <p:grpSp>
          <p:nvGrpSpPr>
            <p:cNvPr id="3" name="组合 1"/>
            <p:cNvGrpSpPr>
              <a:grpSpLocks/>
            </p:cNvGrpSpPr>
            <p:nvPr/>
          </p:nvGrpSpPr>
          <p:grpSpPr bwMode="auto">
            <a:xfrm>
              <a:off x="539750" y="168275"/>
              <a:ext cx="2374900" cy="647700"/>
              <a:chOff x="539750" y="184150"/>
              <a:chExt cx="2374900" cy="647700"/>
            </a:xfrm>
          </p:grpSpPr>
          <p:grpSp>
            <p:nvGrpSpPr>
              <p:cNvPr id="4" name="组合 45"/>
              <p:cNvGrpSpPr>
                <a:grpSpLocks/>
              </p:cNvGrpSpPr>
              <p:nvPr/>
            </p:nvGrpSpPr>
            <p:grpSpPr bwMode="auto">
              <a:xfrm>
                <a:off x="558800" y="255587"/>
                <a:ext cx="2212975" cy="576263"/>
                <a:chOff x="1855032" y="3219822"/>
                <a:chExt cx="2212912" cy="576064"/>
              </a:xfrm>
            </p:grpSpPr>
            <p:sp>
              <p:nvSpPr>
                <p:cNvPr id="17" name="矩形: 圆角 16"/>
                <p:cNvSpPr/>
                <p:nvPr/>
              </p:nvSpPr>
              <p:spPr>
                <a:xfrm>
                  <a:off x="2115375" y="3219834"/>
                  <a:ext cx="1952569" cy="576155"/>
                </a:xfrm>
                <a:prstGeom prst="roundRect">
                  <a:avLst>
                    <a:gd name="adj" fmla="val 21946"/>
                  </a:avLst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indent="716280" eaLnBrk="0" hangingPunct="0">
                    <a:lnSpc>
                      <a:spcPct val="120000"/>
                    </a:lnSpc>
                    <a:defRPr/>
                  </a:pPr>
                  <a:endParaRPr lang="zh-CN" altLang="en-US" sz="2800" b="1" dirty="0">
                    <a:ln w="0">
                      <a:noFill/>
                    </a:ln>
                    <a:solidFill>
                      <a:schemeClr val="bg1"/>
                    </a:solidFill>
                    <a:effectLst>
                      <a:outerShdw blurRad="63500" dist="635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8" name="矩形: 圆角 17"/>
                <p:cNvSpPr/>
                <p:nvPr/>
              </p:nvSpPr>
              <p:spPr>
                <a:xfrm>
                  <a:off x="1855032" y="3219834"/>
                  <a:ext cx="576247" cy="576155"/>
                </a:xfrm>
                <a:prstGeom prst="roundRect">
                  <a:avLst>
                    <a:gd name="adj" fmla="val 21946"/>
                  </a:avLst>
                </a:prstGeom>
                <a:solidFill>
                  <a:schemeClr val="accent6"/>
                </a:solidFill>
                <a:ln>
                  <a:noFill/>
                </a:ln>
                <a:effectLst>
                  <a:outerShdw dist="127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indent="716280" eaLnBrk="0" hangingPunct="0">
                    <a:lnSpc>
                      <a:spcPct val="120000"/>
                    </a:lnSpc>
                    <a:defRPr/>
                  </a:pPr>
                  <a:endParaRPr lang="zh-CN" altLang="en-US" sz="2800" b="1" dirty="0">
                    <a:ln w="0">
                      <a:noFill/>
                    </a:ln>
                    <a:solidFill>
                      <a:schemeClr val="bg1"/>
                    </a:solidFill>
                    <a:effectLst>
                      <a:outerShdw blurRad="63500" dist="635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6" name="标题 1"/>
              <p:cNvSpPr txBox="1"/>
              <p:nvPr/>
            </p:nvSpPr>
            <p:spPr bwMode="auto">
              <a:xfrm>
                <a:off x="539750" y="184150"/>
                <a:ext cx="2374900" cy="63668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>
                <a:lvl1pPr algn="l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defRPr lang="zh-CN" altLang="en-US" sz="3600" b="1" kern="1200" spc="600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defRPr>
                </a:lvl1pPr>
                <a:lvl2pPr algn="l" rtl="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2pPr>
                <a:lvl3pPr algn="l" rtl="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3pPr>
                <a:lvl4pPr algn="l" rtl="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4pPr>
                <a:lvl5pPr algn="l" rtl="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5pPr>
                <a:lvl6pPr marL="457200" algn="l" rtl="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6pPr>
                <a:lvl7pPr marL="914400" algn="l" rtl="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7pPr>
                <a:lvl8pPr marL="1371600" algn="l" rtl="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8pPr>
                <a:lvl9pPr marL="1828800" algn="l" rtl="0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defRPr>
                </a:lvl9pPr>
              </a:lstStyle>
              <a:p>
                <a:pPr>
                  <a:defRPr/>
                </a:pPr>
                <a:endParaRPr>
                  <a:solidFill>
                    <a:srgbClr val="241716"/>
                  </a:solidFill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542925" y="200030"/>
              <a:ext cx="2345514" cy="4848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zh-CN" altLang="en-US" sz="3600" b="1" spc="600" dirty="0">
                  <a:solidFill>
                    <a:srgbClr val="241716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写法指导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76264" y="1843618"/>
            <a:ext cx="8027987" cy="245605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24171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第二步：立意</a:t>
            </a:r>
            <a:endParaRPr lang="en-US" altLang="zh-CN" sz="32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dirty="0">
                <a:solidFill>
                  <a:srgbClr val="24171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24171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尊重原作品，做到“三不变”</a:t>
            </a:r>
            <a:r>
              <a:rPr lang="en-US" altLang="zh-CN" sz="3200" b="1" dirty="0">
                <a:solidFill>
                  <a:srgbClr val="24171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24171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中心</a:t>
            </a:r>
            <a:r>
              <a:rPr lang="zh-CN" altLang="en-US" sz="3200" b="1" spc="-150" dirty="0">
                <a:solidFill>
                  <a:srgbClr val="24171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不变、顺序不变、情节不变，“一保留”</a:t>
            </a:r>
            <a:r>
              <a:rPr lang="en-US" altLang="zh-CN" sz="3200" b="1" spc="-150" dirty="0">
                <a:solidFill>
                  <a:srgbClr val="24171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24171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保留主干。</a:t>
            </a:r>
            <a:endParaRPr lang="en-US" altLang="zh-CN" sz="3200" b="1" dirty="0">
              <a:solidFill>
                <a:srgbClr val="24171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矩形 10"/>
          <p:cNvSpPr>
            <a:spLocks noChangeArrowheads="1"/>
          </p:cNvSpPr>
          <p:nvPr/>
        </p:nvSpPr>
        <p:spPr bwMode="auto">
          <a:xfrm>
            <a:off x="504826" y="190500"/>
            <a:ext cx="376237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32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第三步：思维导图</a:t>
            </a:r>
            <a:endParaRPr lang="en-US" altLang="zh-CN" sz="3200" b="1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" name="矩形: 圆角 15"/>
          <p:cNvSpPr>
            <a:spLocks noChangeArrowheads="1"/>
          </p:cNvSpPr>
          <p:nvPr/>
        </p:nvSpPr>
        <p:spPr bwMode="auto">
          <a:xfrm>
            <a:off x="1658939" y="1128185"/>
            <a:ext cx="2174875" cy="1365249"/>
          </a:xfrm>
          <a:prstGeom prst="roundRect">
            <a:avLst>
              <a:gd name="adj" fmla="val 16667"/>
            </a:avLst>
          </a:prstGeom>
          <a:solidFill>
            <a:srgbClr val="E9FAFF"/>
          </a:solidFill>
          <a:ln w="38100">
            <a:solidFill>
              <a:srgbClr val="3ABDF2"/>
            </a:solidFill>
            <a:round/>
            <a:headEnd/>
            <a:tailEnd/>
          </a:ln>
        </p:spPr>
        <p:txBody>
          <a:bodyPr lIns="72000" tIns="0" rIns="0" anchor="ctr"/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读懂内容，把握脉络。</a:t>
            </a:r>
          </a:p>
        </p:txBody>
      </p:sp>
      <p:sp>
        <p:nvSpPr>
          <p:cNvPr id="17" name="矩形: 圆角 16"/>
          <p:cNvSpPr>
            <a:spLocks noChangeArrowheads="1"/>
          </p:cNvSpPr>
          <p:nvPr/>
        </p:nvSpPr>
        <p:spPr bwMode="auto">
          <a:xfrm>
            <a:off x="1658938" y="3050118"/>
            <a:ext cx="2165350" cy="1367367"/>
          </a:xfrm>
          <a:prstGeom prst="roundRect">
            <a:avLst>
              <a:gd name="adj" fmla="val 16667"/>
            </a:avLst>
          </a:prstGeom>
          <a:solidFill>
            <a:srgbClr val="E9FAFF"/>
          </a:solidFill>
          <a:ln w="38100">
            <a:solidFill>
              <a:srgbClr val="3ABDF2"/>
            </a:solidFill>
            <a:round/>
            <a:headEnd/>
            <a:tailEnd/>
          </a:ln>
        </p:spPr>
        <p:txBody>
          <a:bodyPr lIns="72000" tIns="0" rIns="0" anchor="ctr"/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筛选概括，合并成段。</a:t>
            </a:r>
          </a:p>
        </p:txBody>
      </p:sp>
      <p:sp>
        <p:nvSpPr>
          <p:cNvPr id="18" name="矩形: 圆角 17"/>
          <p:cNvSpPr>
            <a:spLocks noChangeArrowheads="1"/>
          </p:cNvSpPr>
          <p:nvPr/>
        </p:nvSpPr>
        <p:spPr bwMode="auto">
          <a:xfrm>
            <a:off x="1658938" y="4974167"/>
            <a:ext cx="2165350" cy="1365251"/>
          </a:xfrm>
          <a:prstGeom prst="roundRect">
            <a:avLst>
              <a:gd name="adj" fmla="val 16667"/>
            </a:avLst>
          </a:prstGeom>
          <a:solidFill>
            <a:srgbClr val="E9FAFF"/>
          </a:solidFill>
          <a:ln w="38100">
            <a:solidFill>
              <a:srgbClr val="3ABDF2"/>
            </a:solidFill>
            <a:round/>
            <a:headEnd/>
            <a:tailEnd/>
          </a:ln>
        </p:spPr>
        <p:txBody>
          <a:bodyPr lIns="72000" tIns="0" rIns="0" anchor="ctr"/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锤炼语言，连贯表达。</a:t>
            </a:r>
          </a:p>
        </p:txBody>
      </p:sp>
      <p:sp>
        <p:nvSpPr>
          <p:cNvPr id="19" name="等腰三角形 18"/>
          <p:cNvSpPr>
            <a:spLocks noChangeArrowheads="1"/>
          </p:cNvSpPr>
          <p:nvPr/>
        </p:nvSpPr>
        <p:spPr bwMode="auto">
          <a:xfrm rot="10800000">
            <a:off x="2609851" y="2614084"/>
            <a:ext cx="263525" cy="302683"/>
          </a:xfrm>
          <a:prstGeom prst="triangle">
            <a:avLst>
              <a:gd name="adj" fmla="val 50000"/>
            </a:avLst>
          </a:prstGeom>
          <a:solidFill>
            <a:srgbClr val="E9FAFF"/>
          </a:solidFill>
          <a:ln w="38100">
            <a:solidFill>
              <a:srgbClr val="3ABDF2"/>
            </a:solidFill>
            <a:miter lim="800000"/>
            <a:headEnd/>
            <a:tailEnd/>
          </a:ln>
        </p:spPr>
        <p:txBody>
          <a:bodyPr lIns="72000" tIns="0" rIns="0" anchor="ctr"/>
          <a:lstStyle/>
          <a:p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等腰三角形 19"/>
          <p:cNvSpPr>
            <a:spLocks noChangeArrowheads="1"/>
          </p:cNvSpPr>
          <p:nvPr/>
        </p:nvSpPr>
        <p:spPr bwMode="auto">
          <a:xfrm rot="10800000">
            <a:off x="2609851" y="4542367"/>
            <a:ext cx="263525" cy="304800"/>
          </a:xfrm>
          <a:prstGeom prst="triangle">
            <a:avLst>
              <a:gd name="adj" fmla="val 50000"/>
            </a:avLst>
          </a:prstGeom>
          <a:solidFill>
            <a:srgbClr val="E9FAFF"/>
          </a:solidFill>
          <a:ln w="38100">
            <a:solidFill>
              <a:srgbClr val="3ABDF2"/>
            </a:solidFill>
            <a:miter lim="800000"/>
            <a:headEnd/>
            <a:tailEnd/>
          </a:ln>
        </p:spPr>
        <p:txBody>
          <a:bodyPr lIns="72000" tIns="0" rIns="0" anchor="ctr"/>
          <a:lstStyle/>
          <a:p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719514" y="1060452"/>
            <a:ext cx="5216525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buFont typeface="楷体" pitchFamily="49" charset="-122"/>
              <a:buChar char="◇"/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理清书籍的基本框架，把握要点。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719514" y="2580218"/>
            <a:ext cx="5216525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buFont typeface="楷体" pitchFamily="49" charset="-122"/>
              <a:buChar char="◇"/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保留“主干”，去除“枝叶”，简要概述每个章节的内容。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709989" y="4887385"/>
            <a:ext cx="5151437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buFont typeface="楷体" pitchFamily="49" charset="-122"/>
              <a:buChar char="◇"/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适当补充内容，自然过渡，使语意清楚连贯。</a:t>
            </a:r>
          </a:p>
        </p:txBody>
      </p:sp>
      <p:grpSp>
        <p:nvGrpSpPr>
          <p:cNvPr id="2" name="组合 23"/>
          <p:cNvGrpSpPr>
            <a:grpSpLocks/>
          </p:cNvGrpSpPr>
          <p:nvPr/>
        </p:nvGrpSpPr>
        <p:grpSpPr bwMode="auto">
          <a:xfrm>
            <a:off x="504826" y="1244601"/>
            <a:ext cx="866775" cy="4777149"/>
            <a:chOff x="505470" y="933436"/>
            <a:chExt cx="865344" cy="3582475"/>
          </a:xfrm>
        </p:grpSpPr>
        <p:sp>
          <p:nvSpPr>
            <p:cNvPr id="25" name="椭圆 24"/>
            <p:cNvSpPr/>
            <p:nvPr/>
          </p:nvSpPr>
          <p:spPr bwMode="auto">
            <a:xfrm>
              <a:off x="532413" y="933436"/>
              <a:ext cx="838401" cy="720521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写</a:t>
              </a:r>
            </a:p>
          </p:txBody>
        </p:sp>
        <p:sp>
          <p:nvSpPr>
            <p:cNvPr id="26" name="椭圆 25"/>
            <p:cNvSpPr/>
            <p:nvPr/>
          </p:nvSpPr>
          <p:spPr bwMode="auto">
            <a:xfrm>
              <a:off x="532413" y="1655671"/>
              <a:ext cx="838401" cy="720521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作</a:t>
              </a:r>
            </a:p>
          </p:txBody>
        </p:sp>
        <p:sp>
          <p:nvSpPr>
            <p:cNvPr id="27" name="椭圆 26"/>
            <p:cNvSpPr/>
            <p:nvPr/>
          </p:nvSpPr>
          <p:spPr bwMode="auto">
            <a:xfrm>
              <a:off x="522904" y="2384254"/>
              <a:ext cx="838401" cy="720521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品</a:t>
              </a:r>
            </a:p>
          </p:txBody>
        </p:sp>
        <p:sp>
          <p:nvSpPr>
            <p:cNvPr id="28" name="椭圆 27"/>
            <p:cNvSpPr/>
            <p:nvPr/>
          </p:nvSpPr>
          <p:spPr bwMode="auto">
            <a:xfrm>
              <a:off x="505470" y="3092203"/>
              <a:ext cx="838402" cy="720521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梗</a:t>
              </a: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522904" y="3795390"/>
              <a:ext cx="838401" cy="720521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概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76264" y="1149351"/>
            <a:ext cx="8027987" cy="363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3200" b="1">
                <a:solidFill>
                  <a:srgbClr val="241716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32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第四步：方法</a:t>
            </a:r>
            <a:endParaRPr lang="en-US" altLang="zh-CN" sz="3200" b="1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3200" b="1">
                <a:solidFill>
                  <a:srgbClr val="241716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32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摘录、删减。</a:t>
            </a:r>
            <a:r>
              <a:rPr lang="zh-CN" altLang="en-US" sz="3200" b="1">
                <a:solidFill>
                  <a:srgbClr val="241716"/>
                </a:solidFill>
                <a:latin typeface="楷体" pitchFamily="49" charset="-122"/>
                <a:ea typeface="楷体" pitchFamily="49" charset="-122"/>
              </a:rPr>
              <a:t>判断哪些内容必须保留，哪些内容可以删去，不要改变故事的原意。</a:t>
            </a:r>
          </a:p>
          <a:p>
            <a:pPr algn="just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200" b="1">
                <a:solidFill>
                  <a:srgbClr val="241716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32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改写、概括。</a:t>
            </a:r>
            <a:r>
              <a:rPr lang="zh-CN" altLang="en-US" sz="3200" b="1">
                <a:solidFill>
                  <a:srgbClr val="241716"/>
                </a:solidFill>
                <a:latin typeface="楷体" pitchFamily="49" charset="-122"/>
                <a:ea typeface="楷体" pitchFamily="49" charset="-122"/>
              </a:rPr>
              <a:t>把长句子缩为短句子，把几句话合并成一句话，或者用自己的话把故事中具体的描写改得更简洁。</a:t>
            </a:r>
            <a:endParaRPr lang="en-US" altLang="zh-CN" sz="3200" b="1">
              <a:solidFill>
                <a:srgbClr val="241716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35680" y="1219456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毛主席舀了两碗水送到她们母女俩手里，说：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你们俩歇会儿吧！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然后对警卫员说：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来，咱俩试试，半年多不推这玩意儿了。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毛主席推碾子还挺在行，一边推，一边还用笤帚往碾盘里扫碾出来的玉米碎粒。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4272" y="4389106"/>
            <a:ext cx="7534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毛主席让母女俩歇会儿，然后与警卫员一起帮她们推碾子。</a:t>
            </a:r>
            <a:endParaRPr lang="en-US" altLang="zh-CN" sz="2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4099" y="439757"/>
            <a:ext cx="1005403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原句</a:t>
            </a:r>
            <a:endParaRPr lang="zh-CN" altLang="en-US" sz="1800" dirty="0">
              <a:solidFill>
                <a:srgbClr val="0000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7584" y="349133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概括</a:t>
            </a:r>
            <a:endParaRPr lang="zh-CN" altLang="en-US" sz="1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17706" y="1444519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从受到这封电报起，毛泽东整整一天没说一句话，只是一支一支地吸着烟。桌子上的饭菜已经热了几次，还是原封不动地放在哪里。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0284" y="4485114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毛主席收到这封电报后悲痛万分，茶饭不思。</a:t>
            </a:r>
            <a:endParaRPr lang="en-US" altLang="zh-CN" sz="2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2859" y="620387"/>
            <a:ext cx="1005403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原句</a:t>
            </a:r>
            <a:endParaRPr lang="zh-CN" altLang="en-US" sz="1800" dirty="0">
              <a:solidFill>
                <a:srgbClr val="0000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7584" y="349133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概括</a:t>
            </a:r>
            <a:endParaRPr lang="zh-CN" altLang="en-US" sz="1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/>
              <a:t>牢记故事</a:t>
            </a:r>
            <a:r>
              <a:rPr lang="zh-CN" altLang="en-US" b="1" dirty="0" smtClean="0"/>
              <a:t>梗概四要素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sz="3600" b="1" dirty="0" smtClean="0"/>
              <a:t>1</a:t>
            </a:r>
            <a:r>
              <a:rPr lang="zh-CN" altLang="en-US" sz="3600" b="1" dirty="0" smtClean="0"/>
              <a:t>、主要人物</a:t>
            </a:r>
            <a:endParaRPr lang="en-US" altLang="zh-CN" sz="3600" b="1" dirty="0" smtClean="0"/>
          </a:p>
          <a:p>
            <a:pPr>
              <a:buNone/>
            </a:pPr>
            <a:r>
              <a:rPr lang="en-US" altLang="zh-CN" sz="3600" b="1" dirty="0" smtClean="0"/>
              <a:t>2</a:t>
            </a:r>
            <a:r>
              <a:rPr lang="zh-CN" altLang="en-US" sz="3600" b="1" dirty="0" smtClean="0"/>
              <a:t>、时间、地点</a:t>
            </a:r>
            <a:endParaRPr lang="en-US" altLang="zh-CN" sz="3600" b="1" dirty="0" smtClean="0"/>
          </a:p>
          <a:p>
            <a:pPr>
              <a:buNone/>
            </a:pPr>
            <a:r>
              <a:rPr lang="en-US" altLang="zh-CN" sz="3600" b="1" dirty="0" smtClean="0"/>
              <a:t>3</a:t>
            </a:r>
            <a:r>
              <a:rPr lang="zh-CN" altLang="en-US" sz="3600" b="1" dirty="0" smtClean="0"/>
              <a:t>、重要情节（详写）</a:t>
            </a:r>
            <a:endParaRPr lang="en-US" altLang="zh-CN" sz="3600" b="1" dirty="0" smtClean="0"/>
          </a:p>
          <a:p>
            <a:pPr>
              <a:buNone/>
            </a:pPr>
            <a:r>
              <a:rPr lang="en-US" altLang="zh-CN" sz="3600" b="1" dirty="0" smtClean="0"/>
              <a:t>4</a:t>
            </a:r>
            <a:r>
              <a:rPr lang="zh-CN" altLang="en-US" sz="3600" b="1" dirty="0" smtClean="0"/>
              <a:t>、最后结局（略写）</a:t>
            </a:r>
            <a:endParaRPr lang="en-US" altLang="zh-CN" sz="3600" b="1" dirty="0" smtClean="0"/>
          </a:p>
          <a:p>
            <a:endParaRPr lang="zh-CN" alt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1316</Words>
  <Application>Microsoft Office PowerPoint</Application>
  <PresentationFormat>全屏显示(4:3)</PresentationFormat>
  <Paragraphs>104</Paragraphs>
  <Slides>20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牢记故事梗概四要素 </vt:lpstr>
      <vt:lpstr>幻灯片 10</vt:lpstr>
      <vt:lpstr>幻灯片 11</vt:lpstr>
      <vt:lpstr>幻灯片 12</vt:lpstr>
      <vt:lpstr>1、围绕作品  明确中心 </vt:lpstr>
      <vt:lpstr>2  、  根据中心    选主舍次</vt:lpstr>
      <vt:lpstr>3 、提炼语言    概括描写</vt:lpstr>
      <vt:lpstr>幻灯片 16</vt:lpstr>
      <vt:lpstr>幻灯片 17</vt:lpstr>
      <vt:lpstr>幻灯片 18</vt:lpstr>
      <vt:lpstr>故事梗概四要素</vt:lpstr>
      <vt:lpstr>重要情节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写作品梗概</dc:title>
  <dc:creator>Administrator</dc:creator>
  <cp:lastModifiedBy>59989</cp:lastModifiedBy>
  <cp:revision>27</cp:revision>
  <dcterms:created xsi:type="dcterms:W3CDTF">2020-03-07T02:20:03Z</dcterms:created>
  <dcterms:modified xsi:type="dcterms:W3CDTF">2022-03-23T00:41:44Z</dcterms:modified>
</cp:coreProperties>
</file>