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1" r:id="rId3"/>
    <p:sldId id="310" r:id="rId4"/>
    <p:sldId id="289" r:id="rId5"/>
    <p:sldId id="341" r:id="rId6"/>
    <p:sldId id="342" r:id="rId7"/>
    <p:sldId id="323" r:id="rId8"/>
    <p:sldId id="319" r:id="rId9"/>
    <p:sldId id="330" r:id="rId10"/>
    <p:sldId id="322" r:id="rId11"/>
    <p:sldId id="317" r:id="rId12"/>
    <p:sldId id="331" r:id="rId13"/>
    <p:sldId id="318" r:id="rId14"/>
    <p:sldId id="325" r:id="rId15"/>
    <p:sldId id="321" r:id="rId16"/>
    <p:sldId id="320" r:id="rId17"/>
    <p:sldId id="326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11" r:id="rId26"/>
    <p:sldId id="328" r:id="rId27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9600" b="1" i="0" u="none" kern="1200" baseline="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33"/>
    <a:srgbClr val="D60093"/>
    <a:srgbClr val="000099"/>
    <a:srgbClr val="003399"/>
    <a:srgbClr val="000000"/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 showGuides="1">
      <p:cViewPr varScale="1">
        <p:scale>
          <a:sx n="84" d="100"/>
          <a:sy n="84" d="100"/>
        </p:scale>
        <p:origin x="-115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400" b="0" smtClean="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1" sz="1400" b="0" smtClean="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3"/>
          <p:cNvSpPr txBox="1"/>
          <p:nvPr/>
        </p:nvSpPr>
        <p:spPr>
          <a:xfrm>
            <a:off x="1143000" y="3276600"/>
            <a:ext cx="6705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3600" b="0" dirty="0">
              <a:solidFill>
                <a:srgbClr val="000099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2" name="Text Box 11"/>
          <p:cNvSpPr txBox="1"/>
          <p:nvPr/>
        </p:nvSpPr>
        <p:spPr>
          <a:xfrm>
            <a:off x="1116013" y="1773238"/>
            <a:ext cx="720090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6600" dirty="0">
                <a:latin typeface="Arial" panose="020B0604020202020204" pitchFamily="34" charset="0"/>
              </a:rPr>
              <a:t>小说阅读专题复习</a:t>
            </a:r>
            <a:endParaRPr lang="zh-CN" altLang="en-US" sz="6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/>
          <p:nvPr/>
        </p:nvSpPr>
        <p:spPr>
          <a:xfrm>
            <a:off x="574675" y="333375"/>
            <a:ext cx="8569325" cy="3668713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r>
              <a:rPr lang="en-US" altLang="zh-CN" sz="36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那天，是他们离家以来所遇到的一个最恶劣的天气。一早上，天就阴沉下来。天黑，河水也黑，芦苇成了一片黑海。杜小康甚至觉得风也是黑的。临近中午时，雷声已如万辆战车从天边滚动过来，过不一会，暴风雨就歇斯底里地开始了，顿时，天昏地暗，仿佛世纪已到了末日。四下里，一片呼呼的风声和千万支芦苇被风撅断的咔嚓声。 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                  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曹文轩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孤独之旅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》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123" name="Rectangle 3"/>
          <p:cNvSpPr/>
          <p:nvPr/>
        </p:nvSpPr>
        <p:spPr>
          <a:xfrm>
            <a:off x="900113" y="4221163"/>
            <a:ext cx="8243887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latin typeface="Arial" panose="020B0604020202020204" pitchFamily="34" charset="0"/>
              </a:rPr>
              <a:t>推动故事情节的发展，为下文埋下伏笔</a:t>
            </a:r>
            <a:r>
              <a:rPr lang="zh-CN" altLang="en-US" sz="4000" b="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0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0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57738"/>
            <a:ext cx="3059113" cy="2379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椭圆形标注 6"/>
          <p:cNvSpPr/>
          <p:nvPr/>
        </p:nvSpPr>
        <p:spPr>
          <a:xfrm>
            <a:off x="4140200" y="5084763"/>
            <a:ext cx="1706563" cy="995362"/>
          </a:xfrm>
          <a:prstGeom prst="wedgeEllipseCallout">
            <a:avLst>
              <a:gd name="adj1" fmla="val -54565"/>
              <a:gd name="adj2" fmla="val -96273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情节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/>
          <p:nvPr/>
        </p:nvSpPr>
        <p:spPr>
          <a:xfrm>
            <a:off x="574675" y="333375"/>
            <a:ext cx="8569325" cy="3668713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r>
              <a:rPr lang="en-US" altLang="zh-CN" sz="36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那天，是他们离家以来所遇到的一个最恶劣的天气。一早上，天就阴沉下来。天黑，河水也黑，芦苇成了一片黑海。杜小康甚至觉得风也是黑的。临近中午时，雷声已如万辆战车从天边滚动过来，过不一会，暴风雨就歇斯底里地开始了，顿时，天昏地暗，仿佛世纪已到了末日。四下里，一片呼呼的风声和千万支芦苇被风撅断的咔嚓声。 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                       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曹文轩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孤独之旅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》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123" name="Rectangle 3"/>
          <p:cNvSpPr/>
          <p:nvPr/>
        </p:nvSpPr>
        <p:spPr>
          <a:xfrm>
            <a:off x="900113" y="4221163"/>
            <a:ext cx="8243887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推动情节发展，为</a:t>
            </a:r>
            <a:r>
              <a:rPr lang="en-US" altLang="zh-CN" sz="4000" dirty="0">
                <a:solidFill>
                  <a:srgbClr val="FF0000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作铺垫 。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4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57738"/>
            <a:ext cx="3059113" cy="2379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4146" name="Rectangle 2"/>
          <p:cNvSpPr>
            <a:spLocks noGrp="1"/>
          </p:cNvSpPr>
          <p:nvPr>
            <p:ph type="title"/>
          </p:nvPr>
        </p:nvSpPr>
        <p:spPr>
          <a:xfrm>
            <a:off x="4427538" y="4941888"/>
            <a:ext cx="4716462" cy="1143000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ea typeface="黑体" panose="02010609060101010101" pitchFamily="49" charset="-122"/>
              </a:rPr>
              <a:t>（表现或深化主题）</a:t>
            </a:r>
            <a:endParaRPr lang="zh-CN" altLang="en-US" sz="40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34147" name="Rectangle 3"/>
          <p:cNvSpPr>
            <a:spLocks noGrp="1"/>
          </p:cNvSpPr>
          <p:nvPr>
            <p:ph idx="1"/>
          </p:nvPr>
        </p:nvSpPr>
        <p:spPr>
          <a:xfrm>
            <a:off x="603250" y="476250"/>
            <a:ext cx="8540750" cy="4321175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sz="3600" b="1" dirty="0">
                <a:solidFill>
                  <a:srgbClr val="000000"/>
                </a:solidFill>
                <a:ea typeface="黑体" panose="02010609060101010101" pitchFamily="49" charset="-122"/>
              </a:rPr>
              <a:t>        </a:t>
            </a:r>
            <a:r>
              <a:rPr lang="zh-CN" altLang="en-US" sz="3600" b="1" dirty="0">
                <a:solidFill>
                  <a:srgbClr val="000000"/>
                </a:solidFill>
                <a:ea typeface="黑体" panose="02010609060101010101" pitchFamily="49" charset="-122"/>
              </a:rPr>
              <a:t>我在蒙眬中，眼前展开一片海边碧绿的沙地来，上面深蓝的天空中挂着一轮金黄的圆月。          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4000" b="1" dirty="0">
                <a:solidFill>
                  <a:srgbClr val="000000"/>
                </a:solidFill>
                <a:ea typeface="黑体" panose="02010609060101010101" pitchFamily="49" charset="-122"/>
              </a:rPr>
              <a:t>鲁迅</a:t>
            </a:r>
            <a:r>
              <a:rPr lang="en-US" altLang="zh-CN" sz="4000" b="1" dirty="0">
                <a:solidFill>
                  <a:srgbClr val="000000"/>
                </a:solidFill>
                <a:ea typeface="黑体" panose="02010609060101010101" pitchFamily="49" charset="-122"/>
              </a:rPr>
              <a:t>《</a:t>
            </a:r>
            <a:r>
              <a:rPr lang="zh-CN" altLang="en-US" sz="4000" b="1" dirty="0">
                <a:solidFill>
                  <a:srgbClr val="000000"/>
                </a:solidFill>
                <a:ea typeface="黑体" panose="02010609060101010101" pitchFamily="49" charset="-122"/>
              </a:rPr>
              <a:t>故乡</a:t>
            </a:r>
            <a:r>
              <a:rPr lang="en-US" altLang="zh-CN" sz="4000" b="1" dirty="0">
                <a:solidFill>
                  <a:srgbClr val="000000"/>
                </a:solidFill>
                <a:ea typeface="黑体" panose="02010609060101010101" pitchFamily="49" charset="-122"/>
              </a:rPr>
              <a:t>》</a:t>
            </a:r>
            <a:endParaRPr lang="en-US" altLang="zh-CN" sz="4000" b="1" dirty="0">
              <a:ea typeface="黑体" panose="02010609060101010101" pitchFamily="49" charset="-122"/>
            </a:endParaRPr>
          </a:p>
          <a:p>
            <a:pPr eaLnBrk="1" hangingPunct="1"/>
            <a:r>
              <a:rPr lang="en-US" altLang="zh-CN" sz="3600" b="1" dirty="0">
                <a:ea typeface="黑体" panose="02010609060101010101" pitchFamily="49" charset="-122"/>
              </a:rPr>
              <a:t>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再现记忆中故乡的美丽图画，是“我”的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美好希望的象征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，反映了“我”对现实的强烈不满，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“我”对新生活的渴求，对未来的一种朦胧的憧憬。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8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76700"/>
            <a:ext cx="3276600" cy="3038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椭圆形标注 4"/>
          <p:cNvSpPr/>
          <p:nvPr/>
        </p:nvSpPr>
        <p:spPr>
          <a:xfrm>
            <a:off x="2771775" y="4797425"/>
            <a:ext cx="2000250" cy="1168400"/>
          </a:xfrm>
          <a:prstGeom prst="wedgeEllipseCallout">
            <a:avLst>
              <a:gd name="adj1" fmla="val -46801"/>
              <a:gd name="adj2" fmla="val -95935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sz="4800" dirty="0">
                <a:latin typeface="Arial" panose="020B0604020202020204" pitchFamily="34" charset="0"/>
              </a:rPr>
              <a:t>主题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66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47">
                                            <p:txEl>
                                              <p:charRg st="66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47">
                                            <p:txEl>
                                              <p:charRg st="66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/>
          <p:nvPr/>
        </p:nvSpPr>
        <p:spPr>
          <a:xfrm>
            <a:off x="2286000" y="-187325"/>
            <a:ext cx="4572000" cy="48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</a:pPr>
            <a:endParaRPr lang="zh-CN" altLang="zh-CN" sz="3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2291" name="Picture 3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4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5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Picture 6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Picture 7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-458787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6" name="Picture 8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80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7" name="Text Box 9"/>
          <p:cNvSpPr txBox="1"/>
          <p:nvPr/>
        </p:nvSpPr>
        <p:spPr>
          <a:xfrm>
            <a:off x="971550" y="836613"/>
            <a:ext cx="7272338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latin typeface="Arial" panose="020B0604020202020204" pitchFamily="34" charset="0"/>
              </a:rPr>
              <a:t>     </a:t>
            </a: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锯木厂后边的草地上，普鲁士兵正在操练。</a:t>
            </a:r>
            <a:r>
              <a:rPr lang="zh-CN" altLang="en-US" sz="6000" dirty="0">
                <a:solidFill>
                  <a:srgbClr val="FF0000"/>
                </a:solidFill>
                <a:latin typeface="Arial" panose="020B0604020202020204" pitchFamily="34" charset="0"/>
              </a:rPr>
              <a:t>      </a:t>
            </a:r>
            <a:endParaRPr lang="zh-CN" altLang="en-US" sz="6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8" name="Text Box 10"/>
          <p:cNvSpPr txBox="1"/>
          <p:nvPr/>
        </p:nvSpPr>
        <p:spPr>
          <a:xfrm>
            <a:off x="827088" y="2781300"/>
            <a:ext cx="7345362" cy="2563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FF33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3600" dirty="0">
                <a:solidFill>
                  <a:srgbClr val="FF3300"/>
                </a:solidFill>
                <a:latin typeface="Arial" panose="020B0604020202020204" pitchFamily="34" charset="0"/>
              </a:rPr>
              <a:t>社会环境描写：交代故事发生的社会环境和时代背景，揭示社会的本质特征，揭示主题。</a:t>
            </a:r>
            <a:endParaRPr lang="zh-CN" altLang="en-US" sz="36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600" dirty="0">
              <a:latin typeface="Arial" panose="020B0604020202020204" pitchFamily="34" charset="0"/>
            </a:endParaRPr>
          </a:p>
        </p:txBody>
      </p:sp>
      <p:pic>
        <p:nvPicPr>
          <p:cNvPr id="12299" name="图片 2" descr="office6\wpsassist\cache\A000220150908B48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8500"/>
            <a:ext cx="3563938" cy="2840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776663"/>
            <a:ext cx="3851275" cy="3571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7221" name="文本框 99"/>
          <p:cNvSpPr txBox="1"/>
          <p:nvPr/>
        </p:nvSpPr>
        <p:spPr>
          <a:xfrm>
            <a:off x="1763713" y="692150"/>
            <a:ext cx="7146925" cy="3371850"/>
          </a:xfrm>
          <a:prstGeom prst="rect">
            <a:avLst/>
          </a:prstGeom>
          <a:solidFill>
            <a:schemeClr val="bg1"/>
          </a:solidFill>
          <a:ln w="50800" cap="flat" cmpd="dbl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 indent="612775"/>
            <a:r>
              <a:rPr lang="zh-CN" altLang="en-US" sz="3600" dirty="0">
                <a:solidFill>
                  <a:srgbClr val="04025E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环境描写作用答题思路：</a:t>
            </a:r>
            <a:endParaRPr lang="zh-CN" altLang="en-US" sz="3600" dirty="0">
              <a:solidFill>
                <a:srgbClr val="04025E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第一步：分析环境的特点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第二步：找到思考角度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从人物、情节、主题以及环境本身等多个角度去考虑。</a:t>
            </a:r>
            <a:endParaRPr lang="zh-CN" altLang="en-US" sz="24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1619250" y="1412875"/>
            <a:ext cx="1689100" cy="588963"/>
          </a:xfrm>
          <a:prstGeom prst="rect">
            <a:avLst/>
          </a:prstGeom>
          <a:solidFill>
            <a:srgbClr val="99FF99"/>
          </a:solidFill>
          <a:ln w="9525">
            <a:solidFill>
              <a:srgbClr val="9933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sz="2400" b="0" kern="1200" cap="none" spc="0" normalizeH="0" baseline="0" noProof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kern="1200" cap="none" spc="0" normalizeH="0" baseline="0" noProof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环  境</a:t>
            </a:r>
            <a:endParaRPr kumimoji="0" lang="zh-CN" altLang="en-US" sz="3200" kern="1200" cap="none" spc="0" normalizeH="0" baseline="0" noProof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6196" name="AutoShape 4"/>
          <p:cNvSpPr/>
          <p:nvPr/>
        </p:nvSpPr>
        <p:spPr>
          <a:xfrm rot="5381697" flipV="1">
            <a:off x="2125663" y="2201863"/>
            <a:ext cx="496887" cy="503237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1763713" y="2852738"/>
            <a:ext cx="1536700" cy="588963"/>
          </a:xfrm>
          <a:prstGeom prst="rect">
            <a:avLst/>
          </a:prstGeom>
          <a:solidFill>
            <a:schemeClr val="hlink"/>
          </a:solidFill>
          <a:ln w="9525">
            <a:solidFill>
              <a:srgbClr val="9933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2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情  节</a:t>
            </a:r>
            <a:endParaRPr kumimoji="0" lang="zh-CN" altLang="en-US" sz="3200" kern="1200" cap="none" spc="0" normalizeH="0" baseline="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6198" name="AutoShape 6"/>
          <p:cNvSpPr/>
          <p:nvPr/>
        </p:nvSpPr>
        <p:spPr>
          <a:xfrm rot="5381697" flipV="1">
            <a:off x="2087563" y="3535363"/>
            <a:ext cx="576262" cy="503237"/>
          </a:xfrm>
          <a:prstGeom prst="rightArrow">
            <a:avLst>
              <a:gd name="adj1" fmla="val 50000"/>
              <a:gd name="adj2" fmla="val 28627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1619250" y="4221163"/>
            <a:ext cx="1612900" cy="588963"/>
          </a:xfrm>
          <a:prstGeom prst="rect">
            <a:avLst/>
          </a:prstGeom>
          <a:solidFill>
            <a:schemeClr val="hlink"/>
          </a:solidFill>
          <a:ln w="9525">
            <a:solidFill>
              <a:srgbClr val="9933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2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人  物</a:t>
            </a:r>
            <a:endParaRPr kumimoji="0" lang="zh-CN" altLang="en-US" sz="3200" kern="1200" cap="none" spc="0" normalizeH="0" baseline="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6200" name="AutoShape 8"/>
          <p:cNvSpPr/>
          <p:nvPr/>
        </p:nvSpPr>
        <p:spPr>
          <a:xfrm rot="5381697" flipV="1">
            <a:off x="2051050" y="5011738"/>
            <a:ext cx="647700" cy="503237"/>
          </a:xfrm>
          <a:prstGeom prst="rightArrow">
            <a:avLst>
              <a:gd name="adj1" fmla="val 50000"/>
              <a:gd name="adj2" fmla="val 32176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1547813" y="5661025"/>
            <a:ext cx="1612900" cy="588963"/>
          </a:xfrm>
          <a:prstGeom prst="rect">
            <a:avLst/>
          </a:prstGeom>
          <a:solidFill>
            <a:schemeClr val="hlink"/>
          </a:solidFill>
          <a:ln w="9525">
            <a:solidFill>
              <a:srgbClr val="993300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32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主  题</a:t>
            </a:r>
            <a:endParaRPr kumimoji="0" lang="zh-CN" altLang="en-US" sz="3200" kern="1200" cap="none" spc="0" normalizeH="0" baseline="0" noProof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6202" name="Text Box 10"/>
          <p:cNvSpPr txBox="1"/>
          <p:nvPr/>
        </p:nvSpPr>
        <p:spPr>
          <a:xfrm>
            <a:off x="3276600" y="1268413"/>
            <a:ext cx="5867400" cy="594042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描写了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景，营造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氛围，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渲染了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气氛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推动情节发展，为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作铺垫 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烘托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感情</a:t>
            </a:r>
            <a:r>
              <a:rPr lang="en-US" altLang="zh-CN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性格        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升华（深化）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主题，暗示社会环境，揭示社会本质                         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6203" name="Text Box 11"/>
          <p:cNvSpPr txBox="1">
            <a:spLocks noChangeArrowheads="1"/>
          </p:cNvSpPr>
          <p:nvPr/>
        </p:nvSpPr>
        <p:spPr bwMode="auto">
          <a:xfrm>
            <a:off x="827088" y="188913"/>
            <a:ext cx="7921625" cy="952500"/>
          </a:xfrm>
          <a:prstGeom prst="rect">
            <a:avLst/>
          </a:prstGeom>
          <a:noFill/>
          <a:ln w="38100">
            <a:solidFill>
              <a:srgbClr val="000099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54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环境描写作用的思考角度</a:t>
            </a:r>
            <a:endParaRPr kumimoji="0" lang="zh-CN" altLang="en-US" sz="5400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pic>
        <p:nvPicPr>
          <p:cNvPr id="14347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11775"/>
            <a:ext cx="2195513" cy="2036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animBg="1"/>
      <p:bldP spid="136196" grpId="0" animBg="1"/>
      <p:bldP spid="136197" grpId="0" animBg="1"/>
      <p:bldP spid="136198" grpId="0" animBg="1"/>
      <p:bldP spid="136199" grpId="0" animBg="1"/>
      <p:bldP spid="136200" grpId="0" animBg="1"/>
      <p:bldP spid="136201" grpId="0" animBg="1"/>
      <p:bldP spid="13620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Rectangle 2"/>
          <p:cNvSpPr/>
          <p:nvPr/>
        </p:nvSpPr>
        <p:spPr>
          <a:xfrm>
            <a:off x="179388" y="1341438"/>
            <a:ext cx="9144000" cy="3073400"/>
          </a:xfrm>
          <a:prstGeom prst="rect">
            <a:avLst/>
          </a:prstGeom>
          <a:noFill/>
          <a:ln w="57150" cap="flat" cmpd="thickThin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3200" dirty="0">
                <a:solidFill>
                  <a:srgbClr val="CF07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CF07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根据环境描写的位置分析：</a:t>
            </a:r>
            <a:endParaRPr lang="zh-CN" altLang="en-US" sz="3200" dirty="0">
              <a:solidFill>
                <a:srgbClr val="CF072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CF07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3200" dirty="0">
              <a:solidFill>
                <a:srgbClr val="CF072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CF07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开头：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奠定感情基调      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结尾：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与开头或上文呼应，进一步深化主题。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63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92600"/>
            <a:ext cx="3419475" cy="283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7" name="文本框 88066"/>
          <p:cNvSpPr txBox="1"/>
          <p:nvPr/>
        </p:nvSpPr>
        <p:spPr>
          <a:xfrm>
            <a:off x="1908175" y="0"/>
            <a:ext cx="4298950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鉴赏人物形象</a:t>
            </a:r>
            <a:endParaRPr lang="zh-CN" altLang="en-US" sz="54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8069" name="矩形 88068"/>
          <p:cNvSpPr/>
          <p:nvPr/>
        </p:nvSpPr>
        <p:spPr>
          <a:xfrm>
            <a:off x="0" y="981075"/>
            <a:ext cx="9144000" cy="410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</a:rPr>
              <a:t>、他正在厨房里，紫色的圆脸，头戴一顶小毡帽，颈上套一个明晃晃的银项圈，这可见他的父亲十分爱他。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、他身材增加了一倍；先前的紫色的圆脸，已经变作灰黄，而且加上了很深的皱纹；眼睛也像他父亲一样，周围都肿得通红，这我知道，在海边种地的人，终日吹着海风，大抵是这样的。他头上是一顶破毡帽，身上只一件极薄的棉衣，浑身瑟索着；手里提着一个纸包和一支长烟管，那手也不是我所记得的红活圆实的手，却又粗又笨而且开裂，像是松树皮了。</a:t>
            </a:r>
            <a:r>
              <a:rPr lang="zh-CN" altLang="en-US" sz="2400" dirty="0">
                <a:latin typeface="Arial" panose="020B0604020202020204" pitchFamily="34" charset="0"/>
              </a:rPr>
              <a:t> 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88070" name="矩形 88069"/>
          <p:cNvSpPr/>
          <p:nvPr/>
        </p:nvSpPr>
        <p:spPr>
          <a:xfrm>
            <a:off x="5364163" y="5486400"/>
            <a:ext cx="3581400" cy="1371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一、外貌描写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8071" name="矩形 88070"/>
          <p:cNvSpPr/>
          <p:nvPr/>
        </p:nvSpPr>
        <p:spPr>
          <a:xfrm>
            <a:off x="1116013" y="1916113"/>
            <a:ext cx="2209800" cy="6858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天真、可爱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8072" name="矩形 88071"/>
          <p:cNvSpPr/>
          <p:nvPr/>
        </p:nvSpPr>
        <p:spPr>
          <a:xfrm>
            <a:off x="611188" y="5229225"/>
            <a:ext cx="3048000" cy="14478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饱经沧桑、极度贫困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图片 89089" descr="BAS000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1" name="文本框 89090"/>
          <p:cNvSpPr txBox="1"/>
          <p:nvPr/>
        </p:nvSpPr>
        <p:spPr>
          <a:xfrm>
            <a:off x="0" y="885825"/>
            <a:ext cx="8916988" cy="2297113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3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zh-CN" altLang="en-US" sz="2800" b="1" dirty="0">
                <a:latin typeface="Arial" panose="020B0604020202020204" pitchFamily="34" charset="0"/>
              </a:rPr>
              <a:t>花市下四条胡同耿大爷家厕所墙倒了，砖头掉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进厕坑。时传祥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卷</a:t>
            </a:r>
            <a:r>
              <a:rPr lang="zh-CN" altLang="en-US" sz="2800" b="1" dirty="0">
                <a:latin typeface="Arial" panose="020B0604020202020204" pitchFamily="34" charset="0"/>
              </a:rPr>
              <a:t>起袖子，用手把砖一块块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捞</a:t>
            </a:r>
            <a:r>
              <a:rPr lang="zh-CN" altLang="en-US" sz="2800" b="1" dirty="0">
                <a:latin typeface="Arial" panose="020B0604020202020204" pitchFamily="34" charset="0"/>
              </a:rPr>
              <a:t>出来，用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水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冲</a:t>
            </a:r>
            <a:r>
              <a:rPr lang="zh-CN" altLang="en-US" sz="2800" b="1" dirty="0">
                <a:latin typeface="Arial" panose="020B0604020202020204" pitchFamily="34" charset="0"/>
              </a:rPr>
              <a:t>干净，再把墙头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垒</a:t>
            </a:r>
            <a:r>
              <a:rPr lang="zh-CN" altLang="en-US" sz="2800" b="1" dirty="0">
                <a:latin typeface="Arial" panose="020B0604020202020204" pitchFamily="34" charset="0"/>
              </a:rPr>
              <a:t>好，把厕所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清扫干净</a:t>
            </a:r>
            <a:r>
              <a:rPr lang="zh-CN" altLang="en-US" sz="2800" b="1" dirty="0">
                <a:latin typeface="Arial" panose="020B0604020202020204" pitchFamily="34" charset="0"/>
              </a:rPr>
              <a:t>。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>
                <a:latin typeface="Arial" panose="020B0604020202020204" pitchFamily="34" charset="0"/>
              </a:rPr>
              <a:t>                                                        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——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寻找时传祥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》</a:t>
            </a:r>
            <a:endParaRPr lang="en-US" altLang="zh-CN" sz="2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n-US" altLang="zh-CN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89092" name="矩形 89091"/>
          <p:cNvSpPr/>
          <p:nvPr/>
        </p:nvSpPr>
        <p:spPr>
          <a:xfrm>
            <a:off x="3886200" y="4343400"/>
            <a:ext cx="3352800" cy="1524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二、动作描写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9093" name="矩形 89092"/>
          <p:cNvSpPr/>
          <p:nvPr/>
        </p:nvSpPr>
        <p:spPr>
          <a:xfrm>
            <a:off x="304800" y="2819400"/>
            <a:ext cx="7362825" cy="15240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踏实、敬业的品质；宁可一人脏、换来万家净的精神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0114" name="图片 90113" descr="BAS000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0115" name="文本框 90114"/>
          <p:cNvSpPr txBox="1"/>
          <p:nvPr/>
        </p:nvSpPr>
        <p:spPr>
          <a:xfrm>
            <a:off x="0" y="0"/>
            <a:ext cx="9471025" cy="3508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 范进因没有盘费，走去同丈人商议，被胡屠户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一口啐在脸上，骂了一个狗血喷头，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道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：“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……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如今痴心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就想中起老爷来！这些中老爷的都是天上的‘文曲星’！你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不看见城里张府上那些老爷，都有万贯家私，一个个方面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大耳？像你这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尖嘴猴腮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，也该撒抛尿自己照照！不三不四，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就想天鹅屁吃！趁早收了这心，明年在我们行事里替你寻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一个馆</a:t>
            </a:r>
            <a:r>
              <a:rPr lang="en-US" altLang="zh-CN" sz="2800" b="1" baseline="300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，每年寻几两银子，养活你那老不死的老娘和你老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婆是正经！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……”</a:t>
            </a:r>
            <a:r>
              <a:rPr lang="en-US" altLang="zh-CN" sz="2800" b="1">
                <a:latin typeface="Arial" panose="020B0604020202020204" pitchFamily="34" charset="0"/>
              </a:rPr>
              <a:t> 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90116" name="矩形 90115"/>
          <p:cNvSpPr/>
          <p:nvPr/>
        </p:nvSpPr>
        <p:spPr>
          <a:xfrm>
            <a:off x="0" y="3657600"/>
            <a:ext cx="91440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</a:rPr>
              <a:t>5</a:t>
            </a:r>
            <a:r>
              <a:rPr lang="zh-CN" altLang="en-US" sz="2800" b="1" dirty="0">
                <a:latin typeface="Times New Roman" panose="02020603050405020304" pitchFamily="18" charset="0"/>
              </a:rPr>
              <a:t>、胡屠户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道</a:t>
            </a:r>
            <a:r>
              <a:rPr lang="zh-CN" altLang="en-US" sz="2800" b="1" dirty="0">
                <a:latin typeface="Times New Roman" panose="02020603050405020304" pitchFamily="18" charset="0"/>
              </a:rPr>
              <a:t>：“我哪里还杀猪！有我这贤婿，还怕后半世靠不着怎的？我每常说，我的这个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贤婿</a:t>
            </a:r>
            <a:r>
              <a:rPr lang="zh-CN" altLang="en-US" sz="2800" b="1" dirty="0">
                <a:latin typeface="Times New Roman" panose="02020603050405020304" pitchFamily="18" charset="0"/>
              </a:rPr>
              <a:t>，才学又高，品貌又好，就是城里头那张府、周府这些老爷，也没有我女婿这样一个体面的相貌。</a:t>
            </a:r>
            <a:r>
              <a:rPr lang="zh-CN" altLang="en-US" sz="2800" b="1">
                <a:latin typeface="Times New Roman" panose="02020603050405020304" pitchFamily="18" charset="0"/>
              </a:rPr>
              <a:t>”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90117" name="矩形 90116"/>
          <p:cNvSpPr/>
          <p:nvPr/>
        </p:nvSpPr>
        <p:spPr>
          <a:xfrm>
            <a:off x="5364163" y="5084763"/>
            <a:ext cx="2874962" cy="17732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三、语言描写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0118" name="矩形 90117"/>
          <p:cNvSpPr/>
          <p:nvPr/>
        </p:nvSpPr>
        <p:spPr>
          <a:xfrm>
            <a:off x="2971800" y="3048000"/>
            <a:ext cx="2971800" cy="6096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粗野鄙俗、尖酸刻薄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0119" name="矩形 90118"/>
          <p:cNvSpPr/>
          <p:nvPr/>
        </p:nvSpPr>
        <p:spPr>
          <a:xfrm>
            <a:off x="990600" y="5589588"/>
            <a:ext cx="3221038" cy="658812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见风使舵、欺贫爱富、趋炎附势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  <p:bldP spid="901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3"/>
          <p:cNvSpPr>
            <a:spLocks noGrp="1" noRot="1"/>
          </p:cNvSpPr>
          <p:nvPr>
            <p:ph idx="1"/>
          </p:nvPr>
        </p:nvSpPr>
        <p:spPr>
          <a:xfrm>
            <a:off x="971550" y="2060575"/>
            <a:ext cx="8027988" cy="747713"/>
          </a:xfrm>
        </p:spPr>
        <p:txBody>
          <a:bodyPr vert="horz" wrap="square" lIns="91440" tIns="45720" rIns="91440" bIns="45720" anchor="t"/>
          <a:p>
            <a:pPr marL="0" indent="0" eaLnBrk="1" hangingPunct="1">
              <a:buNone/>
            </a:pPr>
            <a:r>
              <a:rPr lang="zh-CN" altLang="en-US" sz="3600" b="1" dirty="0"/>
              <a:t>梳理小说重要的知识点。</a:t>
            </a:r>
            <a:endParaRPr lang="zh-CN" altLang="en-US" sz="3600" b="1" dirty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440690" y="569594"/>
            <a:ext cx="4280535" cy="829941"/>
          </a:xfrm>
          <a:prstGeom prst="chevron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800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zh-CN" altLang="en-US" sz="4800" kern="1200" cap="none" spc="0" normalizeH="0" baseline="0" noProof="1">
                <a:solidFill>
                  <a:srgbClr val="FF0000"/>
                </a:solidFill>
                <a:latin typeface="华文中宋" charset="-122"/>
                <a:ea typeface="华文中宋" charset="-122"/>
                <a:cs typeface="+mn-cs"/>
                <a:sym typeface="+mn-ea"/>
              </a:rPr>
              <a:t>学习目标</a:t>
            </a:r>
            <a:endParaRPr kumimoji="0" lang="zh-CN" altLang="en-US" sz="4800" kern="1200" cap="none" spc="0" normalizeH="0" baseline="0" noProof="1">
              <a:ln w="1270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latin typeface="华文中宋" charset="-122"/>
              <a:ea typeface="华文中宋" charset="-122"/>
              <a:cs typeface="+mn-cs"/>
              <a:sym typeface="+mn-ea"/>
            </a:endParaRPr>
          </a:p>
        </p:txBody>
      </p:sp>
      <p:grpSp>
        <p:nvGrpSpPr>
          <p:cNvPr id="3076" name="组合 1"/>
          <p:cNvGrpSpPr/>
          <p:nvPr/>
        </p:nvGrpSpPr>
        <p:grpSpPr>
          <a:xfrm>
            <a:off x="0" y="1916113"/>
            <a:ext cx="938213" cy="936625"/>
            <a:chOff x="5220" y="7919"/>
            <a:chExt cx="1476" cy="1476"/>
          </a:xfrm>
        </p:grpSpPr>
        <p:sp>
          <p:nvSpPr>
            <p:cNvPr id="3085" name="椭圆 55"/>
            <p:cNvSpPr/>
            <p:nvPr/>
          </p:nvSpPr>
          <p:spPr>
            <a:xfrm>
              <a:off x="5220" y="7919"/>
              <a:ext cx="1476" cy="1476"/>
            </a:xfrm>
            <a:prstGeom prst="ellipse">
              <a:avLst/>
            </a:prstGeom>
            <a:gradFill rotWithShape="0">
              <a:gsLst>
                <a:gs pos="0">
                  <a:srgbClr val="FECF40"/>
                </a:gs>
                <a:gs pos="100000">
                  <a:srgbClr val="846C21"/>
                </a:gs>
              </a:gsLst>
              <a:lin ang="5400000"/>
              <a:tileRect/>
            </a:gradFill>
            <a:ln w="9525">
              <a:noFill/>
            </a:ln>
          </p:spPr>
          <p:txBody>
            <a:bodyPr anchor="ctr"/>
            <a:p>
              <a:pPr algn="ctr">
                <a:buFont typeface="Arial" panose="020B0604020202020204" pitchFamily="34" charset="0"/>
              </a:pPr>
              <a:endParaRPr lang="zh-CN" altLang="zh-CN" sz="1300" b="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6" name="文本框 60"/>
            <p:cNvSpPr txBox="1"/>
            <p:nvPr/>
          </p:nvSpPr>
          <p:spPr>
            <a:xfrm>
              <a:off x="5220" y="8099"/>
              <a:ext cx="1339" cy="11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</a:pPr>
              <a:r>
                <a:rPr lang="en-US" altLang="zh-CN" sz="4000" b="0" i="1" dirty="0">
                  <a:solidFill>
                    <a:srgbClr val="C0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1</a:t>
              </a:r>
              <a:endParaRPr lang="en-US" altLang="zh-CN" sz="4000" b="0" i="1" dirty="0">
                <a:solidFill>
                  <a:srgbClr val="C00000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077" name="文本框 2"/>
          <p:cNvSpPr txBox="1"/>
          <p:nvPr/>
        </p:nvSpPr>
        <p:spPr>
          <a:xfrm>
            <a:off x="2124075" y="2924175"/>
            <a:ext cx="6607175" cy="1465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</a:pP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借助典型题，在教师指导下能掌握环境描写的作用及答题思路。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078" name="组合 3"/>
          <p:cNvGrpSpPr/>
          <p:nvPr/>
        </p:nvGrpSpPr>
        <p:grpSpPr>
          <a:xfrm>
            <a:off x="971550" y="3213100"/>
            <a:ext cx="936625" cy="936625"/>
            <a:chOff x="5220" y="7919"/>
            <a:chExt cx="1476" cy="1476"/>
          </a:xfrm>
        </p:grpSpPr>
        <p:sp>
          <p:nvSpPr>
            <p:cNvPr id="3083" name="椭圆 55"/>
            <p:cNvSpPr/>
            <p:nvPr/>
          </p:nvSpPr>
          <p:spPr>
            <a:xfrm>
              <a:off x="5220" y="7919"/>
              <a:ext cx="1476" cy="1476"/>
            </a:xfrm>
            <a:prstGeom prst="ellipse">
              <a:avLst/>
            </a:prstGeom>
            <a:gradFill rotWithShape="0">
              <a:gsLst>
                <a:gs pos="0">
                  <a:srgbClr val="FECF40"/>
                </a:gs>
                <a:gs pos="100000">
                  <a:srgbClr val="846C21"/>
                </a:gs>
              </a:gsLst>
              <a:lin ang="5400000"/>
              <a:tileRect/>
            </a:gradFill>
            <a:ln w="9525">
              <a:noFill/>
            </a:ln>
          </p:spPr>
          <p:txBody>
            <a:bodyPr anchor="ctr"/>
            <a:p>
              <a:pPr algn="ctr">
                <a:buFont typeface="Arial" panose="020B0604020202020204" pitchFamily="34" charset="0"/>
              </a:pPr>
              <a:endParaRPr lang="zh-CN" altLang="zh-CN" sz="1300" b="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4" name="文本框 60"/>
            <p:cNvSpPr txBox="1"/>
            <p:nvPr/>
          </p:nvSpPr>
          <p:spPr>
            <a:xfrm>
              <a:off x="5220" y="8099"/>
              <a:ext cx="1338" cy="11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</a:pPr>
              <a:r>
                <a:rPr lang="en-US" altLang="zh-CN" sz="4000" b="0" i="1" dirty="0">
                  <a:solidFill>
                    <a:srgbClr val="C0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2</a:t>
              </a:r>
              <a:endParaRPr lang="en-US" altLang="zh-CN" sz="4000" b="0" i="1" dirty="0">
                <a:solidFill>
                  <a:srgbClr val="C00000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079" name="文本框 6"/>
          <p:cNvSpPr txBox="1"/>
          <p:nvPr/>
        </p:nvSpPr>
        <p:spPr>
          <a:xfrm>
            <a:off x="3203575" y="4737100"/>
            <a:ext cx="594042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通过小组合作，能归纳总结小说人物形象及答题思路。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080" name="组合 8"/>
          <p:cNvGrpSpPr/>
          <p:nvPr/>
        </p:nvGrpSpPr>
        <p:grpSpPr>
          <a:xfrm>
            <a:off x="1908175" y="4724400"/>
            <a:ext cx="936625" cy="938213"/>
            <a:chOff x="5220" y="7919"/>
            <a:chExt cx="1476" cy="1476"/>
          </a:xfrm>
        </p:grpSpPr>
        <p:sp>
          <p:nvSpPr>
            <p:cNvPr id="3081" name="椭圆 55"/>
            <p:cNvSpPr/>
            <p:nvPr/>
          </p:nvSpPr>
          <p:spPr>
            <a:xfrm>
              <a:off x="5220" y="7919"/>
              <a:ext cx="1476" cy="1476"/>
            </a:xfrm>
            <a:prstGeom prst="ellipse">
              <a:avLst/>
            </a:prstGeom>
            <a:gradFill rotWithShape="0">
              <a:gsLst>
                <a:gs pos="0">
                  <a:srgbClr val="FECF40"/>
                </a:gs>
                <a:gs pos="100000">
                  <a:srgbClr val="846C21"/>
                </a:gs>
              </a:gsLst>
              <a:lin ang="5400000"/>
              <a:tileRect/>
            </a:gradFill>
            <a:ln w="9525">
              <a:noFill/>
            </a:ln>
          </p:spPr>
          <p:txBody>
            <a:bodyPr anchor="ctr"/>
            <a:p>
              <a:pPr algn="ctr">
                <a:buFont typeface="Arial" panose="020B0604020202020204" pitchFamily="34" charset="0"/>
              </a:pPr>
              <a:endParaRPr lang="zh-CN" altLang="zh-CN" sz="1300" b="0" dirty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2" name="文本框 60"/>
            <p:cNvSpPr txBox="1"/>
            <p:nvPr/>
          </p:nvSpPr>
          <p:spPr>
            <a:xfrm>
              <a:off x="5220" y="8099"/>
              <a:ext cx="1338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buFont typeface="Arial" panose="020B0604020202020204" pitchFamily="34" charset="0"/>
              </a:pPr>
              <a:r>
                <a:rPr lang="en-US" altLang="zh-CN" sz="4000" b="0" i="1" dirty="0">
                  <a:solidFill>
                    <a:srgbClr val="C00000"/>
                  </a:solidFill>
                  <a:latin typeface="微软雅黑" panose="020B0503020204020204" pitchFamily="34" charset="-122"/>
                  <a:ea typeface="宋体" panose="02010600030101010101" pitchFamily="2" charset="-122"/>
                </a:rPr>
                <a:t>3</a:t>
              </a:r>
              <a:endParaRPr lang="en-US" altLang="zh-CN" sz="4000" b="0" i="1" dirty="0">
                <a:solidFill>
                  <a:srgbClr val="C00000"/>
                </a:solidFill>
                <a:latin typeface="微软雅黑" panose="020B0503020204020204" pitchFamily="34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1138" name="图片 91137" descr="BAS001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0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1139" name="文本框 91138"/>
          <p:cNvSpPr txBox="1"/>
          <p:nvPr/>
        </p:nvSpPr>
        <p:spPr>
          <a:xfrm>
            <a:off x="0" y="347663"/>
            <a:ext cx="8399463" cy="1800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6</a:t>
            </a:r>
            <a:r>
              <a:rPr lang="zh-CN" altLang="en-US" sz="2800" b="1" dirty="0">
                <a:latin typeface="Arial" panose="020B0604020202020204" pitchFamily="34" charset="0"/>
              </a:rPr>
              <a:t>、我一个人独处的时候常常默默祈祷：上帝啊！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给我善良，给我宽厚，给我聪明吧，我也想与卡尔列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（自己的同班同学）一样成为同学们的榜样。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                                   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节选自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天使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》</a:t>
            </a:r>
            <a:endParaRPr lang="en-US" altLang="zh-CN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1140" name="矩形 91139"/>
          <p:cNvSpPr/>
          <p:nvPr/>
        </p:nvSpPr>
        <p:spPr>
          <a:xfrm>
            <a:off x="2286000" y="2057400"/>
            <a:ext cx="3352800" cy="1219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渴望关爱、渴望进步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1141" name="矩形 91140"/>
          <p:cNvSpPr/>
          <p:nvPr/>
        </p:nvSpPr>
        <p:spPr>
          <a:xfrm>
            <a:off x="5003800" y="4953000"/>
            <a:ext cx="3683000" cy="1600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四、心理描写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矩形 92161"/>
          <p:cNvSpPr/>
          <p:nvPr/>
        </p:nvSpPr>
        <p:spPr>
          <a:xfrm>
            <a:off x="0" y="0"/>
            <a:ext cx="9480550" cy="5653088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7</a:t>
            </a:r>
            <a:r>
              <a:rPr lang="zh-CN" altLang="en-US" sz="2800" b="1" dirty="0">
                <a:latin typeface="Arial" panose="020B0604020202020204" pitchFamily="34" charset="0"/>
              </a:rPr>
              <a:t>、自此，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严监生</a:t>
            </a:r>
            <a:r>
              <a:rPr lang="zh-CN" altLang="en-US" sz="2800" b="1" dirty="0">
                <a:latin typeface="Arial" panose="020B0604020202020204" pitchFamily="34" charset="0"/>
              </a:rPr>
              <a:t>的病，一日重似一日，再不回头，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诸亲六眷都来问候。晚间挤了一屋子的人，桌上点着一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盏灯。严监生喉咙里痰响得一进一出，一声不倒一声的，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总不得喘气，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还把手从被单里拿出来，伸着两个指头。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大侄子走上前来问道：“二叔，你莫不是还有两个亲人不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曾见面？”他就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把头摇了两三摇，越发指得紧了</a:t>
            </a:r>
            <a:r>
              <a:rPr lang="zh-CN" altLang="en-US" sz="2800" b="1" dirty="0">
                <a:latin typeface="Arial" panose="020B0604020202020204" pitchFamily="34" charset="0"/>
              </a:rPr>
              <a:t>。奶妈抱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着哥子插口道：“老爷想是因为两位舅爷不在眼前，故此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记念。”他听了这话，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把眼闭着摇头</a:t>
            </a:r>
            <a:r>
              <a:rPr lang="zh-CN" altLang="en-US" sz="2800" b="1" dirty="0">
                <a:latin typeface="Arial" panose="020B0604020202020204" pitchFamily="34" charset="0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那手只是指着不动</a:t>
            </a:r>
            <a:r>
              <a:rPr lang="zh-CN" altLang="en-US" sz="2800" b="1" dirty="0">
                <a:latin typeface="Arial" panose="020B0604020202020204" pitchFamily="34" charset="0"/>
              </a:rPr>
              <a:t>。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赵氏慌忙揩揩眼泪，走近上前道：“爷，别人都说的不相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干，只有我晓得你的意思！你是为那灯盏里点的是两茎灯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草，不放心，恐费了油。我如今挑一茎就是了。”说罢，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忙走去挑掉一茎。众人看严监生时，点一点头，把手垂下，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登时就没了气。                        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节选自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儒林外史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》</a:t>
            </a:r>
            <a:endParaRPr lang="en-US" altLang="zh-CN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2163" name="矩形 92162"/>
          <p:cNvSpPr/>
          <p:nvPr/>
        </p:nvSpPr>
        <p:spPr>
          <a:xfrm>
            <a:off x="4716463" y="5373688"/>
            <a:ext cx="3886200" cy="1295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五、细节描写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164" name="矩形 92163"/>
          <p:cNvSpPr/>
          <p:nvPr/>
        </p:nvSpPr>
        <p:spPr>
          <a:xfrm>
            <a:off x="1981200" y="5791200"/>
            <a:ext cx="2057400" cy="10668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吝啬鬼形象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3186" name="图片 93185" descr="BAS001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187" name="文本框 93186"/>
          <p:cNvSpPr txBox="1"/>
          <p:nvPr/>
        </p:nvSpPr>
        <p:spPr>
          <a:xfrm>
            <a:off x="685800" y="561975"/>
            <a:ext cx="7700963" cy="2227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8</a:t>
            </a:r>
            <a:r>
              <a:rPr lang="zh-CN" altLang="en-US" sz="2800" b="1" dirty="0">
                <a:latin typeface="Arial" panose="020B0604020202020204" pitchFamily="34" charset="0"/>
              </a:rPr>
              <a:t>、头上倭堕髻，耳中明月珠；缃绮为下裙，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紫绮为上襦。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少年见罗敷，脱帽着帩头。耕者忘其犁，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锄者忘其锄；来者相怨怒，但坐观罗敷。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                                            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——</a:t>
            </a:r>
            <a:r>
              <a:rPr lang="en-US" altLang="zh-CN" sz="2800" b="1" dirty="0">
                <a:solidFill>
                  <a:schemeClr val="tx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chemeClr val="tx2"/>
                </a:solidFill>
                <a:latin typeface="Arial" panose="020B0604020202020204" pitchFamily="34" charset="0"/>
              </a:rPr>
              <a:t>陌上桑</a:t>
            </a:r>
            <a:r>
              <a:rPr lang="en-US" altLang="zh-CN" sz="2800" b="1">
                <a:solidFill>
                  <a:schemeClr val="tx2"/>
                </a:solidFill>
                <a:latin typeface="Arial" panose="020B0604020202020204" pitchFamily="34" charset="0"/>
              </a:rPr>
              <a:t>》</a:t>
            </a:r>
            <a:endParaRPr lang="en-US" altLang="zh-CN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3188" name="矩形 93187"/>
          <p:cNvSpPr/>
          <p:nvPr/>
        </p:nvSpPr>
        <p:spPr>
          <a:xfrm>
            <a:off x="4724400" y="4495800"/>
            <a:ext cx="3352800" cy="1371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六、侧面描写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3189" name="矩形 93188"/>
          <p:cNvSpPr/>
          <p:nvPr/>
        </p:nvSpPr>
        <p:spPr>
          <a:xfrm>
            <a:off x="2057400" y="2819400"/>
            <a:ext cx="4876800" cy="12954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侧面烘托出罗敷的美丽。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4210" name="图片 94209" descr="EUL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124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4211" name="文本框 94210"/>
          <p:cNvSpPr txBox="1"/>
          <p:nvPr/>
        </p:nvSpPr>
        <p:spPr>
          <a:xfrm>
            <a:off x="2173288" y="457200"/>
            <a:ext cx="6970712" cy="2227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9</a:t>
            </a:r>
            <a:r>
              <a:rPr lang="zh-CN" altLang="en-US" sz="2800" b="1" dirty="0">
                <a:latin typeface="Arial" panose="020B0604020202020204" pitchFamily="34" charset="0"/>
              </a:rPr>
              <a:t>、 时间既然是深冬；渐近故乡时，天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气又阴晦了，冷风吹进船窗中，呜呜地响，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从蓬隙向外一望，苍黄的天底下，远近横着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几个萧索的荒村，没有一些活气。我的心禁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不住悲凉起来。           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鲁迅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故乡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</a:rPr>
              <a:t>》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4212" name="矩形 94211"/>
          <p:cNvSpPr/>
          <p:nvPr/>
        </p:nvSpPr>
        <p:spPr>
          <a:xfrm>
            <a:off x="4643438" y="5105400"/>
            <a:ext cx="4119562" cy="1447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七、环境描写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4213" name="文本框 94212"/>
          <p:cNvSpPr txBox="1"/>
          <p:nvPr/>
        </p:nvSpPr>
        <p:spPr>
          <a:xfrm>
            <a:off x="2438400" y="2819400"/>
            <a:ext cx="7065963" cy="17399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通过描写景物，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渲染了沉寂、衰败、荒凉的气氛，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衬托出“我”悲凉的心情。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/>
      <p:bldP spid="942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4930" name="Rectangle 2"/>
          <p:cNvSpPr/>
          <p:nvPr>
            <p:ph idx="1"/>
          </p:nvPr>
        </p:nvSpPr>
        <p:spPr>
          <a:xfrm>
            <a:off x="3419475" y="908050"/>
            <a:ext cx="8748713" cy="2952750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u="sng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肖像描写</a:t>
            </a:r>
            <a:endParaRPr lang="zh-CN" altLang="en-US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u="sng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心理描写</a:t>
            </a:r>
            <a:endParaRPr lang="zh-CN" altLang="en-US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u="sng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行动描写</a:t>
            </a:r>
            <a:endParaRPr lang="zh-CN" altLang="en-US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u="sng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语言描写</a:t>
            </a:r>
            <a:endParaRPr lang="zh-CN" altLang="en-US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u="sng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神态描写 </a:t>
            </a:r>
            <a:endParaRPr lang="zh-CN" altLang="en-US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None/>
            </a:pPr>
            <a:endParaRPr lang="en-US" altLang="zh-CN" sz="2800" b="1" u="sng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931" name="Rectangle 3"/>
          <p:cNvSpPr/>
          <p:nvPr/>
        </p:nvSpPr>
        <p:spPr>
          <a:xfrm>
            <a:off x="6588125" y="1700213"/>
            <a:ext cx="22225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4000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正面描写</a:t>
            </a:r>
            <a:endParaRPr lang="zh-CN" altLang="en-US" sz="4000" u="sng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932" name="AutoShape 4"/>
          <p:cNvSpPr/>
          <p:nvPr/>
        </p:nvSpPr>
        <p:spPr>
          <a:xfrm>
            <a:off x="5724525" y="1052513"/>
            <a:ext cx="360363" cy="2447925"/>
          </a:xfrm>
          <a:prstGeom prst="rightBrace">
            <a:avLst>
              <a:gd name="adj1" fmla="val 5660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89" name="标题 1"/>
          <p:cNvSpPr/>
          <p:nvPr/>
        </p:nvSpPr>
        <p:spPr>
          <a:xfrm>
            <a:off x="0" y="188913"/>
            <a:ext cx="9215438" cy="9080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spcBef>
                <a:spcPct val="50000"/>
              </a:spcBef>
            </a:pPr>
            <a:r>
              <a:rPr lang="en-US" altLang="zh-CN" sz="4800" dirty="0"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4400" dirty="0">
                <a:latin typeface="Times New Roman" panose="02020603050405020304" pitchFamily="18" charset="0"/>
                <a:ea typeface="黑体" panose="02010609060101010101" pitchFamily="49" charset="-122"/>
              </a:rPr>
              <a:t>塑造人物的具体方法</a:t>
            </a:r>
            <a:br>
              <a:rPr lang="zh-CN" altLang="en-US" sz="4400" dirty="0">
                <a:latin typeface="Times New Roman" panose="02020603050405020304" pitchFamily="18" charset="0"/>
                <a:ea typeface="黑体" panose="02010609060101010101" pitchFamily="49" charset="-122"/>
              </a:rPr>
            </a:br>
            <a:endParaRPr lang="zh-CN" altLang="en-US" sz="44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4934" name="AutoShape 6"/>
          <p:cNvSpPr/>
          <p:nvPr/>
        </p:nvSpPr>
        <p:spPr>
          <a:xfrm>
            <a:off x="5795963" y="4005263"/>
            <a:ext cx="288925" cy="1584325"/>
          </a:xfrm>
          <a:prstGeom prst="rightBrace">
            <a:avLst>
              <a:gd name="adj1" fmla="val 4569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4935" name="Rectangle 7"/>
          <p:cNvSpPr/>
          <p:nvPr/>
        </p:nvSpPr>
        <p:spPr>
          <a:xfrm>
            <a:off x="6588125" y="4221163"/>
            <a:ext cx="22225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4000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侧面描写</a:t>
            </a:r>
            <a:endParaRPr lang="zh-CN" altLang="en-US" sz="4000" u="sng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37063"/>
            <a:ext cx="3419475" cy="283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939" name="Text Box 11"/>
          <p:cNvSpPr txBox="1"/>
          <p:nvPr/>
        </p:nvSpPr>
        <p:spPr>
          <a:xfrm>
            <a:off x="3348038" y="3933825"/>
            <a:ext cx="2303462" cy="4229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u="sng" dirty="0">
                <a:solidFill>
                  <a:srgbClr val="0000CC"/>
                </a:solidFill>
                <a:latin typeface="Arial" panose="020B0604020202020204" pitchFamily="34" charset="0"/>
              </a:rPr>
              <a:t>别人的描述</a:t>
            </a:r>
            <a:endParaRPr lang="zh-CN" altLang="en-US" sz="3200" u="sng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zh-CN" altLang="en-US" sz="3200" u="sng" dirty="0">
                <a:solidFill>
                  <a:srgbClr val="0000CC"/>
                </a:solidFill>
                <a:latin typeface="Arial" panose="020B0604020202020204" pitchFamily="34" charset="0"/>
              </a:rPr>
              <a:t>环境烘托   </a:t>
            </a:r>
            <a:endParaRPr lang="zh-CN" altLang="en-US" sz="3200" u="sng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zh-CN" altLang="en-US" sz="3200" u="sng" dirty="0">
                <a:solidFill>
                  <a:srgbClr val="0000CC"/>
                </a:solidFill>
                <a:latin typeface="Arial" panose="020B0604020202020204" pitchFamily="34" charset="0"/>
              </a:rPr>
              <a:t>情节推动</a:t>
            </a:r>
            <a:endParaRPr lang="zh-CN" altLang="en-US" sz="3200" u="sng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117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5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0">
                                            <p:txEl>
                                              <p:charRg st="5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0">
                                            <p:txEl>
                                              <p:charRg st="5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0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0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15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930">
                                            <p:txEl>
                                              <p:charRg st="15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930">
                                            <p:txEl>
                                              <p:charRg st="15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charRg st="2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930">
                                            <p:txEl>
                                              <p:charRg st="2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930">
                                            <p:txEl>
                                              <p:charRg st="2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493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493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>
                                            <p:txEl>
                                              <p:charRg st="6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4939">
                                            <p:txEl>
                                              <p:charRg st="6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4939">
                                            <p:txEl>
                                              <p:charRg st="6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>
                                            <p:txEl>
                                              <p:charRg st="14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4939">
                                            <p:txEl>
                                              <p:charRg st="14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4939">
                                            <p:txEl>
                                              <p:charRg st="14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/>
      <p:bldP spid="124931" grpId="0"/>
      <p:bldP spid="124932" grpId="0" animBg="1"/>
      <p:bldP spid="124934" grpId="0" animBg="1"/>
      <p:bldP spid="1249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/>
          <p:nvPr/>
        </p:nvSpPr>
        <p:spPr>
          <a:xfrm>
            <a:off x="2286000" y="-187325"/>
            <a:ext cx="4572000" cy="48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</a:pPr>
            <a:endParaRPr lang="zh-CN" altLang="zh-CN" sz="3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7411" name="Picture 3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4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5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6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7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-458787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Picture 8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80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7" name="Text Box 9"/>
          <p:cNvSpPr txBox="1"/>
          <p:nvPr/>
        </p:nvSpPr>
        <p:spPr>
          <a:xfrm>
            <a:off x="179388" y="836613"/>
            <a:ext cx="8785225" cy="4819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Arial" panose="020B0604020202020204" pitchFamily="34" charset="0"/>
              </a:rPr>
              <a:t>分析概括小说人物形象的答题思路：</a:t>
            </a:r>
            <a:endParaRPr lang="zh-CN" altLang="en-US" sz="3600" dirty="0">
              <a:latin typeface="Arial" panose="020B0604020202020204" pitchFamily="34" charset="0"/>
            </a:endParaRPr>
          </a:p>
          <a:p>
            <a:endParaRPr lang="zh-CN" altLang="en-US" sz="3600" dirty="0">
              <a:latin typeface="Arial" panose="020B0604020202020204" pitchFamily="34" charset="0"/>
            </a:endParaRPr>
          </a:p>
          <a:p>
            <a:r>
              <a:rPr lang="en-US" altLang="zh-CN" sz="3600" dirty="0">
                <a:latin typeface="Arial" panose="020B0604020202020204" pitchFamily="34" charset="0"/>
              </a:rPr>
              <a:t>××</a:t>
            </a:r>
            <a:r>
              <a:rPr lang="zh-CN" altLang="en-US" sz="3600" dirty="0">
                <a:latin typeface="Arial" panose="020B0604020202020204" pitchFamily="34" charset="0"/>
              </a:rPr>
              <a:t>是一个</a:t>
            </a:r>
            <a:r>
              <a:rPr lang="en-US" altLang="zh-CN" sz="3600" dirty="0">
                <a:latin typeface="Arial" panose="020B0604020202020204" pitchFamily="34" charset="0"/>
              </a:rPr>
              <a:t>……(</a:t>
            </a:r>
            <a:r>
              <a:rPr lang="zh-CN" altLang="en-US" sz="3600" dirty="0">
                <a:latin typeface="Arial" panose="020B0604020202020204" pitchFamily="34" charset="0"/>
              </a:rPr>
              <a:t>思想性格特点</a:t>
            </a:r>
            <a:r>
              <a:rPr lang="en-US" altLang="zh-CN" sz="3600" dirty="0">
                <a:latin typeface="Arial" panose="020B0604020202020204" pitchFamily="34" charset="0"/>
              </a:rPr>
              <a:t>)+……(</a:t>
            </a:r>
            <a:r>
              <a:rPr lang="zh-CN" altLang="en-US" sz="3600" dirty="0">
                <a:latin typeface="Arial" panose="020B0604020202020204" pitchFamily="34" charset="0"/>
              </a:rPr>
              <a:t>身份地位</a:t>
            </a:r>
            <a:r>
              <a:rPr lang="en-US" altLang="zh-CN" sz="3600" dirty="0">
                <a:latin typeface="Arial" panose="020B0604020202020204" pitchFamily="34" charset="0"/>
              </a:rPr>
              <a:t>)</a:t>
            </a:r>
            <a:r>
              <a:rPr lang="zh-CN" altLang="en-US" sz="3600" dirty="0">
                <a:latin typeface="Arial" panose="020B0604020202020204" pitchFamily="34" charset="0"/>
              </a:rPr>
              <a:t>的人。</a:t>
            </a:r>
            <a:endParaRPr lang="zh-CN" altLang="en-US" sz="3600" dirty="0">
              <a:latin typeface="Arial" panose="020B0604020202020204" pitchFamily="34" charset="0"/>
            </a:endParaRPr>
          </a:p>
          <a:p>
            <a:endParaRPr lang="zh-CN" altLang="en-US" sz="10600" dirty="0">
              <a:latin typeface="Arial" panose="020B0604020202020204" pitchFamily="34" charset="0"/>
            </a:endParaRPr>
          </a:p>
          <a:p>
            <a:endParaRPr lang="en-US" altLang="zh-CN" sz="6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7418" name="图片 2" descr="office6\wpsassist\cache\A000220150908B48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8500"/>
            <a:ext cx="3563938" cy="2840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/>
          <p:nvPr/>
        </p:nvSpPr>
        <p:spPr>
          <a:xfrm>
            <a:off x="2286000" y="-187325"/>
            <a:ext cx="4572000" cy="48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</a:pPr>
            <a:endParaRPr lang="zh-CN" altLang="zh-CN" sz="3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4099" name="Picture 3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4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5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Picture 6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Picture 7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4" name="Picture 8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80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5" name="Text Box 12"/>
          <p:cNvSpPr txBox="1"/>
          <p:nvPr/>
        </p:nvSpPr>
        <p:spPr>
          <a:xfrm>
            <a:off x="1187450" y="1052513"/>
            <a:ext cx="734536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zh-CN" sz="6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106" name="Text Box 14"/>
          <p:cNvSpPr txBox="1"/>
          <p:nvPr/>
        </p:nvSpPr>
        <p:spPr>
          <a:xfrm>
            <a:off x="2843213" y="2133600"/>
            <a:ext cx="5080000" cy="15557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D60093"/>
                </a:solidFill>
                <a:latin typeface="Arial" panose="020B0604020202020204" pitchFamily="34" charset="0"/>
              </a:rPr>
              <a:t>积累知识</a:t>
            </a:r>
            <a:endParaRPr lang="zh-CN" altLang="en-US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4107" name="AutoShape 15"/>
          <p:cNvSpPr/>
          <p:nvPr/>
        </p:nvSpPr>
        <p:spPr>
          <a:xfrm>
            <a:off x="1835150" y="1628775"/>
            <a:ext cx="5329238" cy="2808288"/>
          </a:xfrm>
          <a:prstGeom prst="horizontalScroll">
            <a:avLst>
              <a:gd name="adj" fmla="val 12500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108" name="图片 2" descr="office6\wpsassist\cache\A000220150908B48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2375"/>
            <a:ext cx="5235575" cy="4856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文本占位符 81921"/>
          <p:cNvSpPr>
            <a:spLocks noGrp="1"/>
          </p:cNvSpPr>
          <p:nvPr>
            <p:ph type="body" idx="1"/>
          </p:nvPr>
        </p:nvSpPr>
        <p:spPr>
          <a:xfrm>
            <a:off x="0" y="692150"/>
            <a:ext cx="9144000" cy="5334000"/>
          </a:xfrm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2400" dirty="0">
                <a:solidFill>
                  <a:srgbClr val="FF0066"/>
                </a:solidFill>
                <a:ea typeface="华文中宋" charset="-122"/>
              </a:rPr>
              <a:t>1.</a:t>
            </a:r>
            <a:r>
              <a:rPr lang="zh-CN" altLang="en-US" sz="2400" dirty="0">
                <a:solidFill>
                  <a:srgbClr val="FF0066"/>
                </a:solidFill>
                <a:ea typeface="华文中宋" charset="-122"/>
              </a:rPr>
              <a:t>小说的三要素：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人物、情节、环境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400" dirty="0">
                <a:solidFill>
                  <a:srgbClr val="FF0066"/>
                </a:solidFill>
                <a:ea typeface="华文中宋" charset="-122"/>
              </a:rPr>
              <a:t>2.</a:t>
            </a:r>
            <a:r>
              <a:rPr lang="zh-CN" altLang="en-US" sz="2400" dirty="0">
                <a:solidFill>
                  <a:srgbClr val="FF0066"/>
                </a:solidFill>
                <a:ea typeface="华文中宋" charset="-122"/>
              </a:rPr>
              <a:t>刻画人物的方法</a:t>
            </a:r>
            <a:endParaRPr lang="zh-CN" altLang="en-US" sz="2400" dirty="0">
              <a:solidFill>
                <a:srgbClr val="FF0066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语言描写、动作描写、神情描写、心理描写、外貌描写</a:t>
            </a:r>
            <a:r>
              <a:rPr lang="en-US" altLang="zh-CN" sz="2400">
                <a:solidFill>
                  <a:schemeClr val="tx2"/>
                </a:solidFill>
                <a:latin typeface="Arial" panose="020B0604020202020204" pitchFamily="34" charset="0"/>
                <a:ea typeface="华文中宋" charset="-122"/>
              </a:rPr>
              <a:t>——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正面描写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描写人物周围的事物，使人物烘托得更加鲜明、突出</a:t>
            </a:r>
            <a:r>
              <a:rPr lang="en-US" altLang="zh-CN" sz="2400">
                <a:solidFill>
                  <a:schemeClr val="tx2"/>
                </a:solidFill>
                <a:latin typeface="Arial" panose="020B0604020202020204" pitchFamily="34" charset="0"/>
                <a:ea typeface="华文中宋" charset="-122"/>
              </a:rPr>
              <a:t>——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侧面描写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对人物进行细致入微的描写，通常选取细小的动作或细微的神情进行描写</a:t>
            </a:r>
            <a:r>
              <a:rPr lang="en-US" altLang="zh-CN" sz="2400">
                <a:solidFill>
                  <a:schemeClr val="tx2"/>
                </a:solidFill>
                <a:latin typeface="Arial" panose="020B0604020202020204" pitchFamily="34" charset="0"/>
                <a:ea typeface="华文中宋" charset="-122"/>
              </a:rPr>
              <a:t>——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细节描写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400" dirty="0">
                <a:solidFill>
                  <a:srgbClr val="FF0066"/>
                </a:solidFill>
                <a:ea typeface="华文中宋" charset="-122"/>
              </a:rPr>
              <a:t>⒊</a:t>
            </a:r>
            <a:r>
              <a:rPr lang="zh-CN" altLang="en-US" sz="2400" dirty="0">
                <a:solidFill>
                  <a:srgbClr val="FF0066"/>
                </a:solidFill>
                <a:ea typeface="华文中宋" charset="-122"/>
              </a:rPr>
              <a:t>情节的过程</a:t>
            </a:r>
            <a:r>
              <a:rPr lang="zh-CN" altLang="en-US" sz="2400" dirty="0">
                <a:solidFill>
                  <a:srgbClr val="FF0066"/>
                </a:solidFill>
              </a:rPr>
              <a:t>：（</a:t>
            </a:r>
            <a:r>
              <a:rPr lang="zh-CN" altLang="en-US" sz="2400" dirty="0">
                <a:solidFill>
                  <a:schemeClr val="tx2"/>
                </a:solidFill>
              </a:rPr>
              <a:t>序幕）开端、发展、高潮、结局 </a:t>
            </a:r>
            <a:r>
              <a:rPr lang="en-US" altLang="zh-CN" sz="2400" dirty="0">
                <a:solidFill>
                  <a:schemeClr val="tx2"/>
                </a:solidFill>
              </a:rPr>
              <a:t>(</a:t>
            </a:r>
            <a:r>
              <a:rPr lang="zh-CN" altLang="en-US" sz="2400" dirty="0">
                <a:solidFill>
                  <a:schemeClr val="tx2"/>
                </a:solidFill>
              </a:rPr>
              <a:t>尾声</a:t>
            </a:r>
            <a:r>
              <a:rPr lang="en-US" altLang="zh-CN" sz="2400">
                <a:solidFill>
                  <a:schemeClr val="tx2"/>
                </a:solidFill>
              </a:rPr>
              <a:t>)</a:t>
            </a:r>
            <a:endParaRPr lang="en-US" altLang="zh-CN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小说的高潮部分是全文最精彩的地方，是矛盾冲突最激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烈的地方，是人物性格表现得最为充分的地方。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在考试中，有时会遇到续写小说结局的题目。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   那么如何续写小说的结局呢？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必须</a:t>
            </a:r>
            <a:r>
              <a:rPr lang="zh-CN" altLang="en-US" sz="2400" dirty="0"/>
              <a:t>按照小说故事情节发展的规律，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符合人物的性格特征</a:t>
            </a:r>
            <a:r>
              <a:rPr lang="zh-CN" altLang="en-US" sz="2400" dirty="0"/>
              <a:t>续写，要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符合小说的主题。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示例：   试一试续写</a:t>
            </a:r>
            <a:r>
              <a:rPr lang="en-US" altLang="zh-CN" sz="2400" dirty="0">
                <a:solidFill>
                  <a:schemeClr val="tx2"/>
                </a:solidFill>
                <a:ea typeface="华文中宋" charset="-122"/>
              </a:rPr>
              <a:t>《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老王</a:t>
            </a:r>
            <a:r>
              <a:rPr lang="en-US" altLang="zh-CN" sz="2400" dirty="0">
                <a:solidFill>
                  <a:schemeClr val="tx2"/>
                </a:solidFill>
                <a:ea typeface="华文中宋" charset="-122"/>
              </a:rPr>
              <a:t>》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的结局，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</p:txBody>
      </p:sp>
      <p:sp>
        <p:nvSpPr>
          <p:cNvPr id="81923" name="文本框 81922"/>
          <p:cNvSpPr txBox="1"/>
          <p:nvPr/>
        </p:nvSpPr>
        <p:spPr>
          <a:xfrm>
            <a:off x="2051050" y="0"/>
            <a:ext cx="47529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FF"/>
                </a:solidFill>
                <a:latin typeface="Arial" panose="020B0604020202020204" pitchFamily="34" charset="0"/>
              </a:rPr>
              <a:t>小                          说</a:t>
            </a:r>
            <a:endParaRPr lang="zh-CN" altLang="en-US" sz="36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28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>
                                            <p:txEl>
                                              <p:charRg st="28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>
                                            <p:txEl>
                                              <p:charRg st="28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5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2">
                                            <p:txEl>
                                              <p:charRg st="5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2">
                                            <p:txEl>
                                              <p:charRg st="59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89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2">
                                            <p:txEl>
                                              <p:charRg st="89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2">
                                            <p:txEl>
                                              <p:charRg st="89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156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2">
                                            <p:txEl>
                                              <p:charRg st="156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2">
                                            <p:txEl>
                                              <p:charRg st="156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181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22">
                                            <p:txEl>
                                              <p:charRg st="181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22">
                                            <p:txEl>
                                              <p:charRg st="181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203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22">
                                            <p:txEl>
                                              <p:charRg st="203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22">
                                            <p:txEl>
                                              <p:charRg st="203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224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22">
                                            <p:txEl>
                                              <p:charRg st="224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22">
                                            <p:txEl>
                                              <p:charRg st="224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241" end="2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22">
                                            <p:txEl>
                                              <p:charRg st="241" end="2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22">
                                            <p:txEl>
                                              <p:charRg st="241" end="2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279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22">
                                            <p:txEl>
                                              <p:charRg st="279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22">
                                            <p:txEl>
                                              <p:charRg st="279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charRg st="128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22">
                                            <p:txEl>
                                              <p:charRg st="128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22">
                                            <p:txEl>
                                              <p:charRg st="128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文本占位符 83969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4194175"/>
          </a:xfrm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800" dirty="0">
                <a:solidFill>
                  <a:srgbClr val="FF0066"/>
                </a:solidFill>
              </a:rPr>
              <a:t>4</a:t>
            </a:r>
            <a:r>
              <a:rPr lang="zh-CN" altLang="en-US" sz="2800" dirty="0">
                <a:solidFill>
                  <a:srgbClr val="FF0066"/>
                </a:solidFill>
              </a:rPr>
              <a:t>、分类：长篇、中篇、短篇、小小说（微型小说）</a:t>
            </a:r>
            <a:endParaRPr lang="zh-CN" altLang="en-US" sz="2800" dirty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800" dirty="0">
                <a:solidFill>
                  <a:srgbClr val="FF0066"/>
                </a:solidFill>
              </a:rPr>
              <a:t>5</a:t>
            </a:r>
            <a:r>
              <a:rPr lang="zh-CN" altLang="en-US" sz="2800" dirty="0">
                <a:solidFill>
                  <a:srgbClr val="FF0066"/>
                </a:solidFill>
              </a:rPr>
              <a:t>、环境描写的作用有：</a:t>
            </a:r>
            <a:endParaRPr lang="zh-CN" altLang="en-US" sz="2800" dirty="0">
              <a:solidFill>
                <a:srgbClr val="FF0066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400" dirty="0"/>
              <a:t>（</a:t>
            </a:r>
            <a:r>
              <a:rPr lang="en-US" altLang="zh-CN" sz="2400" dirty="0"/>
              <a:t>1</a:t>
            </a:r>
            <a:r>
              <a:rPr lang="zh-CN" altLang="en-US" sz="2400" dirty="0"/>
              <a:t>）自然环境</a:t>
            </a:r>
            <a:r>
              <a:rPr lang="en-US" altLang="zh-CN" sz="2400" dirty="0"/>
              <a:t>   </a:t>
            </a:r>
            <a:r>
              <a:rPr lang="zh-CN" altLang="en-US" sz="2400" dirty="0"/>
              <a:t>交代故事发生的时间、地点及人物活动的空间，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渲染气氛，烘托人物心情</a:t>
            </a:r>
            <a:r>
              <a:rPr lang="zh-CN" altLang="en-US" sz="2400" dirty="0"/>
              <a:t>。</a:t>
            </a:r>
            <a:endParaRPr lang="zh-CN" altLang="en-US" sz="2400" dirty="0"/>
          </a:p>
          <a:p>
            <a:pPr>
              <a:lnSpc>
                <a:spcPct val="80000"/>
              </a:lnSpc>
            </a:pPr>
            <a:r>
              <a:rPr lang="zh-CN" altLang="en-US" sz="2400" dirty="0"/>
              <a:t>（</a:t>
            </a:r>
            <a:r>
              <a:rPr lang="en-US" altLang="zh-CN" sz="2400" dirty="0"/>
              <a:t>2</a:t>
            </a:r>
            <a:r>
              <a:rPr lang="zh-CN" altLang="en-US" sz="2400" dirty="0"/>
              <a:t>）社会环境</a:t>
            </a:r>
            <a:r>
              <a:rPr lang="en-US" altLang="zh-CN" sz="2400" dirty="0"/>
              <a:t>   </a:t>
            </a:r>
            <a:r>
              <a:rPr lang="zh-CN" altLang="en-US" sz="2400" dirty="0"/>
              <a:t>交代事件发生的社会背景、时代特征，衬托人物性格，推动情节发展，揭示文章主题。</a:t>
            </a:r>
            <a:endParaRPr lang="zh-CN" altLang="en-US" sz="2400" dirty="0"/>
          </a:p>
          <a:p>
            <a:pPr>
              <a:lnSpc>
                <a:spcPct val="80000"/>
              </a:lnSpc>
              <a:buNone/>
            </a:pPr>
            <a:r>
              <a:rPr lang="zh-CN" altLang="en-US" sz="2400" dirty="0">
                <a:solidFill>
                  <a:srgbClr val="FF0066"/>
                </a:solidFill>
                <a:ea typeface="华文中宋" charset="-122"/>
              </a:rPr>
              <a:t>    练习：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下面的环境描写有什么作用？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400" dirty="0">
                <a:solidFill>
                  <a:schemeClr val="tx2"/>
                </a:solidFill>
                <a:ea typeface="华文中宋" charset="-122"/>
              </a:rPr>
              <a:t>①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我们上了轮船，离开栈桥，在一片平静的好似绿色大理石桌面的海上驶向远处。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400" dirty="0">
                <a:solidFill>
                  <a:schemeClr val="tx2"/>
                </a:solidFill>
                <a:ea typeface="华文中宋" charset="-122"/>
              </a:rPr>
              <a:t>②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到这样的深夜，苇塘里才有水鸟飞动和唱歌的声音，白天它们是紧紧藏到窝里躲避炮火去了。苇子还是那么狠狠地往上钻，目标好像就是天上。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400" dirty="0">
                <a:solidFill>
                  <a:schemeClr val="tx2"/>
                </a:solidFill>
                <a:ea typeface="华文中宋" charset="-122"/>
              </a:rPr>
              <a:t>③</a:t>
            </a: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商店和饭馆的门无精打采地敞着，面对着上帝创造的这个世界，就跟许多饥饿的嘴巴一样；门口连一个乞丐也没有。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sz="1600">
                <a:solidFill>
                  <a:schemeClr val="hlink"/>
                </a:solidFill>
                <a:ea typeface="华文中宋" charset="-122"/>
              </a:rPr>
              <a:t>      </a:t>
            </a:r>
            <a:r>
              <a:rPr lang="en-US" altLang="zh-CN" sz="2800" dirty="0">
                <a:solidFill>
                  <a:srgbClr val="FF0066"/>
                </a:solidFill>
                <a:ea typeface="华文中宋" charset="-122"/>
              </a:rPr>
              <a:t>6.</a:t>
            </a:r>
            <a:r>
              <a:rPr lang="zh-CN" altLang="en-US" sz="2800" dirty="0">
                <a:solidFill>
                  <a:srgbClr val="FF0066"/>
                </a:solidFill>
                <a:ea typeface="华文中宋" charset="-122"/>
              </a:rPr>
              <a:t>探究小说的主题</a:t>
            </a:r>
            <a:endParaRPr lang="zh-CN" altLang="en-US" sz="2800" dirty="0">
              <a:solidFill>
                <a:srgbClr val="FF0066"/>
              </a:solidFill>
              <a:ea typeface="华文中宋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400" dirty="0">
                <a:solidFill>
                  <a:schemeClr val="tx2"/>
                </a:solidFill>
                <a:ea typeface="华文中宋" charset="-122"/>
              </a:rPr>
              <a:t>小说是通过完整的故事情节和典型的环境描写，来塑造具有典型性格的人物，从而广泛地、多角度地反映社会生活。</a:t>
            </a: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  <a:p>
            <a:pPr marL="0" indent="0">
              <a:lnSpc>
                <a:spcPct val="80000"/>
              </a:lnSpc>
              <a:buNone/>
            </a:pPr>
            <a:endParaRPr lang="zh-CN" altLang="en-US" sz="2400" dirty="0">
              <a:solidFill>
                <a:schemeClr val="tx2"/>
              </a:solidFill>
              <a:ea typeface="华文中宋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/>
          <p:nvPr/>
        </p:nvSpPr>
        <p:spPr>
          <a:xfrm>
            <a:off x="2286000" y="-187325"/>
            <a:ext cx="4572000" cy="48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</a:pPr>
            <a:endParaRPr lang="zh-CN" altLang="zh-CN" sz="32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5123" name="Picture 3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4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5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7675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Picture 6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Picture 7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1863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Picture 8" descr="p_ros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3800" y="0"/>
            <a:ext cx="160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9" name="Text Box 9"/>
          <p:cNvSpPr txBox="1"/>
          <p:nvPr/>
        </p:nvSpPr>
        <p:spPr>
          <a:xfrm>
            <a:off x="1187450" y="1052513"/>
            <a:ext cx="734536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zh-CN" sz="6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2771775" y="2133600"/>
            <a:ext cx="508000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D60093"/>
                </a:solidFill>
                <a:latin typeface="Arial" panose="020B0604020202020204" pitchFamily="34" charset="0"/>
              </a:rPr>
              <a:t>环境描写</a:t>
            </a:r>
            <a:endParaRPr lang="zh-CN" altLang="en-US" dirty="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5131" name="AutoShape 11"/>
          <p:cNvSpPr/>
          <p:nvPr/>
        </p:nvSpPr>
        <p:spPr>
          <a:xfrm>
            <a:off x="1835150" y="1628775"/>
            <a:ext cx="5329238" cy="2808288"/>
          </a:xfrm>
          <a:prstGeom prst="horizontalScroll">
            <a:avLst>
              <a:gd name="adj" fmla="val 12500"/>
            </a:avLst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5132" name="图片 2" descr="office6\wpsassist\cache\A000220150908B48P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2375"/>
            <a:ext cx="5235575" cy="4856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AutoShape 26"/>
          <p:cNvSpPr/>
          <p:nvPr/>
        </p:nvSpPr>
        <p:spPr>
          <a:xfrm>
            <a:off x="2555875" y="5373688"/>
            <a:ext cx="2376488" cy="935037"/>
          </a:xfrm>
          <a:prstGeom prst="wedgeEllipseCallout">
            <a:avLst>
              <a:gd name="adj1" fmla="val -74727"/>
              <a:gd name="adj2" fmla="val -67296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3600" dirty="0">
                <a:solidFill>
                  <a:srgbClr val="7030A0"/>
                </a:solidFill>
                <a:latin typeface="Arial" panose="020B0604020202020204" pitchFamily="34" charset="0"/>
              </a:rPr>
              <a:t>人物</a:t>
            </a:r>
            <a:endParaRPr lang="zh-CN" altLang="en-US" sz="3600" dirty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2">
            <a:hlinkClick r:id="" action="ppaction://noaction"/>
          </p:cNvPr>
          <p:cNvSpPr/>
          <p:nvPr/>
        </p:nvSpPr>
        <p:spPr>
          <a:xfrm>
            <a:off x="323850" y="188913"/>
            <a:ext cx="8678863" cy="3529012"/>
          </a:xfrm>
          <a:prstGeom prst="rect">
            <a:avLst/>
          </a:prstGeom>
          <a:noFill/>
          <a:ln w="155575">
            <a:noFill/>
          </a:ln>
        </p:spPr>
        <p:txBody>
          <a:bodyPr anchor="ctr">
            <a:spAutoFit/>
          </a:bodyPr>
          <a:p>
            <a:pPr>
              <a:lnSpc>
                <a:spcPct val="125000"/>
              </a:lnSpc>
            </a:pP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时候既然是深冬；渐近故乡时，天气又阴晦了，冷风吹进船舱中，呜呜的响，从篷隙向外一望，苍黄的天底下，远近横着几个萧索的荒村，没有一些活气。我的心禁不住悲凉起来了。</a:t>
            </a:r>
            <a:r>
              <a:rPr lang="en-US" altLang="zh-CN" sz="36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鲁迅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故乡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755650" y="981075"/>
            <a:ext cx="8747125" cy="2009775"/>
            <a:chOff x="431" y="1071"/>
            <a:chExt cx="5510" cy="1266"/>
          </a:xfrm>
        </p:grpSpPr>
        <p:sp>
          <p:nvSpPr>
            <p:cNvPr id="6154" name="Rectangle 4"/>
            <p:cNvSpPr/>
            <p:nvPr/>
          </p:nvSpPr>
          <p:spPr>
            <a:xfrm>
              <a:off x="1610" y="1071"/>
              <a:ext cx="907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冷风</a:t>
              </a:r>
              <a:endPara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55" name="Rectangle 5"/>
            <p:cNvSpPr/>
            <p:nvPr/>
          </p:nvSpPr>
          <p:spPr>
            <a:xfrm>
              <a:off x="1882" y="1933"/>
              <a:ext cx="1089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荒村</a:t>
              </a:r>
              <a:endPara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56" name="Rectangle 6"/>
            <p:cNvSpPr/>
            <p:nvPr/>
          </p:nvSpPr>
          <p:spPr>
            <a:xfrm>
              <a:off x="431" y="1071"/>
              <a:ext cx="113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阴晦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57" name="Rectangle 7"/>
            <p:cNvSpPr/>
            <p:nvPr/>
          </p:nvSpPr>
          <p:spPr>
            <a:xfrm>
              <a:off x="3923" y="1071"/>
              <a:ext cx="99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呜呜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58" name="Rectangle 8"/>
            <p:cNvSpPr/>
            <p:nvPr/>
          </p:nvSpPr>
          <p:spPr>
            <a:xfrm>
              <a:off x="2472" y="1525"/>
              <a:ext cx="907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苍黄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59" name="Rectangle 9"/>
            <p:cNvSpPr/>
            <p:nvPr/>
          </p:nvSpPr>
          <p:spPr>
            <a:xfrm>
              <a:off x="5057" y="1525"/>
              <a:ext cx="88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横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60" name="Rectangle 10"/>
            <p:cNvSpPr/>
            <p:nvPr/>
          </p:nvSpPr>
          <p:spPr>
            <a:xfrm>
              <a:off x="1020" y="1933"/>
              <a:ext cx="86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萧索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161" name="Rectangle 11"/>
            <p:cNvSpPr/>
            <p:nvPr/>
          </p:nvSpPr>
          <p:spPr>
            <a:xfrm>
              <a:off x="2744" y="1933"/>
              <a:ext cx="235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r>
                <a:rPr lang="zh-CN" altLang="en-US" sz="3600" dirty="0">
                  <a:latin typeface="黑体" panose="02010609060101010101" pitchFamily="49" charset="-122"/>
                  <a:ea typeface="黑体" panose="02010609060101010101" pitchFamily="49" charset="-122"/>
                </a:rPr>
                <a:t>没有一些活气 </a:t>
              </a:r>
              <a:endPara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5183" name="Text Box 5"/>
          <p:cNvSpPr txBox="1"/>
          <p:nvPr/>
        </p:nvSpPr>
        <p:spPr>
          <a:xfrm>
            <a:off x="1116013" y="3716338"/>
            <a:ext cx="6337300" cy="2319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latin typeface="黑体" panose="02010609060101010101" pitchFamily="49" charset="-122"/>
              </a:rPr>
              <a:t>作用：</a:t>
            </a:r>
            <a:r>
              <a:rPr lang="zh-CN" altLang="en-US" sz="2800" u="sng" dirty="0">
                <a:solidFill>
                  <a:srgbClr val="FF0000"/>
                </a:solidFill>
                <a:latin typeface="Arial" panose="020B0604020202020204" pitchFamily="34" charset="0"/>
              </a:rPr>
              <a:t>描绘了故乡萧瑟的景象，渲染了故乡一片萧条、苍凉、冷清的氛围，烘托了 “我”悲凉的心情。</a:t>
            </a:r>
            <a:endParaRPr lang="zh-CN" altLang="en-US" sz="2800" u="sng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99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　　　　　　　　　　　　</a:t>
            </a:r>
            <a:endParaRPr lang="zh-CN" altLang="en-US" sz="3600" dirty="0">
              <a:solidFill>
                <a:srgbClr val="99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50" name="AutoShape 18"/>
          <p:cNvSpPr/>
          <p:nvPr/>
        </p:nvSpPr>
        <p:spPr>
          <a:xfrm>
            <a:off x="5795963" y="3644900"/>
            <a:ext cx="1871662" cy="504825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pPr algn="ctr"/>
            <a:endParaRPr lang="zh-CN" altLang="zh-CN" sz="3600" dirty="0">
              <a:latin typeface="Arial" panose="020B0604020202020204" pitchFamily="34" charset="0"/>
            </a:endParaRPr>
          </a:p>
        </p:txBody>
      </p:sp>
      <p:sp>
        <p:nvSpPr>
          <p:cNvPr id="6151" name="AutoShape 19"/>
          <p:cNvSpPr/>
          <p:nvPr/>
        </p:nvSpPr>
        <p:spPr>
          <a:xfrm>
            <a:off x="5940425" y="3933825"/>
            <a:ext cx="914400" cy="609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pPr algn="ctr"/>
            <a:endParaRPr lang="zh-CN" altLang="zh-CN" sz="2800" dirty="0">
              <a:latin typeface="Arial" panose="020B0604020202020204" pitchFamily="34" charset="0"/>
            </a:endParaRPr>
          </a:p>
        </p:txBody>
      </p:sp>
      <p:pic>
        <p:nvPicPr>
          <p:cNvPr id="6152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5222875"/>
            <a:ext cx="2592388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3" name="椭圆形标注 21"/>
          <p:cNvSpPr/>
          <p:nvPr/>
        </p:nvSpPr>
        <p:spPr>
          <a:xfrm>
            <a:off x="7380288" y="3933825"/>
            <a:ext cx="1417637" cy="822325"/>
          </a:xfrm>
          <a:prstGeom prst="wedgeEllipseCallout">
            <a:avLst>
              <a:gd name="adj1" fmla="val -88611"/>
              <a:gd name="adj2" fmla="val -1306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zh-CN" altLang="en-US" sz="3200" dirty="0">
                <a:solidFill>
                  <a:srgbClr val="7030A0"/>
                </a:solidFill>
                <a:latin typeface="Arial" panose="020B0604020202020204" pitchFamily="34" charset="0"/>
              </a:rPr>
              <a:t>环境</a:t>
            </a:r>
            <a:endParaRPr lang="zh-CN" altLang="en-US" sz="3200" dirty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35183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>
                                            <p:txEl>
                                              <p:charRg st="49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135183">
                                            <p:txEl>
                                              <p:charRg st="49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>
            <a:hlinkClick r:id="" action="ppaction://noaction"/>
          </p:cNvPr>
          <p:cNvSpPr/>
          <p:nvPr/>
        </p:nvSpPr>
        <p:spPr>
          <a:xfrm>
            <a:off x="323850" y="188913"/>
            <a:ext cx="8678863" cy="3529012"/>
          </a:xfrm>
          <a:prstGeom prst="rect">
            <a:avLst/>
          </a:prstGeom>
          <a:noFill/>
          <a:ln w="155575">
            <a:noFill/>
          </a:ln>
        </p:spPr>
        <p:txBody>
          <a:bodyPr anchor="ctr">
            <a:spAutoFit/>
          </a:bodyPr>
          <a:p>
            <a:pPr>
              <a:lnSpc>
                <a:spcPct val="125000"/>
              </a:lnSpc>
            </a:pP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时候既然是深冬；渐近故乡时，天气又阴晦了，冷风吹进船舱中，呜呜的响，从篷隙向外一望，苍黄的天底下，远近横着几个萧索的荒村，没有一些活气。我的心禁不住悲凉起来了。</a:t>
            </a:r>
            <a:r>
              <a:rPr lang="en-US" altLang="zh-CN" sz="36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鲁迅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故乡</a:t>
            </a:r>
            <a:r>
              <a:rPr lang="en-US" altLang="zh-CN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755650" y="981075"/>
            <a:ext cx="8747125" cy="2009775"/>
            <a:chOff x="431" y="1071"/>
            <a:chExt cx="5510" cy="1266"/>
          </a:xfrm>
        </p:grpSpPr>
        <p:sp>
          <p:nvSpPr>
            <p:cNvPr id="7176" name="Rectangle 4"/>
            <p:cNvSpPr/>
            <p:nvPr/>
          </p:nvSpPr>
          <p:spPr>
            <a:xfrm>
              <a:off x="1610" y="1071"/>
              <a:ext cx="907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冷风</a:t>
              </a:r>
              <a:endPara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77" name="Rectangle 5"/>
            <p:cNvSpPr/>
            <p:nvPr/>
          </p:nvSpPr>
          <p:spPr>
            <a:xfrm>
              <a:off x="1882" y="1933"/>
              <a:ext cx="1089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荒村</a:t>
              </a:r>
              <a:endPara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78" name="Rectangle 6"/>
            <p:cNvSpPr/>
            <p:nvPr/>
          </p:nvSpPr>
          <p:spPr>
            <a:xfrm>
              <a:off x="431" y="1071"/>
              <a:ext cx="113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阴晦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79" name="Rectangle 7"/>
            <p:cNvSpPr/>
            <p:nvPr/>
          </p:nvSpPr>
          <p:spPr>
            <a:xfrm>
              <a:off x="3923" y="1071"/>
              <a:ext cx="99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呜呜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80" name="Rectangle 8"/>
            <p:cNvSpPr/>
            <p:nvPr/>
          </p:nvSpPr>
          <p:spPr>
            <a:xfrm>
              <a:off x="2472" y="1525"/>
              <a:ext cx="907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苍黄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81" name="Rectangle 9"/>
            <p:cNvSpPr/>
            <p:nvPr/>
          </p:nvSpPr>
          <p:spPr>
            <a:xfrm>
              <a:off x="5057" y="1525"/>
              <a:ext cx="884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横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82" name="Rectangle 10"/>
            <p:cNvSpPr/>
            <p:nvPr/>
          </p:nvSpPr>
          <p:spPr>
            <a:xfrm>
              <a:off x="1020" y="1933"/>
              <a:ext cx="86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dirty="0">
                  <a:latin typeface="Arial" panose="020B0604020202020204" pitchFamily="34" charset="0"/>
                  <a:ea typeface="黑体" panose="02010609060101010101" pitchFamily="49" charset="-122"/>
                </a:rPr>
                <a:t>萧索</a:t>
              </a:r>
              <a:endParaRPr lang="zh-CN" altLang="en-US" sz="36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7183" name="Rectangle 11"/>
            <p:cNvSpPr/>
            <p:nvPr/>
          </p:nvSpPr>
          <p:spPr>
            <a:xfrm>
              <a:off x="2744" y="1933"/>
              <a:ext cx="235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r>
                <a:rPr lang="zh-CN" altLang="en-US" sz="3600" dirty="0">
                  <a:latin typeface="黑体" panose="02010609060101010101" pitchFamily="49" charset="-122"/>
                  <a:ea typeface="黑体" panose="02010609060101010101" pitchFamily="49" charset="-122"/>
                </a:rPr>
                <a:t>没有一些活气 </a:t>
              </a:r>
              <a:endPara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172" name="AutoShape 18"/>
          <p:cNvSpPr/>
          <p:nvPr/>
        </p:nvSpPr>
        <p:spPr>
          <a:xfrm>
            <a:off x="5795963" y="3644900"/>
            <a:ext cx="1871662" cy="504825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pPr algn="ctr"/>
            <a:endParaRPr lang="zh-CN" altLang="zh-CN" sz="3600" dirty="0">
              <a:latin typeface="Arial" panose="020B0604020202020204" pitchFamily="34" charset="0"/>
            </a:endParaRPr>
          </a:p>
        </p:txBody>
      </p:sp>
      <p:sp>
        <p:nvSpPr>
          <p:cNvPr id="7173" name="AutoShape 19"/>
          <p:cNvSpPr/>
          <p:nvPr/>
        </p:nvSpPr>
        <p:spPr>
          <a:xfrm>
            <a:off x="5940425" y="3933825"/>
            <a:ext cx="914400" cy="609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pPr algn="ctr"/>
            <a:endParaRPr lang="zh-CN" altLang="zh-CN" sz="2800" dirty="0">
              <a:latin typeface="Arial" panose="020B0604020202020204" pitchFamily="34" charset="0"/>
            </a:endParaRPr>
          </a:p>
        </p:txBody>
      </p:sp>
      <p:pic>
        <p:nvPicPr>
          <p:cNvPr id="7174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5222875"/>
            <a:ext cx="2592388" cy="163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Rectangle 10"/>
          <p:cNvSpPr/>
          <p:nvPr/>
        </p:nvSpPr>
        <p:spPr>
          <a:xfrm>
            <a:off x="1331913" y="3860800"/>
            <a:ext cx="7488237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环境：描写了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景，渲染了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气氛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人物：烘托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感情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,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表现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</a:rPr>
              <a:t>……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性格 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2" descr="office6\wpsassist\cache\A000220150908B48P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789363"/>
            <a:ext cx="5003800" cy="3571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8243" name="文本框 99"/>
          <p:cNvSpPr txBox="1"/>
          <p:nvPr/>
        </p:nvSpPr>
        <p:spPr>
          <a:xfrm>
            <a:off x="1692275" y="836613"/>
            <a:ext cx="7146925" cy="3128962"/>
          </a:xfrm>
          <a:prstGeom prst="rect">
            <a:avLst/>
          </a:prstGeom>
          <a:solidFill>
            <a:schemeClr val="bg1"/>
          </a:solidFill>
          <a:ln w="50800" cap="flat" cmpd="dbl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p>
            <a:pPr indent="612775"/>
            <a:r>
              <a:rPr lang="zh-CN" altLang="en-US" sz="3600" dirty="0">
                <a:solidFill>
                  <a:srgbClr val="04025E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环境描写作用答题思路：</a:t>
            </a:r>
            <a:endParaRPr lang="zh-CN" altLang="en-US" sz="3600" dirty="0">
              <a:solidFill>
                <a:srgbClr val="04025E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第一步：分析环境的特点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第二步：找到思考角度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612775"/>
            <a:r>
              <a:rPr lang="zh-CN" altLang="en-US" sz="32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9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9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3676</Words>
  <Application>WPS 演示</Application>
  <PresentationFormat>全屏显示(4:3)</PresentationFormat>
  <Paragraphs>278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楷体_GB2312</vt:lpstr>
      <vt:lpstr>新宋体</vt:lpstr>
      <vt:lpstr>Times New Roman</vt:lpstr>
      <vt:lpstr>华文中宋</vt:lpstr>
      <vt:lpstr>微软雅黑</vt:lpstr>
      <vt:lpstr>黑体</vt:lpstr>
      <vt:lpstr>Calibri</vt:lpstr>
      <vt:lpstr>Arial Unicode MS</vt:lpstr>
      <vt:lpstr>楷体</vt:lpstr>
      <vt:lpstr>华文行楷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（表现或深化主题）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前思考：</dc:title>
  <dc:creator>shihongyan </dc:creator>
  <cp:lastModifiedBy>闪客</cp:lastModifiedBy>
  <cp:revision>112</cp:revision>
  <dcterms:created xsi:type="dcterms:W3CDTF">2009-04-14T10:39:00Z</dcterms:created>
  <dcterms:modified xsi:type="dcterms:W3CDTF">2020-04-27T02:17:13Z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