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3"/>
    <p:sldId id="258" r:id="rId4"/>
    <p:sldId id="262" r:id="rId5"/>
    <p:sldId id="276" r:id="rId6"/>
    <p:sldId id="263" r:id="rId8"/>
    <p:sldId id="264" r:id="rId9"/>
    <p:sldId id="260" r:id="rId10"/>
    <p:sldId id="265" r:id="rId11"/>
    <p:sldId id="266" r:id="rId12"/>
    <p:sldId id="271" r:id="rId13"/>
    <p:sldId id="267" r:id="rId14"/>
    <p:sldId id="270" r:id="rId15"/>
    <p:sldId id="269" r:id="rId16"/>
    <p:sldId id="268" r:id="rId17"/>
    <p:sldId id="273" r:id="rId18"/>
    <p:sldId id="272" r:id="rId19"/>
    <p:sldId id="274" r:id="rId20"/>
    <p:sldId id="282" r:id="rId21"/>
    <p:sldId id="277" r:id="rId22"/>
    <p:sldId id="280" r:id="rId23"/>
    <p:sldId id="278" r:id="rId24"/>
    <p:sldId id="281" r:id="rId25"/>
    <p:sldId id="287" r:id="rId26"/>
    <p:sldId id="289" r:id="rId27"/>
    <p:sldId id="290" r:id="rId28"/>
    <p:sldId id="283" r:id="rId29"/>
    <p:sldId id="292" r:id="rId30"/>
    <p:sldId id="291" r:id="rId31"/>
    <p:sldId id="285" r:id="rId32"/>
    <p:sldId id="286" r:id="rId33"/>
    <p:sldId id="294" r:id="rId34"/>
  </p:sldIdLst>
  <p:sldSz cx="9144000" cy="6858000" type="screen4x3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tags" Target="tags/tag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5014B-4EDD-4CFE-931C-67C970DFAC6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0978D0-90CA-4102-93EB-AC0D4934973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305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415" indent="0">
              <a:lnSpc>
                <a:spcPts val="2300"/>
              </a:lnSpc>
              <a:spcBef>
                <a:spcPct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ct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210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9" name="流程图: 过程 8"/>
          <p:cNvSpPr/>
          <p:nvPr/>
        </p:nvSpPr>
        <p:spPr>
          <a:xfrm rot="19468672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ct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同心圆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186D0094-8D2D-44DE-B1FF-C622065053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05A8C56F-18BD-40F2-A77B-3AE72A839D73}" type="slidenum">
              <a:rPr lang="zh-CN" altLang="en-US" smtClean="0"/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210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 panose="05020102010507070707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490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 panose="020B0604030504040204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7095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 panose="05020102010507070707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99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575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894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42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356660"/>
            <a:ext cx="7772400" cy="1470025"/>
          </a:xfrm>
        </p:spPr>
        <p:txBody>
          <a:bodyPr/>
          <a:lstStyle/>
          <a:p>
            <a:r>
              <a:rPr lang="en-US" altLang="zh-CN" b="1" smtClean="0">
                <a:latin typeface="仿宋_GB2312" pitchFamily="49" charset="-122"/>
                <a:ea typeface="仿宋_GB2312" pitchFamily="49" charset="-122"/>
              </a:rPr>
              <a:t>《</a:t>
            </a:r>
            <a:r>
              <a:rPr lang="zh-CN" altLang="en-US" b="1" smtClean="0">
                <a:latin typeface="仿宋_GB2312" pitchFamily="49" charset="-122"/>
                <a:ea typeface="仿宋_GB2312" pitchFamily="49" charset="-122"/>
              </a:rPr>
              <a:t>老子</a:t>
            </a:r>
            <a:r>
              <a:rPr lang="en-US" altLang="zh-CN" b="1" smtClean="0">
                <a:latin typeface="仿宋_GB2312" pitchFamily="49" charset="-122"/>
                <a:ea typeface="仿宋_GB2312" pitchFamily="49" charset="-122"/>
              </a:rPr>
              <a:t>》</a:t>
            </a:r>
            <a:r>
              <a:rPr lang="zh-CN" altLang="en-US" b="1" smtClean="0">
                <a:latin typeface="仿宋_GB2312" pitchFamily="49" charset="-122"/>
                <a:ea typeface="仿宋_GB2312" pitchFamily="49" charset="-122"/>
              </a:rPr>
              <a:t>四章</a:t>
            </a:r>
            <a:endParaRPr lang="zh-CN" altLang="en-US" b="1">
              <a:latin typeface="仿宋_GB2312" pitchFamily="49" charset="-122"/>
              <a:ea typeface="仿宋_GB2312" pitchFamily="49" charset="-122"/>
            </a:endParaRPr>
          </a:p>
        </p:txBody>
      </p:sp>
      <p:pic>
        <p:nvPicPr>
          <p:cNvPr id="1026" name="Picture 2" descr="https://timgsa.baidu.com/timg?image&amp;quality=80&amp;size=b9999_10000&amp;sec=1598193309500&amp;di=2fce556b7f01152a5830a67dfb90a077&amp;imgtype=0&amp;src=http%3A%2F%2Fn.sinaimg.cn%2Fsinacn13%2F409%2Fw726h483%2F20180707%2F5677-hexfcvm1328385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7" y="2197833"/>
            <a:ext cx="5016495" cy="4449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54096"/>
          </a:xfrm>
        </p:spPr>
        <p:txBody>
          <a:bodyPr>
            <a:normAutofit/>
          </a:bodyPr>
          <a:lstStyle/>
          <a:p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3200" b="1" smtClean="0">
                <a:latin typeface="楷体_GB2312" pitchFamily="49" charset="-122"/>
                <a:ea typeface="楷体_GB2312" pitchFamily="49" charset="-122"/>
              </a:rPr>
              <a:t>文本研习</a:t>
            </a:r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】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0755"/>
            <a:ext cx="8229600" cy="5184576"/>
          </a:xfrm>
        </p:spPr>
        <p:txBody>
          <a:bodyPr>
            <a:normAutofit/>
          </a:bodyPr>
          <a:lstStyle/>
          <a:p>
            <a:r>
              <a:rPr lang="zh-CN" altLang="zh-CN" sz="2800" b="1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整体</a:t>
            </a:r>
            <a:r>
              <a:rPr lang="zh-CN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感知</a:t>
            </a:r>
            <a:endParaRPr lang="zh-CN" altLang="zh-CN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2800" b="1" smtClean="0"/>
          </a:p>
          <a:p>
            <a:r>
              <a:rPr lang="en-US" altLang="zh-CN" sz="2800" b="1" smtClean="0"/>
              <a:t>1</a:t>
            </a:r>
            <a:r>
              <a:rPr lang="en-US" altLang="zh-CN" sz="2800" b="1"/>
              <a:t>.</a:t>
            </a:r>
            <a:r>
              <a:rPr lang="zh-CN" altLang="zh-CN" sz="2800" b="1"/>
              <a:t>初读四章文字，读通读顺。注意揣摩句读。</a:t>
            </a:r>
            <a:endParaRPr lang="zh-CN" altLang="zh-CN" sz="2800" b="1"/>
          </a:p>
          <a:p>
            <a:r>
              <a:rPr lang="en-US" altLang="zh-CN" sz="2800" b="1"/>
              <a:t>2.</a:t>
            </a:r>
            <a:r>
              <a:rPr lang="zh-CN" altLang="zh-CN" sz="2800" b="1"/>
              <a:t>再读四章文字，结合注释，初步理解文意。</a:t>
            </a:r>
            <a:endParaRPr lang="zh-CN" altLang="zh-CN" sz="2800" b="1"/>
          </a:p>
          <a:p>
            <a:r>
              <a:rPr lang="en-US" altLang="zh-CN" sz="2800" b="1"/>
              <a:t>3.</a:t>
            </a:r>
            <a:r>
              <a:rPr lang="zh-CN" altLang="zh-CN" sz="2800" b="1"/>
              <a:t>请结合注释翻译《老子》四章，并做好批注。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smtClean="0">
                <a:ea typeface="黑体" panose="02010609060101010101" pitchFamily="2" charset="-122"/>
              </a:rPr>
              <a:t>翻译课文：第十一章</a:t>
            </a:r>
            <a:endParaRPr lang="zh-CN" altLang="en-US" sz="3200" b="1" smtClean="0">
              <a:ea typeface="黑体" panose="02010609060101010101" pitchFamily="2" charset="-122"/>
            </a:endParaRPr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/>
              <a:buNone/>
            </a:pPr>
            <a:r>
              <a:rPr lang="zh-CN" altLang="en-US" smtClean="0"/>
              <a:t>           </a:t>
            </a:r>
            <a:r>
              <a:rPr lang="zh-CN" altLang="en-US" b="1" smtClean="0">
                <a:ea typeface="黑体" panose="02010609060101010101" pitchFamily="2" charset="-122"/>
              </a:rPr>
              <a:t>三十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辐</a:t>
            </a:r>
            <a:r>
              <a:rPr lang="zh-CN" altLang="en-US" b="1" smtClean="0">
                <a:ea typeface="黑体" panose="02010609060101010101" pitchFamily="2" charset="-122"/>
              </a:rPr>
              <a:t>共一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毂</a:t>
            </a:r>
            <a:r>
              <a:rPr lang="zh-CN" altLang="en-US" b="1" smtClean="0">
                <a:ea typeface="黑体" panose="02010609060101010101" pitchFamily="2" charset="-122"/>
              </a:rPr>
              <a:t>，当其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无</a:t>
            </a:r>
            <a:r>
              <a:rPr lang="zh-CN" altLang="en-US" b="1" smtClean="0">
                <a:ea typeface="黑体" panose="02010609060101010101" pitchFamily="2" charset="-122"/>
              </a:rPr>
              <a:t>，有车之用。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埏埴</a:t>
            </a:r>
            <a:r>
              <a:rPr lang="zh-CN" altLang="en-US" b="1" smtClean="0">
                <a:ea typeface="黑体" panose="02010609060101010101" pitchFamily="2" charset="-122"/>
              </a:rPr>
              <a:t>以为器，当其无，有器之用。凿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户牖</a:t>
            </a:r>
            <a:r>
              <a:rPr lang="zh-CN" altLang="en-US" b="1" smtClean="0">
                <a:ea typeface="黑体" panose="02010609060101010101" pitchFamily="2" charset="-122"/>
              </a:rPr>
              <a:t>以为室，当其无，有室之用。故有之以为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利</a:t>
            </a:r>
            <a:r>
              <a:rPr lang="zh-CN" altLang="en-US" b="1" smtClean="0">
                <a:ea typeface="黑体" panose="02010609060101010101" pitchFamily="2" charset="-122"/>
              </a:rPr>
              <a:t>，无之以为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用</a:t>
            </a:r>
            <a:r>
              <a:rPr lang="zh-CN" altLang="en-US" b="1" smtClean="0">
                <a:ea typeface="黑体" panose="02010609060101010101" pitchFamily="2" charset="-122"/>
              </a:rPr>
              <a:t>。</a:t>
            </a:r>
            <a:endParaRPr lang="zh-CN" altLang="en-US" b="1" smtClean="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54096"/>
          </a:xfrm>
        </p:spPr>
        <p:txBody>
          <a:bodyPr>
            <a:normAutofit/>
          </a:bodyPr>
          <a:lstStyle/>
          <a:p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3200" b="1" smtClean="0">
                <a:latin typeface="楷体_GB2312" pitchFamily="49" charset="-122"/>
                <a:ea typeface="楷体_GB2312" pitchFamily="49" charset="-122"/>
              </a:rPr>
              <a:t>翻译</a:t>
            </a:r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】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0755"/>
            <a:ext cx="8229600" cy="5184576"/>
          </a:xfrm>
        </p:spPr>
        <p:txBody>
          <a:bodyPr>
            <a:normAutofit/>
          </a:bodyPr>
          <a:lstStyle/>
          <a:p>
            <a:r>
              <a:rPr lang="zh-CN" altLang="zh-CN" sz="2800" b="1">
                <a:latin typeface="楷体_GB2312" pitchFamily="49" charset="-122"/>
                <a:ea typeface="楷体_GB2312" pitchFamily="49" charset="-122"/>
              </a:rPr>
              <a:t>第十一章：</a:t>
            </a:r>
            <a:endParaRPr lang="zh-CN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zh-CN" sz="2800" b="1">
                <a:latin typeface="楷体_GB2312" pitchFamily="49" charset="-122"/>
                <a:ea typeface="楷体_GB2312" pitchFamily="49" charset="-122"/>
              </a:rPr>
              <a:t>三十根辐条汇集到一根毂上，有了车毂中空的地方，才有了车子的作用。</a:t>
            </a:r>
            <a:endParaRPr lang="zh-CN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zh-CN" sz="2800" b="1">
                <a:latin typeface="楷体_GB2312" pitchFamily="49" charset="-122"/>
                <a:ea typeface="楷体_GB2312" pitchFamily="49" charset="-122"/>
              </a:rPr>
              <a:t>揉和陶土做成器皿，有了器具中空的地方，才具备器皿的作用。</a:t>
            </a:r>
            <a:endParaRPr lang="zh-CN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zh-CN" sz="2800" b="1">
                <a:latin typeface="楷体_GB2312" pitchFamily="49" charset="-122"/>
                <a:ea typeface="楷体_GB2312" pitchFamily="49" charset="-122"/>
              </a:rPr>
              <a:t>开凿门窗来建造房屋，有了门窗四壁的空的部分，才具备房屋的作用。</a:t>
            </a:r>
            <a:endParaRPr lang="zh-CN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zh-CN" sz="2800" b="1">
                <a:latin typeface="楷体_GB2312" pitchFamily="49" charset="-122"/>
                <a:ea typeface="楷体_GB2312" pitchFamily="49" charset="-122"/>
              </a:rPr>
              <a:t>所以，“有”给人便利，正是“无”使它发挥了作用。</a:t>
            </a:r>
            <a:endParaRPr lang="zh-CN" altLang="zh-CN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smtClean="0">
                <a:latin typeface="黑体" panose="02010609060101010101" pitchFamily="2" charset="-122"/>
                <a:ea typeface="黑体" panose="02010609060101010101" pitchFamily="2" charset="-122"/>
              </a:rPr>
              <a:t>思考：本段写了什么</a:t>
            </a:r>
            <a:r>
              <a:rPr lang="en-US" altLang="zh-CN" sz="3200" b="1" smtClean="0"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r>
              <a:rPr lang="zh-CN" altLang="en-US" sz="3200" b="1" smtClean="0">
                <a:latin typeface="黑体" panose="02010609060101010101" pitchFamily="2" charset="-122"/>
                <a:ea typeface="黑体" panose="02010609060101010101" pitchFamily="2" charset="-122"/>
              </a:rPr>
              <a:t>用了那种论证方法？</a:t>
            </a:r>
            <a:endParaRPr lang="zh-CN" altLang="en-US" sz="3200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/>
              <a:buNone/>
            </a:pPr>
            <a:r>
              <a:rPr lang="zh-CN" altLang="en-US" smtClean="0"/>
              <a:t>           </a:t>
            </a:r>
            <a:r>
              <a:rPr lang="zh-CN" altLang="en-US" b="1" smtClean="0">
                <a:ea typeface="黑体" panose="02010609060101010101" pitchFamily="2" charset="-122"/>
              </a:rPr>
              <a:t>三十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辐</a:t>
            </a:r>
            <a:r>
              <a:rPr lang="zh-CN" altLang="en-US" b="1" smtClean="0">
                <a:ea typeface="黑体" panose="02010609060101010101" pitchFamily="2" charset="-122"/>
              </a:rPr>
              <a:t>共一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毂</a:t>
            </a:r>
            <a:r>
              <a:rPr lang="zh-CN" altLang="en-US" b="1" smtClean="0">
                <a:ea typeface="黑体" panose="02010609060101010101" pitchFamily="2" charset="-122"/>
              </a:rPr>
              <a:t>，当其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无</a:t>
            </a:r>
            <a:r>
              <a:rPr lang="zh-CN" altLang="en-US" b="1" smtClean="0">
                <a:ea typeface="黑体" panose="02010609060101010101" pitchFamily="2" charset="-122"/>
              </a:rPr>
              <a:t>，有车之用。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埏埴</a:t>
            </a:r>
            <a:r>
              <a:rPr lang="zh-CN" altLang="en-US" b="1" smtClean="0">
                <a:ea typeface="黑体" panose="02010609060101010101" pitchFamily="2" charset="-122"/>
              </a:rPr>
              <a:t>以为器，当其无，有器之用。凿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户牖</a:t>
            </a:r>
            <a:r>
              <a:rPr lang="zh-CN" altLang="en-US" b="1" smtClean="0">
                <a:ea typeface="黑体" panose="02010609060101010101" pitchFamily="2" charset="-122"/>
              </a:rPr>
              <a:t>以为室，当其无，有室之用。故有之以为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利</a:t>
            </a:r>
            <a:r>
              <a:rPr lang="zh-CN" altLang="en-US" b="1" smtClean="0">
                <a:ea typeface="黑体" panose="02010609060101010101" pitchFamily="2" charset="-122"/>
              </a:rPr>
              <a:t>，无之以为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用</a:t>
            </a:r>
            <a:r>
              <a:rPr lang="zh-CN" altLang="en-US" b="1" smtClean="0">
                <a:ea typeface="黑体" panose="02010609060101010101" pitchFamily="2" charset="-122"/>
              </a:rPr>
              <a:t>。</a:t>
            </a:r>
            <a:endParaRPr lang="en-US" altLang="zh-CN" b="1" smtClean="0"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en-US" altLang="zh-CN" b="1" smtClean="0"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ea typeface="黑体" panose="02010609060101010101" pitchFamily="2" charset="-122"/>
              </a:rPr>
              <a:t>主要写了“故有之以为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利</a:t>
            </a:r>
            <a:r>
              <a:rPr lang="zh-CN" altLang="en-US" b="1" smtClean="0">
                <a:ea typeface="黑体" panose="02010609060101010101" pitchFamily="2" charset="-122"/>
              </a:rPr>
              <a:t>，无之以为</a:t>
            </a: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用</a:t>
            </a:r>
            <a:r>
              <a:rPr lang="zh-CN" altLang="en-US" b="1" smtClean="0">
                <a:ea typeface="黑体" panose="02010609060101010101" pitchFamily="2" charset="-122"/>
              </a:rPr>
              <a:t>。”举例论证</a:t>
            </a:r>
            <a:endParaRPr lang="en-US" altLang="zh-CN" b="1" smtClean="0"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en-US" altLang="zh-CN" b="1" smtClean="0"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zh-CN" altLang="en-US" b="1" smtClean="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9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1142984"/>
            <a:ext cx="7572428" cy="498317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以车子 器皿和居室三者为例，说明</a:t>
            </a:r>
            <a:r>
              <a:rPr lang="zh-CN" altLang="en-US" b="1" smtClean="0">
                <a:ea typeface="黑体" panose="02010609060101010101" pitchFamily="2" charset="-122"/>
              </a:rPr>
              <a:t>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有</a:t>
            </a:r>
            <a:r>
              <a:rPr lang="zh-CN" altLang="en-US" b="1" smtClean="0">
                <a:ea typeface="黑体" panose="02010609060101010101" pitchFamily="2" charset="-122"/>
              </a:rPr>
              <a:t>”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 和</a:t>
            </a:r>
            <a:r>
              <a:rPr lang="zh-CN" altLang="en-US" b="1" smtClean="0">
                <a:ea typeface="黑体" panose="02010609060101010101" pitchFamily="2" charset="-122"/>
              </a:rPr>
              <a:t>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无</a:t>
            </a:r>
            <a:r>
              <a:rPr lang="zh-CN" altLang="en-US" b="1" smtClean="0">
                <a:ea typeface="黑体" panose="02010609060101010101" pitchFamily="2" charset="-122"/>
              </a:rPr>
              <a:t>”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的相对性（有无的关系）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/>
              <a:buNone/>
            </a:pP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器物实体的</a:t>
            </a:r>
            <a:r>
              <a:rPr lang="zh-CN" altLang="en-US" b="1" smtClean="0">
                <a:ea typeface="黑体" panose="02010609060101010101" pitchFamily="2" charset="-122"/>
              </a:rPr>
              <a:t>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有</a:t>
            </a:r>
            <a:r>
              <a:rPr lang="zh-CN" altLang="en-US" b="1" smtClean="0">
                <a:ea typeface="黑体" panose="02010609060101010101" pitchFamily="2" charset="-122"/>
              </a:rPr>
              <a:t>”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，只是提供便利的条件；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器物中空的</a:t>
            </a:r>
            <a:r>
              <a:rPr lang="zh-CN" altLang="en-US" b="1" smtClean="0">
                <a:ea typeface="黑体" panose="02010609060101010101" pitchFamily="2" charset="-122"/>
              </a:rPr>
              <a:t>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无</a:t>
            </a:r>
            <a:r>
              <a:rPr lang="zh-CN" altLang="en-US" b="1" smtClean="0">
                <a:ea typeface="黑体" panose="02010609060101010101" pitchFamily="2" charset="-122"/>
              </a:rPr>
              <a:t>”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，才是其发挥作用的关键。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通过</a:t>
            </a:r>
            <a:r>
              <a:rPr lang="zh-CN" altLang="en-US" b="1" smtClean="0">
                <a:ea typeface="黑体" panose="02010609060101010101" pitchFamily="2" charset="-122"/>
              </a:rPr>
              <a:t>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有</a:t>
            </a:r>
            <a:r>
              <a:rPr lang="zh-CN" altLang="en-US" b="1" smtClean="0">
                <a:ea typeface="黑体" panose="02010609060101010101" pitchFamily="2" charset="-122"/>
              </a:rPr>
              <a:t>”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和</a:t>
            </a:r>
            <a:r>
              <a:rPr lang="zh-CN" altLang="en-US" b="1" smtClean="0">
                <a:ea typeface="黑体" panose="02010609060101010101" pitchFamily="2" charset="-122"/>
              </a:rPr>
              <a:t>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无</a:t>
            </a:r>
            <a:r>
              <a:rPr lang="zh-CN" altLang="en-US" b="1" smtClean="0">
                <a:ea typeface="黑体" panose="02010609060101010101" pitchFamily="2" charset="-122"/>
              </a:rPr>
              <a:t>”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辩证关系的分析，体现老子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b="1" smtClean="0">
                <a:ea typeface="黑体" panose="02010609060101010101" pitchFamily="2" charset="-122"/>
              </a:rPr>
              <a:t>“</a:t>
            </a:r>
            <a:r>
              <a:rPr lang="zh-CN" altLang="en-US" sz="4000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有无相生</a:t>
            </a:r>
            <a:r>
              <a:rPr lang="zh-CN" altLang="en-US" b="1" smtClean="0">
                <a:ea typeface="黑体" panose="02010609060101010101" pitchFamily="2" charset="-122"/>
              </a:rPr>
              <a:t>”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的观点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smtClean="0">
                <a:ea typeface="黑体" panose="02010609060101010101" pitchFamily="2" charset="-122"/>
              </a:rPr>
              <a:t>翻译课文</a:t>
            </a:r>
            <a:endParaRPr lang="zh-CN" altLang="en-US" sz="3200" b="1" smtClean="0">
              <a:ea typeface="黑体" panose="02010609060101010101" pitchFamily="2" charset="-122"/>
            </a:endParaRP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企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者不立，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跨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者不行，自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见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者不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明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，自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是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者不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彰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，自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伐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者无功，自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者不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长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其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在道也，曰余食赘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行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物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或恶之，故有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道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者不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54096"/>
          </a:xfrm>
        </p:spPr>
        <p:txBody>
          <a:bodyPr>
            <a:normAutofit/>
          </a:bodyPr>
          <a:lstStyle/>
          <a:p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3200" b="1" smtClean="0">
                <a:latin typeface="楷体_GB2312" pitchFamily="49" charset="-122"/>
                <a:ea typeface="楷体_GB2312" pitchFamily="49" charset="-122"/>
              </a:rPr>
              <a:t>文本研习</a:t>
            </a:r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】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0755"/>
            <a:ext cx="8229600" cy="5184576"/>
          </a:xfrm>
        </p:spPr>
        <p:txBody>
          <a:bodyPr>
            <a:normAutofit/>
          </a:bodyPr>
          <a:lstStyle/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第二十四章：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踮起脚跟的人站立不住；跨步行的人走不远，偏执己见的人不能明察，自以为是的人，不能明辨是非；自我夸耀的人，反而不能成就大功，自尊自大的人反而不被人们敬重。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从道的角度看，以上这些行为，就叫作剩饭赘瘤。人们厌恶这些东西，所以有道的人决不这样做。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smtClean="0">
                <a:ea typeface="黑体" panose="02010609060101010101" pitchFamily="2" charset="-122"/>
              </a:rPr>
              <a:t>思考：本段写了什么？用了哪种论证方法？</a:t>
            </a:r>
            <a:endParaRPr lang="zh-CN" altLang="en-US" sz="3200" b="1" smtClean="0">
              <a:ea typeface="黑体" panose="02010609060101010101" pitchFamily="2" charset="-122"/>
            </a:endParaRP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35608" y="1447800"/>
            <a:ext cx="7708392" cy="4800600"/>
          </a:xfrm>
        </p:spPr>
        <p:txBody>
          <a:bodyPr>
            <a:normAutofit/>
          </a:bodyPr>
          <a:lstStyle/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   本段阐述了</a:t>
            </a:r>
            <a:r>
              <a:rPr lang="zh-CN" altLang="en-US" b="1" smtClean="0">
                <a:ea typeface="黑体" panose="02010609060101010101" pitchFamily="2" charset="-122"/>
              </a:rPr>
              <a:t>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有道者不会彰显自我</a:t>
            </a:r>
            <a:r>
              <a:rPr lang="zh-CN" altLang="en-US" b="1" smtClean="0">
                <a:ea typeface="黑体" panose="02010609060101010101" pitchFamily="2" charset="-122"/>
              </a:rPr>
              <a:t>”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的道理。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比喻论证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用</a:t>
            </a:r>
            <a:r>
              <a:rPr lang="zh-CN" altLang="en-US" b="1" smtClean="0">
                <a:ea typeface="黑体" panose="02010609060101010101" pitchFamily="2" charset="-122"/>
              </a:rPr>
              <a:t>“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企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者不立，</a:t>
            </a:r>
            <a:r>
              <a:rPr lang="zh-CN" altLang="en-US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跨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者不行</a:t>
            </a:r>
            <a:r>
              <a:rPr lang="zh-CN" altLang="en-US" b="1" smtClean="0">
                <a:ea typeface="黑体" panose="02010609060101010101" pitchFamily="2" charset="-122"/>
              </a:rPr>
              <a:t>”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作比喻，说明</a:t>
            </a:r>
            <a:r>
              <a:rPr lang="zh-CN" altLang="en-US" b="1" smtClean="0">
                <a:ea typeface="黑体" panose="02010609060101010101" pitchFamily="2" charset="-122"/>
              </a:rPr>
              <a:t>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自见</a:t>
            </a:r>
            <a:r>
              <a:rPr lang="zh-CN" altLang="en-US" b="1" smtClean="0">
                <a:ea typeface="黑体" panose="02010609060101010101" pitchFamily="2" charset="-122"/>
              </a:rPr>
              <a:t>”“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自是</a:t>
            </a:r>
            <a:r>
              <a:rPr lang="zh-CN" altLang="en-US" b="1" smtClean="0">
                <a:ea typeface="黑体" panose="02010609060101010101" pitchFamily="2" charset="-122"/>
              </a:rPr>
              <a:t>”“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自伐</a:t>
            </a:r>
            <a:r>
              <a:rPr lang="zh-CN" altLang="en-US" b="1" smtClean="0">
                <a:ea typeface="黑体" panose="02010609060101010101" pitchFamily="2" charset="-122"/>
              </a:rPr>
              <a:t>”“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自矜</a:t>
            </a:r>
            <a:r>
              <a:rPr lang="zh-CN" altLang="en-US" b="1" smtClean="0">
                <a:ea typeface="黑体" panose="02010609060101010101" pitchFamily="2" charset="-122"/>
              </a:rPr>
              <a:t>”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的结果都是不好的，会使人们离自己的目标越来越远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6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6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86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54096"/>
          </a:xfrm>
        </p:spPr>
        <p:txBody>
          <a:bodyPr>
            <a:normAutofit/>
          </a:bodyPr>
          <a:lstStyle/>
          <a:p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3200" b="1" smtClean="0">
                <a:latin typeface="楷体_GB2312" pitchFamily="49" charset="-122"/>
                <a:ea typeface="楷体_GB2312" pitchFamily="49" charset="-122"/>
              </a:rPr>
              <a:t>文本研习</a:t>
            </a:r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】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0755"/>
            <a:ext cx="8229600" cy="5184576"/>
          </a:xfrm>
        </p:spPr>
        <p:txBody>
          <a:bodyPr>
            <a:normAutofit/>
          </a:bodyPr>
          <a:lstStyle/>
          <a:p>
            <a:r>
              <a:rPr lang="zh-CN" altLang="zh-CN" sz="2800" b="1" smtClean="0"/>
              <a:t>这</a:t>
            </a:r>
            <a:r>
              <a:rPr lang="zh-CN" altLang="zh-CN" sz="2800" b="1"/>
              <a:t>一章主要讲“自然”的道理。自然是顺道而行，不自己妄为。急躁冒进、自我炫耀的行为都会导致失败，不符合自然规律的政策也同样不会取得相应的成果，老子告诫人们为人应谦恭谨慎，为政应温和柔顺，只有脚踏实地，不自以为是，不好高骛远，以一颗平常心去去面对，方可长久</a:t>
            </a:r>
            <a:r>
              <a:rPr lang="zh-CN" altLang="zh-CN" sz="2800" b="1" smtClean="0"/>
              <a:t>。一个人</a:t>
            </a:r>
            <a:r>
              <a:rPr lang="zh-CN" altLang="zh-CN" sz="2800" b="1"/>
              <a:t>有了“自见”、“自是”、“自伐”、“自矜”的心病，一定要及时反省，反省后要自我改正。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FF0000"/>
                </a:solidFill>
              </a:rPr>
              <a:t>个人修养</a:t>
            </a:r>
            <a:endParaRPr lang="zh-CN" altLang="en-US" smtClean="0">
              <a:solidFill>
                <a:srgbClr val="FF0000"/>
              </a:solidFill>
            </a:endParaRPr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韬光养晦    不露锋芒    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虚怀若谷    上善若水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故木秀于林，风必摧之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堆出于岸，流必湍之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行高于人，众必非之。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54096"/>
          </a:xfrm>
        </p:spPr>
        <p:txBody>
          <a:bodyPr>
            <a:normAutofit/>
          </a:bodyPr>
          <a:lstStyle/>
          <a:p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【学习目标】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0755"/>
            <a:ext cx="8229600" cy="5184576"/>
          </a:xfrm>
        </p:spPr>
        <p:txBody>
          <a:bodyPr>
            <a:normAutofit/>
          </a:bodyPr>
          <a:lstStyle/>
          <a:p>
            <a:r>
              <a:rPr lang="en-US" altLang="zh-CN" sz="2800" b="1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zh-CN" altLang="zh-CN" sz="2800" b="1">
                <a:latin typeface="楷体_GB2312" pitchFamily="49" charset="-122"/>
                <a:ea typeface="楷体_GB2312" pitchFamily="49" charset="-122"/>
              </a:rPr>
              <a:t>了解老子及其作品《道德经》。</a:t>
            </a:r>
            <a:endParaRPr lang="zh-CN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zh-CN" sz="2800" b="1">
                <a:latin typeface="楷体_GB2312" pitchFamily="49" charset="-122"/>
                <a:ea typeface="楷体_GB2312" pitchFamily="49" charset="-122"/>
              </a:rPr>
              <a:t>掌握文中重要实词、虚词和特殊句式等基础知识。</a:t>
            </a:r>
            <a:endParaRPr lang="zh-CN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zh-CN" sz="2800" b="1">
                <a:latin typeface="楷体_GB2312" pitchFamily="49" charset="-122"/>
                <a:ea typeface="楷体_GB2312" pitchFamily="49" charset="-122"/>
              </a:rPr>
              <a:t>理解选文的思想内容，思考其现实意义，学习“以喻说理”的写法。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翻译课文：第三十三章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知</a:t>
            </a: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人者智，自知者</a:t>
            </a:r>
            <a:r>
              <a:rPr lang="zh-CN" altLang="en-US" b="1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明</a:t>
            </a: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en-US" b="1" smtClean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buNone/>
            </a:pP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胜人者有力，自胜者强。</a:t>
            </a:r>
            <a:endParaRPr lang="zh-CN" altLang="en-US" b="1" smtClean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buNone/>
            </a:pP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知足者富。</a:t>
            </a:r>
            <a:r>
              <a:rPr lang="zh-CN" altLang="en-US" b="1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强行者</a:t>
            </a: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有志。</a:t>
            </a:r>
            <a:endParaRPr lang="zh-CN" altLang="en-US" b="1" smtClean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buNone/>
            </a:pP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不失其所者久。死而不亡者</a:t>
            </a:r>
            <a:r>
              <a:rPr lang="zh-CN" altLang="en-US" b="1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寿</a:t>
            </a:r>
            <a:r>
              <a:rPr lang="zh-CN" altLang="en-US" b="1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en-US" b="1" smtClean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b="1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54096"/>
          </a:xfrm>
        </p:spPr>
        <p:txBody>
          <a:bodyPr>
            <a:normAutofit/>
          </a:bodyPr>
          <a:lstStyle/>
          <a:p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3200" b="1" smtClean="0">
                <a:latin typeface="楷体_GB2312" pitchFamily="49" charset="-122"/>
                <a:ea typeface="楷体_GB2312" pitchFamily="49" charset="-122"/>
              </a:rPr>
              <a:t>文本研习</a:t>
            </a:r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】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0755"/>
            <a:ext cx="8229600" cy="5184576"/>
          </a:xfrm>
        </p:spPr>
        <p:txBody>
          <a:bodyPr>
            <a:normAutofit/>
          </a:bodyPr>
          <a:lstStyle/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第三十三章：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能了解别人的人有智慧，能了解自己的人聪明。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能战胜别人的人有力气，能战胜自己的人刚强。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知道满足的人才是富人，强劲奋进的人有意志。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不丧失立身之地的人能够长久，有道之人身虽死而“道”仍存，这就是长寿。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sz="4400" b="1" smtClean="0">
                <a:solidFill>
                  <a:srgbClr val="FF0000"/>
                </a:solidFill>
              </a:rPr>
              <a:t>第三十三章中，老子给我们提出了什么要求？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讲个人修养与自我建立。</a:t>
            </a:r>
            <a:endParaRPr lang="zh-CN" altLang="en-US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zh-CN" b="1" smtClean="0"/>
              <a:t>要做自知、自胜、自足、强行的人。在老子看来，</a:t>
            </a:r>
            <a:r>
              <a:rPr lang="en-US" altLang="zh-CN" b="1" smtClean="0"/>
              <a:t>“</a:t>
            </a:r>
            <a:r>
              <a:rPr lang="zh-CN" altLang="zh-CN" b="1" smtClean="0"/>
              <a:t>知人</a:t>
            </a:r>
            <a:r>
              <a:rPr lang="en-US" altLang="zh-CN" b="1" smtClean="0"/>
              <a:t>”</a:t>
            </a:r>
            <a:r>
              <a:rPr lang="zh-CN" altLang="zh-CN" b="1" smtClean="0"/>
              <a:t>、</a:t>
            </a:r>
            <a:r>
              <a:rPr lang="en-US" altLang="zh-CN" b="1" smtClean="0"/>
              <a:t>“</a:t>
            </a:r>
            <a:r>
              <a:rPr lang="zh-CN" altLang="zh-CN" b="1" smtClean="0"/>
              <a:t>胜人</a:t>
            </a:r>
            <a:r>
              <a:rPr lang="en-US" altLang="zh-CN" b="1" smtClean="0"/>
              <a:t>”</a:t>
            </a:r>
            <a:r>
              <a:rPr lang="zh-CN" altLang="zh-CN" b="1" smtClean="0"/>
              <a:t>十分重要，但是</a:t>
            </a:r>
            <a:r>
              <a:rPr lang="en-US" altLang="zh-CN" b="1" smtClean="0"/>
              <a:t>“</a:t>
            </a:r>
            <a:r>
              <a:rPr lang="zh-CN" altLang="zh-CN" b="1" smtClean="0"/>
              <a:t>自知</a:t>
            </a:r>
            <a:r>
              <a:rPr lang="en-US" altLang="zh-CN" b="1" smtClean="0"/>
              <a:t>”</a:t>
            </a:r>
            <a:r>
              <a:rPr lang="zh-CN" altLang="zh-CN" b="1" smtClean="0"/>
              <a:t>、</a:t>
            </a:r>
            <a:r>
              <a:rPr lang="en-US" altLang="zh-CN" b="1" smtClean="0"/>
              <a:t>“</a:t>
            </a:r>
            <a:r>
              <a:rPr lang="zh-CN" altLang="zh-CN" b="1" smtClean="0"/>
              <a:t>自胜</a:t>
            </a:r>
            <a:r>
              <a:rPr lang="en-US" altLang="zh-CN" b="1" smtClean="0"/>
              <a:t>”</a:t>
            </a:r>
            <a:r>
              <a:rPr lang="zh-CN" altLang="zh-CN" b="1" smtClean="0"/>
              <a:t>更加重要。一个人倘若能省视自己、坚定自己的生活信念，并且切实推行，就能够保持旺盛的生命力和饱满的精神风貌，与大道</a:t>
            </a:r>
            <a:r>
              <a:rPr lang="en-US" altLang="zh-CN" b="1" smtClean="0"/>
              <a:t>“</a:t>
            </a:r>
            <a:r>
              <a:rPr lang="zh-CN" altLang="zh-CN" b="1" smtClean="0"/>
              <a:t>复归</a:t>
            </a:r>
            <a:r>
              <a:rPr lang="en-US" altLang="zh-CN" b="1" smtClean="0"/>
              <a:t>”</a:t>
            </a:r>
            <a:r>
              <a:rPr lang="zh-CN" altLang="zh-CN" b="1" smtClean="0"/>
              <a:t>，从而</a:t>
            </a:r>
            <a:r>
              <a:rPr lang="en-US" altLang="zh-CN" b="1" smtClean="0"/>
              <a:t>“</a:t>
            </a:r>
            <a:r>
              <a:rPr lang="zh-CN" altLang="zh-CN" b="1" smtClean="0"/>
              <a:t>死而不亡</a:t>
            </a:r>
            <a:r>
              <a:rPr lang="en-US" altLang="zh-CN" b="1" smtClean="0"/>
              <a:t>”</a:t>
            </a:r>
            <a:r>
              <a:rPr lang="zh-CN" altLang="zh-CN" b="1" smtClean="0"/>
              <a:t>。 </a:t>
            </a:r>
            <a:endParaRPr lang="en-US" altLang="zh-CN" b="1" smtClean="0"/>
          </a:p>
          <a:p>
            <a:r>
              <a:rPr lang="zh-CN" altLang="zh-CN" b="1" smtClean="0"/>
              <a:t>“知人者智，自知者明”，提醒我们，人要摆正自己的位置和心态，了解别人的长处和短处，更要了解自己，做好自己的事情，不狂妄自负，要有自知之明。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翻译课文（第六十四章）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其安易</a:t>
            </a:r>
            <a:r>
              <a:rPr lang="zh-CN" altLang="en-US" smtClean="0">
                <a:solidFill>
                  <a:srgbClr val="C00000"/>
                </a:solidFill>
              </a:rPr>
              <a:t>持</a:t>
            </a:r>
            <a:r>
              <a:rPr lang="zh-CN" altLang="en-US" smtClean="0"/>
              <a:t>，其未兆易</a:t>
            </a:r>
            <a:r>
              <a:rPr lang="zh-CN" altLang="en-US" smtClean="0">
                <a:solidFill>
                  <a:srgbClr val="C00000"/>
                </a:solidFill>
              </a:rPr>
              <a:t>谋</a:t>
            </a:r>
            <a:r>
              <a:rPr lang="zh-CN" altLang="en-US" smtClean="0"/>
              <a:t>，其脆易</a:t>
            </a:r>
            <a:r>
              <a:rPr lang="zh-CN" altLang="en-US" smtClean="0">
                <a:solidFill>
                  <a:srgbClr val="C00000"/>
                </a:solidFill>
              </a:rPr>
              <a:t>泮</a:t>
            </a:r>
            <a:r>
              <a:rPr lang="zh-CN" altLang="en-US" smtClean="0"/>
              <a:t>，其微易散。</a:t>
            </a:r>
            <a:r>
              <a:rPr lang="zh-CN" altLang="en-US" smtClean="0">
                <a:solidFill>
                  <a:srgbClr val="C00000"/>
                </a:solidFill>
              </a:rPr>
              <a:t>为</a:t>
            </a:r>
            <a:r>
              <a:rPr lang="zh-CN" altLang="en-US" smtClean="0"/>
              <a:t>之于未有，</a:t>
            </a:r>
            <a:r>
              <a:rPr lang="zh-CN" altLang="en-US" smtClean="0">
                <a:solidFill>
                  <a:srgbClr val="C00000"/>
                </a:solidFill>
              </a:rPr>
              <a:t>治</a:t>
            </a:r>
            <a:r>
              <a:rPr lang="zh-CN" altLang="en-US" smtClean="0"/>
              <a:t>之于未乱。合抱之木，生于毫末；九层之台，起于累土；千里之行，始于足下。为者败之，执者失之。是以圣人无为，故无败；无执，故无失。民之</a:t>
            </a:r>
            <a:r>
              <a:rPr lang="zh-CN" altLang="en-US" smtClean="0">
                <a:solidFill>
                  <a:srgbClr val="C00000"/>
                </a:solidFill>
              </a:rPr>
              <a:t>从事</a:t>
            </a:r>
            <a:r>
              <a:rPr lang="zh-CN" altLang="en-US" smtClean="0"/>
              <a:t>，常于</a:t>
            </a:r>
            <a:r>
              <a:rPr lang="zh-CN" altLang="en-US" smtClean="0">
                <a:solidFill>
                  <a:srgbClr val="C00000"/>
                </a:solidFill>
              </a:rPr>
              <a:t>几</a:t>
            </a:r>
            <a:r>
              <a:rPr lang="zh-CN" altLang="en-US" smtClean="0"/>
              <a:t>成而败之。慎终如始，则无败事。是以圣人欲不欲，不贵难得之货，学不学，</a:t>
            </a:r>
            <a:r>
              <a:rPr lang="zh-CN" altLang="en-US" smtClean="0">
                <a:solidFill>
                  <a:srgbClr val="C00000"/>
                </a:solidFill>
              </a:rPr>
              <a:t>复</a:t>
            </a:r>
            <a:r>
              <a:rPr lang="zh-CN" altLang="en-US" smtClean="0"/>
              <a:t>众人之所过，以辅万物之自然而不敢为。</a:t>
            </a:r>
            <a:endParaRPr lang="zh-CN" altLang="en-US" smtClean="0"/>
          </a:p>
          <a:p>
            <a:endParaRPr lang="zh-CN" altLang="en-US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本章主要内容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smtClean="0"/>
              <a:t>第一层</a:t>
            </a:r>
            <a:r>
              <a:rPr lang="zh-CN" altLang="en-US" smtClean="0">
                <a:sym typeface="Wingdings" panose="05000000000000000000" pitchFamily="2" charset="2"/>
              </a:rPr>
              <a:t>（开头到治之于未乱）</a:t>
            </a:r>
            <a:endParaRPr lang="en-US" altLang="zh-CN" smtClean="0">
              <a:sym typeface="Wingdings" panose="05000000000000000000" pitchFamily="2" charset="2"/>
            </a:endParaRPr>
          </a:p>
          <a:p>
            <a:r>
              <a:rPr lang="zh-CN" altLang="en-US" smtClean="0">
                <a:solidFill>
                  <a:srgbClr val="C00000"/>
                </a:solidFill>
                <a:sym typeface="Wingdings" panose="05000000000000000000" pitchFamily="2" charset="2"/>
              </a:rPr>
              <a:t>把握先兆</a:t>
            </a:r>
            <a:endParaRPr lang="en-US" altLang="zh-CN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zh-CN" altLang="en-US" smtClean="0">
                <a:sym typeface="Wingdings" panose="05000000000000000000" pitchFamily="2" charset="2"/>
              </a:rPr>
              <a:t>第二层（合抱之木到始于足下）</a:t>
            </a:r>
            <a:endParaRPr lang="en-US" altLang="zh-CN" smtClean="0">
              <a:sym typeface="Wingdings" panose="05000000000000000000" pitchFamily="2" charset="2"/>
            </a:endParaRPr>
          </a:p>
          <a:p>
            <a:r>
              <a:rPr lang="zh-CN" altLang="en-US" smtClean="0">
                <a:solidFill>
                  <a:srgbClr val="C00000"/>
                </a:solidFill>
                <a:sym typeface="Wingdings" panose="05000000000000000000" pitchFamily="2" charset="2"/>
              </a:rPr>
              <a:t>重视细节</a:t>
            </a:r>
            <a:endParaRPr lang="en-US" altLang="zh-CN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zh-CN" altLang="en-US" smtClean="0">
                <a:sym typeface="Wingdings" panose="05000000000000000000" pitchFamily="2" charset="2"/>
              </a:rPr>
              <a:t>第三层（为者败之到故无失）</a:t>
            </a:r>
            <a:endParaRPr lang="en-US" altLang="zh-CN" smtClean="0">
              <a:sym typeface="Wingdings" panose="05000000000000000000" pitchFamily="2" charset="2"/>
            </a:endParaRPr>
          </a:p>
          <a:p>
            <a:r>
              <a:rPr lang="zh-CN" altLang="en-US" smtClean="0">
                <a:solidFill>
                  <a:srgbClr val="C00000"/>
                </a:solidFill>
                <a:sym typeface="Wingdings" panose="05000000000000000000" pitchFamily="2" charset="2"/>
              </a:rPr>
              <a:t>圣人无为</a:t>
            </a:r>
            <a:endParaRPr lang="en-US" altLang="zh-CN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zh-CN" altLang="en-US" smtClean="0">
                <a:sym typeface="Wingdings" panose="05000000000000000000" pitchFamily="2" charset="2"/>
              </a:rPr>
              <a:t>第四层（民之从事到则无败事）</a:t>
            </a:r>
            <a:endParaRPr lang="en-US" altLang="zh-CN" smtClean="0">
              <a:sym typeface="Wingdings" panose="05000000000000000000" pitchFamily="2" charset="2"/>
            </a:endParaRPr>
          </a:p>
          <a:p>
            <a:r>
              <a:rPr lang="zh-CN" altLang="en-US" smtClean="0">
                <a:solidFill>
                  <a:srgbClr val="C00000"/>
                </a:solidFill>
                <a:sym typeface="Wingdings" panose="05000000000000000000" pitchFamily="2" charset="2"/>
              </a:rPr>
              <a:t>百姓慎终如始</a:t>
            </a:r>
            <a:endParaRPr lang="en-US" altLang="zh-CN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zh-CN" altLang="en-US" smtClean="0">
                <a:sym typeface="Wingdings" panose="05000000000000000000" pitchFamily="2" charset="2"/>
              </a:rPr>
              <a:t>第五层（是以圣人欲不欲到最后）</a:t>
            </a:r>
            <a:endParaRPr lang="en-US" altLang="zh-CN" smtClean="0">
              <a:sym typeface="Wingdings" panose="05000000000000000000" pitchFamily="2" charset="2"/>
            </a:endParaRPr>
          </a:p>
          <a:p>
            <a:r>
              <a:rPr lang="zh-CN" altLang="en-US" smtClean="0">
                <a:solidFill>
                  <a:srgbClr val="FF0000"/>
                </a:solidFill>
                <a:sym typeface="Wingdings" panose="05000000000000000000" pitchFamily="2" charset="2"/>
              </a:rPr>
              <a:t>圣人辅万物之自然不敢为</a:t>
            </a:r>
            <a:endParaRPr lang="en-US" altLang="zh-CN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zh-CN" altLang="en-US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划分层次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smtClean="0"/>
              <a:t>第一层</a:t>
            </a:r>
            <a:r>
              <a:rPr lang="zh-CN" altLang="en-US" smtClean="0">
                <a:sym typeface="Wingdings" panose="05000000000000000000" pitchFamily="2" charset="2"/>
              </a:rPr>
              <a:t>（开头到治之于未乱）</a:t>
            </a:r>
            <a:endParaRPr lang="en-US" altLang="zh-CN" smtClean="0">
              <a:sym typeface="Wingdings" panose="05000000000000000000" pitchFamily="2" charset="2"/>
            </a:endParaRPr>
          </a:p>
          <a:p>
            <a:r>
              <a:rPr lang="zh-CN" altLang="en-US" smtClean="0">
                <a:solidFill>
                  <a:srgbClr val="C00000"/>
                </a:solidFill>
                <a:sym typeface="Wingdings" panose="05000000000000000000" pitchFamily="2" charset="2"/>
              </a:rPr>
              <a:t>把握先兆</a:t>
            </a:r>
            <a:endParaRPr lang="en-US" altLang="zh-CN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zh-CN" altLang="en-US" smtClean="0">
                <a:sym typeface="Wingdings" panose="05000000000000000000" pitchFamily="2" charset="2"/>
              </a:rPr>
              <a:t>第二层（合抱之木到始于足下）</a:t>
            </a:r>
            <a:endParaRPr lang="en-US" altLang="zh-CN" smtClean="0">
              <a:sym typeface="Wingdings" panose="05000000000000000000" pitchFamily="2" charset="2"/>
            </a:endParaRPr>
          </a:p>
          <a:p>
            <a:r>
              <a:rPr lang="zh-CN" altLang="en-US" smtClean="0">
                <a:solidFill>
                  <a:srgbClr val="C00000"/>
                </a:solidFill>
                <a:sym typeface="Wingdings" panose="05000000000000000000" pitchFamily="2" charset="2"/>
              </a:rPr>
              <a:t>重视细节</a:t>
            </a:r>
            <a:endParaRPr lang="en-US" altLang="zh-CN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zh-CN" altLang="en-US" smtClean="0">
                <a:sym typeface="Wingdings" panose="05000000000000000000" pitchFamily="2" charset="2"/>
              </a:rPr>
              <a:t>第三层（为者败之到故无失）</a:t>
            </a:r>
            <a:endParaRPr lang="en-US" altLang="zh-CN" smtClean="0">
              <a:sym typeface="Wingdings" panose="05000000000000000000" pitchFamily="2" charset="2"/>
            </a:endParaRPr>
          </a:p>
          <a:p>
            <a:r>
              <a:rPr lang="zh-CN" altLang="en-US" smtClean="0">
                <a:solidFill>
                  <a:srgbClr val="C00000"/>
                </a:solidFill>
                <a:sym typeface="Wingdings" panose="05000000000000000000" pitchFamily="2" charset="2"/>
              </a:rPr>
              <a:t>圣人无为</a:t>
            </a:r>
            <a:endParaRPr lang="en-US" altLang="zh-CN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zh-CN" altLang="en-US" smtClean="0">
                <a:sym typeface="Wingdings" panose="05000000000000000000" pitchFamily="2" charset="2"/>
              </a:rPr>
              <a:t>第四层（民之从事到则无败事）</a:t>
            </a:r>
            <a:endParaRPr lang="en-US" altLang="zh-CN" smtClean="0">
              <a:sym typeface="Wingdings" panose="05000000000000000000" pitchFamily="2" charset="2"/>
            </a:endParaRPr>
          </a:p>
          <a:p>
            <a:r>
              <a:rPr lang="zh-CN" altLang="en-US" smtClean="0">
                <a:solidFill>
                  <a:srgbClr val="C00000"/>
                </a:solidFill>
                <a:sym typeface="Wingdings" panose="05000000000000000000" pitchFamily="2" charset="2"/>
              </a:rPr>
              <a:t>百姓慎终如始</a:t>
            </a:r>
            <a:endParaRPr lang="en-US" altLang="zh-CN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zh-CN" altLang="en-US" smtClean="0">
                <a:sym typeface="Wingdings" panose="05000000000000000000" pitchFamily="2" charset="2"/>
              </a:rPr>
              <a:t>第五层（是以圣人欲不欲到最后）</a:t>
            </a:r>
            <a:endParaRPr lang="en-US" altLang="zh-CN" smtClean="0">
              <a:sym typeface="Wingdings" panose="05000000000000000000" pitchFamily="2" charset="2"/>
            </a:endParaRPr>
          </a:p>
          <a:p>
            <a:r>
              <a:rPr lang="zh-CN" altLang="en-US" smtClean="0">
                <a:solidFill>
                  <a:srgbClr val="FF0000"/>
                </a:solidFill>
                <a:sym typeface="Wingdings" panose="05000000000000000000" pitchFamily="2" charset="2"/>
              </a:rPr>
              <a:t>圣人辅万物之自然不敢为</a:t>
            </a:r>
            <a:endParaRPr lang="en-US" altLang="zh-CN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zh-CN" altLang="en-US"/>
          </a:p>
        </p:txBody>
      </p:sp>
      <p:sp>
        <p:nvSpPr>
          <p:cNvPr id="4" name="右弧形箭头 3"/>
          <p:cNvSpPr/>
          <p:nvPr/>
        </p:nvSpPr>
        <p:spPr>
          <a:xfrm>
            <a:off x="6715140" y="1571612"/>
            <a:ext cx="571504" cy="157163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92089" y="1428736"/>
            <a:ext cx="923330" cy="17859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1"/>
                </a:solidFill>
              </a:rPr>
              <a:t>洞察先机</a:t>
            </a:r>
            <a:endParaRPr lang="en-US" altLang="zh-CN" sz="2400" b="1" smtClean="0">
              <a:solidFill>
                <a:schemeClr val="accent1"/>
              </a:solidFill>
            </a:endParaRPr>
          </a:p>
          <a:p>
            <a:r>
              <a:rPr lang="zh-CN" altLang="en-US" sz="2400" smtClean="0"/>
              <a:t>抓好细节</a:t>
            </a:r>
            <a:endParaRPr lang="zh-CN" altLang="en-US" sz="2400"/>
          </a:p>
        </p:txBody>
      </p:sp>
      <p:sp>
        <p:nvSpPr>
          <p:cNvPr id="8" name="右弧形箭头 7"/>
          <p:cNvSpPr/>
          <p:nvPr/>
        </p:nvSpPr>
        <p:spPr>
          <a:xfrm>
            <a:off x="7215206" y="3286124"/>
            <a:ext cx="285752" cy="121444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11844" y="3214686"/>
            <a:ext cx="1046440" cy="16430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smtClean="0"/>
              <a:t>对比</a:t>
            </a:r>
            <a:endParaRPr lang="en-US" altLang="zh-CN" sz="2800" smtClean="0"/>
          </a:p>
          <a:p>
            <a:r>
              <a:rPr lang="zh-CN" altLang="en-US" sz="2800" smtClean="0"/>
              <a:t>照应</a:t>
            </a:r>
            <a:endParaRPr lang="zh-CN" altLang="en-US" sz="2800"/>
          </a:p>
        </p:txBody>
      </p:sp>
      <p:sp>
        <p:nvSpPr>
          <p:cNvPr id="10" name="右箭头 9"/>
          <p:cNvSpPr/>
          <p:nvPr/>
        </p:nvSpPr>
        <p:spPr>
          <a:xfrm>
            <a:off x="5857884" y="5500702"/>
            <a:ext cx="171451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500958" y="5286388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/>
              <a:t>总结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8" grpId="2"/>
      <p:bldP spid="10" grpId="3"/>
      <p:bldP spid="11" grpId="4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54096"/>
          </a:xfrm>
        </p:spPr>
        <p:txBody>
          <a:bodyPr>
            <a:normAutofit/>
          </a:bodyPr>
          <a:lstStyle/>
          <a:p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3200" b="1" smtClean="0">
                <a:latin typeface="楷体_GB2312" pitchFamily="49" charset="-122"/>
                <a:ea typeface="楷体_GB2312" pitchFamily="49" charset="-122"/>
              </a:rPr>
              <a:t>文本研习</a:t>
            </a:r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】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0755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lang="zh-CN" altLang="zh-CN" sz="2800" b="1" smtClean="0">
                <a:solidFill>
                  <a:srgbClr val="FF0000"/>
                </a:solidFill>
              </a:rPr>
              <a:t>第六十四</a:t>
            </a:r>
            <a:r>
              <a:rPr lang="zh-CN" altLang="zh-CN" sz="2800" b="1">
                <a:solidFill>
                  <a:srgbClr val="FF0000"/>
                </a:solidFill>
              </a:rPr>
              <a:t>章蕴含什么道理</a:t>
            </a:r>
            <a:r>
              <a:rPr lang="zh-CN" altLang="zh-CN" sz="2800" b="1" smtClean="0">
                <a:solidFill>
                  <a:srgbClr val="FF0000"/>
                </a:solidFill>
              </a:rPr>
              <a:t>？</a:t>
            </a:r>
            <a:endParaRPr lang="en-US" altLang="zh-CN" sz="2800" b="1" smtClean="0">
              <a:solidFill>
                <a:srgbClr val="FF0000"/>
              </a:solidFill>
            </a:endParaRPr>
          </a:p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谈事物发展变化的辩证法。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/>
            <a:r>
              <a:rPr lang="zh-CN" altLang="en-US" sz="2800" b="1" smtClean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老子认为，大的事物总是始于小的东西，任何事物的出现，总有自身生成、变化和发展的过程，人们应该了解这个过程。</a:t>
            </a:r>
            <a:endParaRPr lang="zh-CN" altLang="en-US" sz="2800" b="1" smtClean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/>
            <a:r>
              <a:rPr lang="zh-CN" altLang="en-US" sz="2800" b="1" smtClean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对于在这个过程中有可能发生祸患的环节给予特别注意，从而杜绝它的的出现。从“大生于小”的观点出发，老子进一步阐述事物发展变化的规律，说明远大的事情，都是以细小的事情为开端的。</a:t>
            </a:r>
            <a:endParaRPr lang="zh-CN" altLang="en-US" sz="2800" b="1" smtClean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/>
            <a:r>
              <a:rPr lang="zh-CN" altLang="en-US" sz="2800" b="1" smtClean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同时也告诫人们，无论做什么事情，都必须具有坚强的毅力，从小事做起，才可能成就大事业</a:t>
            </a:r>
            <a:endParaRPr lang="zh-CN" altLang="zh-CN" sz="2800" b="1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724" y="807720"/>
            <a:ext cx="8999220" cy="550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/>
            <a:r>
              <a:rPr lang="zh-CN" altLang="en-US" sz="3200" b="1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道：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老子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试图建立一个囊括宇宙万物的理论。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fontAlgn="auto"/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他认为一切事物都遵循这样的规律（道）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：事物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本身的内部不是单一的、静止的，而是相对复杂和变化的。事物本身即是阴阳的统一体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。相互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对立的事物会互相转化，即是阴阳转化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。方法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（德）来源于事物的规律（道）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/>
            <a:r>
              <a:rPr lang="zh-CN" altLang="en-US" sz="3200" b="1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老子的“无为”并不是以“无为”为目的，而是以“有为”为目的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。因为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根据之前提到的“道”，“无为”会转化为“有为”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。这种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思想的高明之处在于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，虽然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主观上不以取得利益为目的，客观上却可以更好地实现利益。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724" y="100966"/>
            <a:ext cx="3017173" cy="707886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000" b="1" i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effectLst>
                  <a:reflection blurRad="6350" stA="53000" endA="300" endPos="35500" dir="5400000" sy="-90000" algn="bl" rotWithShape="0"/>
                </a:effectLst>
                <a:latin typeface="仿宋" panose="02010609060101010101" charset="-122"/>
                <a:ea typeface="仿宋" panose="02010609060101010101" charset="-122"/>
              </a:rPr>
              <a:t>思 想 主 张</a:t>
            </a:r>
            <a:endParaRPr lang="zh-CN" altLang="en-US" sz="4000" b="1" i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effectLst>
                <a:reflection blurRad="6350" stA="53000" endA="300" endPos="35500" dir="5400000" sy="-90000" algn="bl" rotWithShape="0"/>
              </a:effectLst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7199" y="920751"/>
            <a:ext cx="8249603" cy="50167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无为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  <a:sym typeface="+mn-ea"/>
            </a:endParaRPr>
          </a:p>
          <a:p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人活着犹如宇宙之存在，没有人能理性地指出其目的</a:t>
            </a:r>
            <a:r>
              <a:rPr lang="zh-CN" altLang="en-US" sz="32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。因此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，非理性地选择某个（些）目标便成为我们唯一的选择</a:t>
            </a:r>
            <a:r>
              <a:rPr lang="zh-CN" altLang="en-US" sz="32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所以老子只说了“方法”，但没有指出“目的”</a:t>
            </a:r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这给我们一个启示：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人何必为刻意达到目的而痛苦不堪？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无为、逍遥亦是一种为人处世之道。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54096"/>
          </a:xfrm>
        </p:spPr>
        <p:txBody>
          <a:bodyPr>
            <a:normAutofit/>
          </a:bodyPr>
          <a:lstStyle/>
          <a:p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3200" b="1" smtClean="0">
                <a:latin typeface="楷体_GB2312" pitchFamily="49" charset="-122"/>
                <a:ea typeface="楷体_GB2312" pitchFamily="49" charset="-122"/>
              </a:rPr>
              <a:t>写作特色</a:t>
            </a:r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】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0755"/>
            <a:ext cx="8291264" cy="5472608"/>
          </a:xfrm>
        </p:spPr>
        <p:txBody>
          <a:bodyPr>
            <a:no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</a:rPr>
              <a:t>1</a:t>
            </a:r>
            <a:r>
              <a:rPr lang="en-US" altLang="zh-CN" sz="2400" b="1">
                <a:solidFill>
                  <a:srgbClr val="FF0000"/>
                </a:solidFill>
              </a:rPr>
              <a:t>.</a:t>
            </a:r>
            <a:r>
              <a:rPr lang="zh-CN" altLang="zh-CN" sz="2400" b="1">
                <a:solidFill>
                  <a:srgbClr val="FF0000"/>
                </a:solidFill>
              </a:rPr>
              <a:t>善于运用具体形象表现抽象哲理。</a:t>
            </a:r>
            <a:endParaRPr lang="zh-CN" altLang="zh-CN" sz="2400" b="1">
              <a:solidFill>
                <a:srgbClr val="FF0000"/>
              </a:solidFill>
            </a:endParaRPr>
          </a:p>
          <a:p>
            <a:r>
              <a:rPr lang="zh-CN" altLang="zh-CN" sz="2400" b="1"/>
              <a:t>以生活现象或社会现象举例说理，以具体事物为喻，概括出抽象的道理。如第十一章以生活中的“毂”“器”“室”说明世间万物都存在“有”和“无”的对立统一，“有”“无”相依相生。</a:t>
            </a:r>
            <a:endParaRPr lang="zh-CN" altLang="zh-CN" sz="2400" b="1"/>
          </a:p>
          <a:p>
            <a:r>
              <a:rPr lang="en-US" altLang="zh-CN" sz="2400" b="1">
                <a:solidFill>
                  <a:srgbClr val="FF0000"/>
                </a:solidFill>
              </a:rPr>
              <a:t>2.</a:t>
            </a:r>
            <a:r>
              <a:rPr lang="zh-CN" altLang="zh-CN" sz="2400" b="1">
                <a:solidFill>
                  <a:srgbClr val="FF0000"/>
                </a:solidFill>
              </a:rPr>
              <a:t>善用逆向思维。</a:t>
            </a:r>
            <a:endParaRPr lang="zh-CN" altLang="zh-CN" sz="2400" b="1">
              <a:solidFill>
                <a:srgbClr val="FF0000"/>
              </a:solidFill>
            </a:endParaRPr>
          </a:p>
          <a:p>
            <a:r>
              <a:rPr lang="zh-CN" altLang="zh-CN" sz="2400" b="1"/>
              <a:t>善于从常人思维的反面提出问题从而达到正面说理的效果。如“自伐者无功，自矜者不长”“圣人欲不欲，不贵难得之货，学不学，复众人之所过”等，都体现了老子的逆向思维。</a:t>
            </a:r>
            <a:endParaRPr lang="zh-CN" altLang="zh-CN" sz="2400" b="1"/>
          </a:p>
          <a:p>
            <a:r>
              <a:rPr lang="en-US" altLang="zh-CN" sz="2400" b="1">
                <a:solidFill>
                  <a:srgbClr val="FF0000"/>
                </a:solidFill>
              </a:rPr>
              <a:t>3.</a:t>
            </a:r>
            <a:r>
              <a:rPr lang="zh-CN" altLang="zh-CN" sz="2400" b="1">
                <a:solidFill>
                  <a:srgbClr val="FF0000"/>
                </a:solidFill>
              </a:rPr>
              <a:t>语言凝练精妙，多用格言、警句</a:t>
            </a:r>
            <a:r>
              <a:rPr lang="zh-CN" altLang="zh-CN" sz="2400" b="1"/>
              <a:t>。</a:t>
            </a:r>
            <a:endParaRPr lang="zh-CN" altLang="zh-CN" sz="2400" b="1"/>
          </a:p>
          <a:p>
            <a:r>
              <a:rPr lang="zh-CN" altLang="zh-CN" sz="2400" b="1"/>
              <a:t>《老子》中，多用方言、谚语、格言、警句。这些格言、警句形象而深刻地浓缩了历史和现实生活的经验教训，闪耀着思想之光。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名言警句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/>
              <a:buNone/>
            </a:pP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1 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祸兮，福之所倚；福兮，祸之所伏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                       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老子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2 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信言不美，美言不信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                         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老子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3 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上善若水，水利万物而不争；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水能净他，亦能自净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                       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老子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54096"/>
          </a:xfrm>
        </p:spPr>
        <p:txBody>
          <a:bodyPr>
            <a:normAutofit/>
          </a:bodyPr>
          <a:lstStyle/>
          <a:p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3200" b="1" smtClean="0">
                <a:latin typeface="楷体_GB2312" pitchFamily="49" charset="-122"/>
                <a:ea typeface="楷体_GB2312" pitchFamily="49" charset="-122"/>
              </a:rPr>
              <a:t>课堂总结</a:t>
            </a:r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】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0755"/>
            <a:ext cx="8229600" cy="5184576"/>
          </a:xfrm>
        </p:spPr>
        <p:txBody>
          <a:bodyPr>
            <a:normAutofit/>
          </a:bodyPr>
          <a:lstStyle/>
          <a:p>
            <a:r>
              <a:rPr lang="zh-CN" altLang="zh-CN" sz="2800" b="1" smtClean="0"/>
              <a:t>《老子》</a:t>
            </a:r>
            <a:r>
              <a:rPr lang="zh-CN" altLang="zh-CN" sz="2800" b="1"/>
              <a:t>四章选文，表现了老子的思想主张，涉及修身养性、治国理政</a:t>
            </a:r>
            <a:r>
              <a:rPr lang="zh-CN" altLang="zh-CN" sz="2800" b="1" smtClean="0"/>
              <a:t>。</a:t>
            </a:r>
            <a:endParaRPr lang="en-US" altLang="zh-CN" sz="2800" b="1" smtClean="0"/>
          </a:p>
          <a:p>
            <a:r>
              <a:rPr lang="en-US" altLang="zh-CN" sz="2800" b="1" smtClean="0"/>
              <a:t>1</a:t>
            </a:r>
            <a:r>
              <a:rPr lang="en-US" altLang="zh-CN" sz="2800" b="1"/>
              <a:t>.</a:t>
            </a:r>
            <a:r>
              <a:rPr lang="zh-CN" altLang="zh-CN" sz="2800" b="1"/>
              <a:t>辩证分析</a:t>
            </a:r>
            <a:r>
              <a:rPr lang="zh-CN" altLang="zh-CN" sz="2800" b="1">
                <a:solidFill>
                  <a:srgbClr val="FF0000"/>
                </a:solidFill>
              </a:rPr>
              <a:t>“有”“无”</a:t>
            </a:r>
            <a:r>
              <a:rPr lang="zh-CN" altLang="zh-CN" sz="2800" b="1"/>
              <a:t>的关系</a:t>
            </a:r>
            <a:r>
              <a:rPr lang="zh-CN" altLang="zh-CN" sz="2800" b="1" smtClean="0"/>
              <a:t>；</a:t>
            </a:r>
            <a:endParaRPr lang="en-US" altLang="zh-CN" sz="2800" b="1" smtClean="0"/>
          </a:p>
          <a:p>
            <a:r>
              <a:rPr lang="en-US" altLang="zh-CN" sz="2800" b="1" smtClean="0"/>
              <a:t>2</a:t>
            </a:r>
            <a:r>
              <a:rPr lang="en-US" altLang="zh-CN" sz="2800" b="1"/>
              <a:t>.</a:t>
            </a:r>
            <a:r>
              <a:rPr lang="zh-CN" altLang="zh-CN" sz="2800" b="1"/>
              <a:t>告诫我们</a:t>
            </a:r>
            <a:r>
              <a:rPr lang="zh-CN" altLang="zh-CN" sz="2800" b="1">
                <a:solidFill>
                  <a:srgbClr val="FF0000"/>
                </a:solidFill>
              </a:rPr>
              <a:t>不要“自见”“自是”“自伐”“自矜”</a:t>
            </a:r>
            <a:r>
              <a:rPr lang="zh-CN" altLang="zh-CN" sz="2800" b="1"/>
              <a:t>，不可急躁冒进</a:t>
            </a:r>
            <a:r>
              <a:rPr lang="zh-CN" altLang="zh-CN" sz="2800" b="1" smtClean="0"/>
              <a:t>；</a:t>
            </a:r>
            <a:endParaRPr lang="en-US" altLang="zh-CN" sz="2800" b="1" smtClean="0"/>
          </a:p>
          <a:p>
            <a:r>
              <a:rPr lang="en-US" altLang="zh-CN" sz="2800" b="1" smtClean="0"/>
              <a:t>3</a:t>
            </a:r>
            <a:r>
              <a:rPr lang="en-US" altLang="zh-CN" sz="2800" b="1"/>
              <a:t>.</a:t>
            </a:r>
            <a:r>
              <a:rPr lang="zh-CN" altLang="zh-CN" sz="2800" b="1"/>
              <a:t>提醒我们</a:t>
            </a:r>
            <a:r>
              <a:rPr lang="zh-CN" altLang="zh-CN" sz="2800" b="1">
                <a:solidFill>
                  <a:srgbClr val="FF0000"/>
                </a:solidFill>
              </a:rPr>
              <a:t>加强个人品德修养</a:t>
            </a:r>
            <a:r>
              <a:rPr lang="zh-CN" altLang="zh-CN" sz="2800" b="1"/>
              <a:t>，重在修身</a:t>
            </a:r>
            <a:r>
              <a:rPr lang="zh-CN" altLang="zh-CN" sz="2800" b="1" smtClean="0"/>
              <a:t>；</a:t>
            </a:r>
            <a:endParaRPr lang="en-US" altLang="zh-CN" sz="2800" b="1" smtClean="0"/>
          </a:p>
          <a:p>
            <a:r>
              <a:rPr lang="en-US" altLang="zh-CN" sz="2800" b="1" smtClean="0"/>
              <a:t>4</a:t>
            </a:r>
            <a:r>
              <a:rPr lang="en-US" altLang="zh-CN" sz="2800" b="1"/>
              <a:t>.</a:t>
            </a:r>
            <a:r>
              <a:rPr lang="zh-CN" altLang="zh-CN" sz="2800" b="1"/>
              <a:t>告诉我们事物发展变化的规律道理，要</a:t>
            </a:r>
            <a:r>
              <a:rPr lang="zh-CN" altLang="zh-CN" sz="2800" b="1">
                <a:solidFill>
                  <a:srgbClr val="FF0000"/>
                </a:solidFill>
              </a:rPr>
              <a:t>慎终如始</a:t>
            </a:r>
            <a:r>
              <a:rPr lang="zh-CN" altLang="zh-CN" sz="2800" b="1" smtClean="0"/>
              <a:t>。</a:t>
            </a:r>
            <a:endParaRPr lang="zh-CN" altLang="zh-CN" sz="2800" b="1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结束语：</a:t>
            </a:r>
            <a:endParaRPr lang="zh-CN" altLang="en-US" smtClean="0"/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    不读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道德经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一书，就不知中国文化，不知人生真谛。（鲁迅）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solidFill>
                  <a:schemeClr val="accent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怀一颗孔子心   </a:t>
            </a:r>
            <a:endParaRPr lang="en-US" altLang="zh-CN" b="1" smtClean="0">
              <a:solidFill>
                <a:schemeClr val="accent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solidFill>
                  <a:schemeClr val="accent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染一身老子气</a:t>
            </a:r>
            <a:endParaRPr lang="zh-CN" altLang="en-US" b="1" smtClean="0">
              <a:solidFill>
                <a:schemeClr val="accent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solidFill>
                  <a:schemeClr val="accent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儒道合一</a:t>
            </a:r>
            <a:endParaRPr lang="zh-CN" altLang="en-US" b="1" smtClean="0">
              <a:solidFill>
                <a:schemeClr val="accent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mtClean="0"/>
          </a:p>
        </p:txBody>
      </p:sp>
      <p:pic>
        <p:nvPicPr>
          <p:cNvPr id="367620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484100" y="114935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2673986"/>
            <a:ext cx="2593658" cy="3079115"/>
          </a:xfrm>
          <a:prstGeom prst="rect">
            <a:avLst/>
          </a:prstGeom>
          <a:solidFill>
            <a:srgbClr val="2858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143636" y="1"/>
            <a:ext cx="2593658" cy="3079115"/>
          </a:xfrm>
          <a:prstGeom prst="rect">
            <a:avLst/>
          </a:prstGeom>
          <a:solidFill>
            <a:srgbClr val="2858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071802" y="214290"/>
            <a:ext cx="2593658" cy="3079115"/>
          </a:xfrm>
          <a:prstGeom prst="rect">
            <a:avLst/>
          </a:prstGeom>
          <a:solidFill>
            <a:srgbClr val="2858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66236" y="3060066"/>
            <a:ext cx="224292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>
                <a:solidFill>
                  <a:srgbClr val="FFFF00"/>
                </a:solidFill>
                <a:latin typeface="仿宋" panose="02010609060101010101" charset="-122"/>
                <a:ea typeface="仿宋" panose="02010609060101010101" charset="-122"/>
              </a:rPr>
              <a:t>道生一，</a:t>
            </a:r>
            <a:endParaRPr lang="zh-CN" altLang="en-US" sz="4000" b="1">
              <a:solidFill>
                <a:srgbClr val="FFFF00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algn="ctr"/>
            <a:r>
              <a:rPr lang="zh-CN" altLang="en-US" sz="4000" b="1">
                <a:solidFill>
                  <a:srgbClr val="FFFF00"/>
                </a:solidFill>
                <a:latin typeface="仿宋" panose="02010609060101010101" charset="-122"/>
                <a:ea typeface="仿宋" panose="02010609060101010101" charset="-122"/>
              </a:rPr>
              <a:t>一生二，</a:t>
            </a:r>
            <a:endParaRPr lang="zh-CN" altLang="en-US" sz="4000" b="1">
              <a:solidFill>
                <a:srgbClr val="FFFF00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algn="ctr"/>
            <a:r>
              <a:rPr lang="zh-CN" altLang="en-US" sz="4000" b="1">
                <a:solidFill>
                  <a:srgbClr val="FFFF00"/>
                </a:solidFill>
                <a:latin typeface="仿宋" panose="02010609060101010101" charset="-122"/>
                <a:ea typeface="仿宋" panose="02010609060101010101" charset="-122"/>
              </a:rPr>
              <a:t>二生三，</a:t>
            </a:r>
            <a:endParaRPr lang="zh-CN" altLang="en-US" sz="4000" b="1">
              <a:solidFill>
                <a:srgbClr val="FFFF00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algn="ctr"/>
            <a:r>
              <a:rPr lang="zh-CN" altLang="en-US" sz="4000" b="1">
                <a:solidFill>
                  <a:srgbClr val="FFFF00"/>
                </a:solidFill>
                <a:latin typeface="仿宋" panose="02010609060101010101" charset="-122"/>
                <a:ea typeface="仿宋" panose="02010609060101010101" charset="-122"/>
              </a:rPr>
              <a:t>三生万物</a:t>
            </a:r>
            <a:endParaRPr lang="zh-CN" altLang="en-US" sz="4000" b="1">
              <a:solidFill>
                <a:srgbClr val="FFFF00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57772" y="465456"/>
            <a:ext cx="224292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>
                <a:solidFill>
                  <a:schemeClr val="accent2">
                    <a:lumMod val="20000"/>
                    <a:lumOff val="80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人法地，</a:t>
            </a:r>
            <a:endParaRPr lang="zh-CN" altLang="en-US" sz="4000" b="1">
              <a:solidFill>
                <a:schemeClr val="accent2">
                  <a:lumMod val="20000"/>
                  <a:lumOff val="80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algn="ctr"/>
            <a:r>
              <a:rPr lang="zh-CN" altLang="en-US" sz="4000" b="1">
                <a:solidFill>
                  <a:schemeClr val="accent2">
                    <a:lumMod val="20000"/>
                    <a:lumOff val="80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地法天，</a:t>
            </a:r>
            <a:endParaRPr lang="zh-CN" altLang="en-US" sz="4000" b="1">
              <a:solidFill>
                <a:schemeClr val="accent2">
                  <a:lumMod val="20000"/>
                  <a:lumOff val="80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algn="ctr"/>
            <a:r>
              <a:rPr lang="zh-CN" altLang="en-US" sz="4000" b="1">
                <a:solidFill>
                  <a:schemeClr val="accent2">
                    <a:lumMod val="20000"/>
                    <a:lumOff val="80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天法道，</a:t>
            </a:r>
            <a:endParaRPr lang="zh-CN" altLang="en-US" sz="4000" b="1">
              <a:solidFill>
                <a:schemeClr val="accent2">
                  <a:lumMod val="20000"/>
                  <a:lumOff val="80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algn="ctr"/>
            <a:r>
              <a:rPr lang="zh-CN" altLang="en-US" sz="4000" b="1">
                <a:solidFill>
                  <a:schemeClr val="accent2">
                    <a:lumMod val="20000"/>
                    <a:lumOff val="80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道法自然</a:t>
            </a:r>
            <a:endParaRPr lang="zh-CN" altLang="en-US" sz="4000" b="1">
              <a:solidFill>
                <a:schemeClr val="accent2">
                  <a:lumMod val="20000"/>
                  <a:lumOff val="80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29388" y="630555"/>
            <a:ext cx="22429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>
                <a:solidFill>
                  <a:srgbClr val="00B0F0"/>
                </a:solidFill>
                <a:latin typeface="仿宋" panose="02010609060101010101" charset="-122"/>
                <a:ea typeface="仿宋" panose="02010609060101010101" charset="-122"/>
              </a:rPr>
              <a:t>天下万物</a:t>
            </a:r>
            <a:endParaRPr lang="zh-CN" altLang="en-US" sz="4000" b="1">
              <a:solidFill>
                <a:srgbClr val="00B0F0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algn="ctr"/>
            <a:r>
              <a:rPr lang="zh-CN" altLang="en-US" sz="4000" b="1">
                <a:solidFill>
                  <a:srgbClr val="00B0F0"/>
                </a:solidFill>
                <a:latin typeface="仿宋" panose="02010609060101010101" charset="-122"/>
                <a:ea typeface="仿宋" panose="02010609060101010101" charset="-122"/>
              </a:rPr>
              <a:t>生于有，</a:t>
            </a:r>
            <a:endParaRPr lang="zh-CN" altLang="en-US" sz="4000" b="1">
              <a:solidFill>
                <a:srgbClr val="00B0F0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algn="ctr"/>
            <a:r>
              <a:rPr lang="zh-CN" altLang="en-US" sz="4000" b="1">
                <a:solidFill>
                  <a:srgbClr val="00B0F0"/>
                </a:solidFill>
                <a:latin typeface="仿宋" panose="02010609060101010101" charset="-122"/>
                <a:ea typeface="仿宋" panose="02010609060101010101" charset="-122"/>
              </a:rPr>
              <a:t>有生于无</a:t>
            </a:r>
            <a:endParaRPr lang="zh-CN" altLang="en-US" sz="4000" b="1">
              <a:solidFill>
                <a:srgbClr val="00B0F0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老子的智慧</a:t>
            </a:r>
            <a:endParaRPr lang="zh-CN" altLang="en-US" smtClean="0"/>
          </a:p>
        </p:txBody>
      </p:sp>
      <p:sp>
        <p:nvSpPr>
          <p:cNvPr id="369667" name="Rectangle 3"/>
          <p:cNvSpPr>
            <a:spLocks noGrp="1" noChangeArrowheads="1"/>
          </p:cNvSpPr>
          <p:nvPr>
            <p:ph idx="1"/>
          </p:nvPr>
        </p:nvSpPr>
        <p:spPr>
          <a:xfrm>
            <a:off x="1142976" y="1447800"/>
            <a:ext cx="8001024" cy="4800600"/>
          </a:xfrm>
        </p:spPr>
        <p:txBody>
          <a:bodyPr>
            <a:normAutofit/>
          </a:bodyPr>
          <a:lstStyle/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哲学思想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古代辩证法思想：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有若无     实若虚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以退为进   以守为攻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以弱为强   以不争为争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FF0000"/>
                </a:solidFill>
              </a:rPr>
              <a:t>奇人轶事</a:t>
            </a:r>
            <a:endParaRPr lang="zh-CN" altLang="en-US" smtClean="0">
              <a:solidFill>
                <a:srgbClr val="FF0000"/>
              </a:solidFill>
            </a:endParaRPr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/>
              <a:buNone/>
            </a:pPr>
            <a:r>
              <a:rPr lang="zh-CN" altLang="en-US" b="1" smtClean="0">
                <a:ea typeface="黑体" panose="02010609060101010101" pitchFamily="2" charset="-122"/>
              </a:rPr>
              <a:t>“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李母怀胎八十一载，逍遥李树下，乃割左腋而生</a:t>
            </a:r>
            <a:r>
              <a:rPr lang="en-US" altLang="zh-CN" b="1" smtClean="0">
                <a:ea typeface="黑体" panose="02010609060101010101" pitchFamily="2" charset="-122"/>
              </a:rPr>
              <a:t>”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                     ---《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玄妙内篇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endParaRPr lang="en-US" altLang="zh-CN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54096"/>
          </a:xfrm>
        </p:spPr>
        <p:txBody>
          <a:bodyPr>
            <a:normAutofit/>
          </a:bodyPr>
          <a:lstStyle/>
          <a:p>
            <a:r>
              <a:rPr lang="zh-CN" altLang="zh-CN" sz="3200" b="1" smtClean="0">
                <a:latin typeface="楷体_GB2312" pitchFamily="49" charset="-122"/>
                <a:ea typeface="楷体_GB2312" pitchFamily="49" charset="-122"/>
              </a:rPr>
              <a:t>【文学常识】</a:t>
            </a: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35696" y="1220755"/>
            <a:ext cx="6851104" cy="5184576"/>
          </a:xfrm>
        </p:spPr>
        <p:txBody>
          <a:bodyPr>
            <a:normAutofit/>
          </a:bodyPr>
          <a:lstStyle/>
          <a:p>
            <a:r>
              <a:rPr lang="en-US" altLang="zh-CN" sz="2800" b="1" smtClean="0"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zh-CN" sz="2800" b="1" smtClean="0">
                <a:latin typeface="楷体_GB2312" pitchFamily="49" charset="-122"/>
                <a:ea typeface="楷体_GB2312" pitchFamily="49" charset="-122"/>
              </a:rPr>
              <a:t>老子</a:t>
            </a:r>
            <a:r>
              <a:rPr lang="zh-CN" altLang="zh-CN" sz="2800" b="1">
                <a:latin typeface="楷体_GB2312" pitchFamily="49" charset="-122"/>
                <a:ea typeface="楷体_GB2312" pitchFamily="49" charset="-122"/>
              </a:rPr>
              <a:t>，姓李名耳，字聃，一字伯阳，或曰谥伯阳，春秋末期人。中国古代思想家、哲学家、文学家和史学家，道家学派创始人和主要代表人物，与庄子并称“老庄”。后被道教尊为始祖，称“太上老君”。曾被列为世界文化名人，世界百位历史名人之一。 </a:t>
            </a:r>
            <a:endParaRPr lang="zh-CN" altLang="zh-CN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 smtClean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zh-CN" sz="2800" b="1" smtClean="0">
                <a:latin typeface="楷体_GB2312" pitchFamily="49" charset="-122"/>
                <a:ea typeface="楷体_GB2312" pitchFamily="49" charset="-122"/>
              </a:rPr>
              <a:t>史</a:t>
            </a:r>
            <a:r>
              <a:rPr lang="zh-CN" altLang="zh-CN" sz="2800" b="1">
                <a:latin typeface="楷体_GB2312" pitchFamily="49" charset="-122"/>
                <a:ea typeface="楷体_GB2312" pitchFamily="49" charset="-122"/>
              </a:rPr>
              <a:t>载，曾任周王室史官，他博学多才，孔子周游列国时曾到洛阳向老子问礼。晚年见周王室日趋没落，便骑青牛而去，回故乡楚国过着隐居生活。</a:t>
            </a:r>
            <a:endParaRPr lang="zh-CN" altLang="zh-CN" sz="28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074" name="Picture 2" descr="https://ss3.bdstatic.com/70cFv8Sh_Q1YnxGkpoWK1HF6hhy/it/u=1382643688,3276618219&amp;fm=26&amp;gp=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65" y="1988840"/>
            <a:ext cx="2073729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/>
              <a:buNone/>
            </a:pPr>
            <a:r>
              <a:rPr lang="zh-CN" altLang="en-US" b="1" smtClean="0">
                <a:solidFill>
                  <a:srgbClr val="FF0000"/>
                </a:solidFill>
                <a:ea typeface="黑体" panose="02010609060101010101" pitchFamily="2" charset="-122"/>
              </a:rPr>
              <a:t>总结：                     </a:t>
            </a:r>
            <a:endParaRPr lang="zh-CN" altLang="en-US" b="1" smtClean="0">
              <a:solidFill>
                <a:srgbClr val="FF0000"/>
              </a:solidFill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zh-CN" altLang="en-US" b="1" smtClean="0"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ea typeface="黑体" panose="02010609060101010101" pitchFamily="2" charset="-122"/>
              </a:rPr>
              <a:t>国家图书馆馆长（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周朝的守藏史</a:t>
            </a:r>
            <a:r>
              <a:rPr lang="zh-CN" altLang="en-US" b="1" smtClean="0">
                <a:ea typeface="黑体" panose="02010609060101010101" pitchFamily="2" charset="-122"/>
              </a:rPr>
              <a:t>）</a:t>
            </a:r>
            <a:endParaRPr lang="zh-CN" altLang="en-US" b="1" smtClean="0"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道家学派的创始人（道德天尊）</a:t>
            </a:r>
            <a:endParaRPr lang="zh-CN" altLang="en-US" b="1" smtClean="0"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中国哲学之父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zh-CN" altLang="en-US" b="1" smtClean="0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FF0000"/>
                </a:solidFill>
              </a:rPr>
              <a:t>《</a:t>
            </a:r>
            <a:r>
              <a:rPr lang="zh-CN" altLang="en-US" smtClean="0">
                <a:solidFill>
                  <a:srgbClr val="FF0000"/>
                </a:solidFill>
              </a:rPr>
              <a:t>老子</a:t>
            </a:r>
            <a:r>
              <a:rPr lang="en-US" altLang="zh-CN" smtClean="0">
                <a:solidFill>
                  <a:srgbClr val="FF0000"/>
                </a:solidFill>
              </a:rPr>
              <a:t>》</a:t>
            </a:r>
            <a:endParaRPr lang="zh-CN" altLang="en-US" smtClean="0">
              <a:solidFill>
                <a:srgbClr val="FF0000"/>
              </a:solidFill>
            </a:endParaRPr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/>
              <a:buNone/>
            </a:pP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     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老子五千文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即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道德经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，也称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老子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。它是道家的主要经典著作，也是研究老子哲学思想的直接材料。原书分上下两篇，上篇为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道经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，下篇为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德经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，合称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道德经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道德经</a:t>
            </a:r>
            <a:r>
              <a:rPr lang="en-US" altLang="zh-CN" b="1" smtClean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b="1" smtClean="0">
                <a:latin typeface="黑体" panose="02010609060101010101" pitchFamily="2" charset="-122"/>
                <a:ea typeface="黑体" panose="02010609060101010101" pitchFamily="2" charset="-122"/>
              </a:rPr>
              <a:t>提出了道、自然、无为等著名的哲学概念，具有朴素辩证法思想。</a:t>
            </a:r>
            <a:endParaRPr lang="zh-CN" altLang="en-US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Font typeface="Arial" panose="020B0604020202020204"/>
              <a:buNone/>
            </a:pPr>
            <a:endParaRPr lang="zh-CN" altLang="en-US" smtClean="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Arial"/>
        <a:cs typeface="Arial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Arial"/>
        <a:cs typeface="Arial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3584</Words>
  <Application>WPS 演示</Application>
  <PresentationFormat>On-screen Show (4:3)</PresentationFormat>
  <Paragraphs>249</Paragraphs>
  <Slides>31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9" baseType="lpstr">
      <vt:lpstr>Arial</vt:lpstr>
      <vt:lpstr>宋体</vt:lpstr>
      <vt:lpstr>Wingdings</vt:lpstr>
      <vt:lpstr>Wingdings 2</vt:lpstr>
      <vt:lpstr>Verdana</vt:lpstr>
      <vt:lpstr>仿宋_GB2312</vt:lpstr>
      <vt:lpstr>仿宋</vt:lpstr>
      <vt:lpstr>楷体_GB2312</vt:lpstr>
      <vt:lpstr>新宋体</vt:lpstr>
      <vt:lpstr>Arial</vt:lpstr>
      <vt:lpstr>黑体</vt:lpstr>
      <vt:lpstr>Gill Sans MT</vt:lpstr>
      <vt:lpstr>微软雅黑</vt:lpstr>
      <vt:lpstr>Arial Unicode MS</vt:lpstr>
      <vt:lpstr>华文中宋</vt:lpstr>
      <vt:lpstr>Calibri</vt:lpstr>
      <vt:lpstr>楷体</vt:lpstr>
      <vt:lpstr>夏至</vt:lpstr>
      <vt:lpstr>《老子》四章</vt:lpstr>
      <vt:lpstr>【学习目标】</vt:lpstr>
      <vt:lpstr>名言警句</vt:lpstr>
      <vt:lpstr>PowerPoint 演示文稿</vt:lpstr>
      <vt:lpstr>老子的智慧</vt:lpstr>
      <vt:lpstr>奇人轶事</vt:lpstr>
      <vt:lpstr>【文学常识】</vt:lpstr>
      <vt:lpstr> </vt:lpstr>
      <vt:lpstr>《老子》</vt:lpstr>
      <vt:lpstr>【文本研习】</vt:lpstr>
      <vt:lpstr>翻译课文：第十一章</vt:lpstr>
      <vt:lpstr>【翻译】</vt:lpstr>
      <vt:lpstr>思考：本段写了什么?用了那种论证方法？</vt:lpstr>
      <vt:lpstr>PowerPoint 演示文稿</vt:lpstr>
      <vt:lpstr>翻译课文</vt:lpstr>
      <vt:lpstr>【文本研习】</vt:lpstr>
      <vt:lpstr>思考：本段写了什么？用了哪种论证方法？</vt:lpstr>
      <vt:lpstr>【文本研习】</vt:lpstr>
      <vt:lpstr>个人修养</vt:lpstr>
      <vt:lpstr>翻译课文：第三十三章</vt:lpstr>
      <vt:lpstr>【文本研习】</vt:lpstr>
      <vt:lpstr>第三十三章中，老子给我们提出了什么要求？</vt:lpstr>
      <vt:lpstr>翻译课文（第六十四章）</vt:lpstr>
      <vt:lpstr>本章主要内容</vt:lpstr>
      <vt:lpstr>划分层次</vt:lpstr>
      <vt:lpstr>【文本研习】</vt:lpstr>
      <vt:lpstr>PowerPoint 演示文稿</vt:lpstr>
      <vt:lpstr>PowerPoint 演示文稿</vt:lpstr>
      <vt:lpstr>【写作特色】</vt:lpstr>
      <vt:lpstr>【课堂总结】</vt:lpstr>
      <vt:lpstr>结束语：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cp:lastPrinted>2020-09-30T10:55:00Z</cp:lastPrinted>
  <dcterms:created xsi:type="dcterms:W3CDTF">2020-09-30T10:55:00Z</dcterms:created>
  <dcterms:modified xsi:type="dcterms:W3CDTF">2020-12-03T03:30:27Z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2052-11.1.0.9564</vt:lpwstr>
  </property>
</Properties>
</file>