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79" r:id="rId2"/>
  </p:sldMasterIdLst>
  <p:notesMasterIdLst>
    <p:notesMasterId r:id="rId23"/>
  </p:notesMasterIdLst>
  <p:sldIdLst>
    <p:sldId id="256" r:id="rId3"/>
    <p:sldId id="262" r:id="rId4"/>
    <p:sldId id="259" r:id="rId5"/>
    <p:sldId id="260" r:id="rId6"/>
    <p:sldId id="284" r:id="rId7"/>
    <p:sldId id="285" r:id="rId8"/>
    <p:sldId id="286" r:id="rId9"/>
    <p:sldId id="271" r:id="rId10"/>
    <p:sldId id="287" r:id="rId11"/>
    <p:sldId id="279" r:id="rId12"/>
    <p:sldId id="290" r:id="rId13"/>
    <p:sldId id="299" r:id="rId14"/>
    <p:sldId id="291" r:id="rId15"/>
    <p:sldId id="292" r:id="rId16"/>
    <p:sldId id="294" r:id="rId17"/>
    <p:sldId id="295" r:id="rId18"/>
    <p:sldId id="296" r:id="rId19"/>
    <p:sldId id="297" r:id="rId20"/>
    <p:sldId id="298" r:id="rId21"/>
    <p:sldId id="307" r:id="rId22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3C00"/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3631"/>
  </p:normalViewPr>
  <p:slideViewPr>
    <p:cSldViewPr snapToGrid="0" snapToObjects="1">
      <p:cViewPr varScale="1">
        <p:scale>
          <a:sx n="74" d="100"/>
          <a:sy n="74" d="100"/>
        </p:scale>
        <p:origin x="52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26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E1E63-6347-BD4F-A808-7F54FA34CE72}" type="datetimeFigureOut">
              <a:rPr kumimoji="1" lang="zh-CN" altLang="en-US" smtClean="0"/>
              <a:t>2019/10/22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EDE8F-5748-564A-B104-45C8D634421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12194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EDE8F-5748-564A-B104-45C8D6344219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71452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 userDrawn="1"/>
        </p:nvSpPr>
        <p:spPr>
          <a:xfrm rot="5400000">
            <a:off x="1657349" y="-1657351"/>
            <a:ext cx="1155700" cy="4470402"/>
          </a:xfrm>
          <a:prstGeom prst="rtTriangle">
            <a:avLst/>
          </a:prstGeom>
          <a:solidFill>
            <a:schemeClr val="accent4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直角三角形 6"/>
          <p:cNvSpPr/>
          <p:nvPr userDrawn="1"/>
        </p:nvSpPr>
        <p:spPr>
          <a:xfrm rot="16200000">
            <a:off x="7480300" y="2146300"/>
            <a:ext cx="6451600" cy="2971800"/>
          </a:xfrm>
          <a:prstGeom prst="rtTriangle">
            <a:avLst/>
          </a:prstGeom>
          <a:solidFill>
            <a:schemeClr val="accent3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直角三角形 4"/>
          <p:cNvSpPr/>
          <p:nvPr userDrawn="1"/>
        </p:nvSpPr>
        <p:spPr>
          <a:xfrm rot="5400000">
            <a:off x="0" y="0"/>
            <a:ext cx="1752600" cy="1752600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直角三角形 5"/>
          <p:cNvSpPr/>
          <p:nvPr userDrawn="1"/>
        </p:nvSpPr>
        <p:spPr>
          <a:xfrm rot="16200000">
            <a:off x="8165252" y="2831252"/>
            <a:ext cx="3695700" cy="4357796"/>
          </a:xfrm>
          <a:prstGeom prst="rtTriangle">
            <a:avLst/>
          </a:prstGeom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直角三角形 8"/>
          <p:cNvSpPr/>
          <p:nvPr userDrawn="1"/>
        </p:nvSpPr>
        <p:spPr>
          <a:xfrm>
            <a:off x="0" y="4305300"/>
            <a:ext cx="1625600" cy="2552700"/>
          </a:xfrm>
          <a:prstGeom prst="rtTriangle">
            <a:avLst/>
          </a:prstGeom>
          <a:solidFill>
            <a:schemeClr val="accent5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1307569" y="1452563"/>
            <a:ext cx="5109845" cy="83470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8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1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1307569" y="2287271"/>
            <a:ext cx="7098666" cy="1215006"/>
          </a:xfrm>
          <a:prstGeom prst="rect">
            <a:avLst/>
          </a:prstGeom>
          <a:solidFill>
            <a:schemeClr val="accent2">
              <a:lumMod val="90000"/>
            </a:schemeClr>
          </a:solidFill>
        </p:spPr>
        <p:txBody>
          <a:bodyPr anchor="ctr"/>
          <a:lstStyle>
            <a:lvl1pPr marL="0" indent="0">
              <a:buNone/>
              <a:defRPr sz="66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2" name="文本占位符 5"/>
          <p:cNvSpPr>
            <a:spLocks noGrp="1"/>
          </p:cNvSpPr>
          <p:nvPr>
            <p:ph type="body" sz="quarter" idx="12"/>
          </p:nvPr>
        </p:nvSpPr>
        <p:spPr>
          <a:xfrm>
            <a:off x="1307568" y="3502276"/>
            <a:ext cx="7098667" cy="579503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1307569" y="4158672"/>
            <a:ext cx="5109845" cy="1511877"/>
          </a:xfrm>
          <a:prstGeom prst="rect">
            <a:avLst/>
          </a:prstGeom>
        </p:spPr>
        <p:txBody>
          <a:bodyPr anchor="t"/>
          <a:lstStyle>
            <a:lvl1pPr marL="285750" indent="-285750">
              <a:buFont typeface="Arial" charset="0"/>
              <a:buChar char="•"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069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5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474236"/>
            <a:ext cx="4735484" cy="3844213"/>
          </a:xfrm>
          <a:prstGeom prst="rect">
            <a:avLst/>
          </a:prstGeom>
          <a:solidFill>
            <a:schemeClr val="accent5"/>
          </a:solidFill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txBody>
          <a:bodyPr anchor="ctr"/>
          <a:lstStyle>
            <a:lvl1pPr marL="0" indent="0">
              <a:buNone/>
              <a:defRPr sz="30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4966996" y="1474235"/>
            <a:ext cx="6696270" cy="3844213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10000" b="1">
                <a:solidFill>
                  <a:schemeClr val="accent5"/>
                </a:solidFill>
                <a:effectLst>
                  <a:outerShdw blurRad="889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8340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6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474236"/>
            <a:ext cx="4735484" cy="3844213"/>
          </a:xfrm>
          <a:prstGeom prst="rect">
            <a:avLst/>
          </a:prstGeom>
          <a:solidFill>
            <a:schemeClr val="accent6"/>
          </a:solidFill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txBody>
          <a:bodyPr anchor="ctr"/>
          <a:lstStyle>
            <a:lvl1pPr marL="0" indent="0">
              <a:buNone/>
              <a:defRPr sz="30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4966996" y="1474235"/>
            <a:ext cx="6696270" cy="3844213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10000" b="1">
                <a:solidFill>
                  <a:schemeClr val="accent6"/>
                </a:solidFill>
                <a:effectLst>
                  <a:outerShdw blurRad="889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120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1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3935"/>
            <a:ext cx="970383" cy="652366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txBody>
          <a:bodyPr anchor="ctr"/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1110083" y="223935"/>
            <a:ext cx="6435012" cy="652366"/>
          </a:xfrm>
          <a:prstGeom prst="rect">
            <a:avLst/>
          </a:prstGeom>
          <a:noFill/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800" b="1">
                <a:solidFill>
                  <a:schemeClr val="accent1">
                    <a:lumMod val="75000"/>
                  </a:schemeClr>
                </a:solidFill>
                <a:effectLst>
                  <a:outerShdw blurRad="889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 flipV="1">
            <a:off x="0" y="6489700"/>
            <a:ext cx="12192000" cy="889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flipV="1">
            <a:off x="0" y="6380480"/>
            <a:ext cx="12192000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55465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2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3935"/>
            <a:ext cx="970383" cy="652366"/>
          </a:xfrm>
          <a:prstGeom prst="rect">
            <a:avLst/>
          </a:prstGeom>
          <a:solidFill>
            <a:schemeClr val="accent2">
              <a:lumMod val="75000"/>
            </a:schemeClr>
          </a:solidFill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txBody>
          <a:bodyPr anchor="ctr"/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1110083" y="223935"/>
            <a:ext cx="6435012" cy="652366"/>
          </a:xfrm>
          <a:prstGeom prst="rect">
            <a:avLst/>
          </a:prstGeom>
          <a:noFill/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800" b="1">
                <a:solidFill>
                  <a:schemeClr val="accent2">
                    <a:lumMod val="75000"/>
                  </a:schemeClr>
                </a:solidFill>
                <a:effectLst>
                  <a:outerShdw blurRad="889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 flipV="1">
            <a:off x="0" y="6489700"/>
            <a:ext cx="12192000" cy="889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flipV="1">
            <a:off x="0" y="6380480"/>
            <a:ext cx="12192000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63568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3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3935"/>
            <a:ext cx="970383" cy="652366"/>
          </a:xfrm>
          <a:prstGeom prst="rect">
            <a:avLst/>
          </a:prstGeom>
          <a:solidFill>
            <a:schemeClr val="accent3"/>
          </a:solidFill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txBody>
          <a:bodyPr anchor="ctr"/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1110083" y="223935"/>
            <a:ext cx="6435012" cy="652366"/>
          </a:xfrm>
          <a:prstGeom prst="rect">
            <a:avLst/>
          </a:prstGeom>
          <a:noFill/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800" b="1">
                <a:solidFill>
                  <a:schemeClr val="accent3"/>
                </a:solidFill>
                <a:effectLst>
                  <a:outerShdw blurRad="889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 flipV="1">
            <a:off x="0" y="6489700"/>
            <a:ext cx="12192000" cy="88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flipV="1">
            <a:off x="0" y="6380480"/>
            <a:ext cx="12192000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58747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4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3935"/>
            <a:ext cx="970383" cy="652366"/>
          </a:xfrm>
          <a:prstGeom prst="rect">
            <a:avLst/>
          </a:prstGeom>
          <a:solidFill>
            <a:schemeClr val="accent4"/>
          </a:solidFill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txBody>
          <a:bodyPr anchor="ctr"/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1110083" y="223935"/>
            <a:ext cx="6435012" cy="652366"/>
          </a:xfrm>
          <a:prstGeom prst="rect">
            <a:avLst/>
          </a:prstGeom>
          <a:noFill/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800" b="1">
                <a:solidFill>
                  <a:schemeClr val="accent4"/>
                </a:solidFill>
                <a:effectLst>
                  <a:outerShdw blurRad="889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 flipV="1">
            <a:off x="0" y="6489700"/>
            <a:ext cx="12192000" cy="88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flipV="1">
            <a:off x="0" y="6380480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4470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5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3935"/>
            <a:ext cx="970383" cy="652366"/>
          </a:xfrm>
          <a:prstGeom prst="rect">
            <a:avLst/>
          </a:prstGeom>
          <a:solidFill>
            <a:schemeClr val="accent5"/>
          </a:solidFill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txBody>
          <a:bodyPr anchor="ctr"/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1110083" y="223935"/>
            <a:ext cx="6435012" cy="652366"/>
          </a:xfrm>
          <a:prstGeom prst="rect">
            <a:avLst/>
          </a:prstGeom>
          <a:noFill/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800" b="1">
                <a:solidFill>
                  <a:schemeClr val="accent5"/>
                </a:solidFill>
                <a:effectLst>
                  <a:outerShdw blurRad="889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 flipV="1">
            <a:off x="0" y="6489700"/>
            <a:ext cx="12192000" cy="88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flipV="1">
            <a:off x="0" y="6380480"/>
            <a:ext cx="12192000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6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3935"/>
            <a:ext cx="970383" cy="652366"/>
          </a:xfrm>
          <a:prstGeom prst="rect">
            <a:avLst/>
          </a:prstGeom>
          <a:solidFill>
            <a:schemeClr val="accent6"/>
          </a:solidFill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txBody>
          <a:bodyPr anchor="ctr"/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1110083" y="223935"/>
            <a:ext cx="6435012" cy="652366"/>
          </a:xfrm>
          <a:prstGeom prst="rect">
            <a:avLst/>
          </a:prstGeom>
          <a:noFill/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2800" b="1">
                <a:solidFill>
                  <a:schemeClr val="accent6"/>
                </a:solidFill>
                <a:effectLst>
                  <a:outerShdw blurRad="889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 flipV="1">
            <a:off x="0" y="6489700"/>
            <a:ext cx="12192000" cy="88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 userDrawn="1"/>
        </p:nvSpPr>
        <p:spPr>
          <a:xfrm flipV="1">
            <a:off x="0" y="6380480"/>
            <a:ext cx="12192000" cy="45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408462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663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573996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形状 23"/>
          <p:cNvSpPr/>
          <p:nvPr userDrawn="1"/>
        </p:nvSpPr>
        <p:spPr>
          <a:xfrm rot="10800000">
            <a:off x="4133850" y="0"/>
            <a:ext cx="8058150" cy="6858001"/>
          </a:xfrm>
          <a:custGeom>
            <a:avLst/>
            <a:gdLst>
              <a:gd name="connsiteX0" fmla="*/ 5118100 w 8058150"/>
              <a:gd name="connsiteY0" fmla="*/ 6858001 h 6858001"/>
              <a:gd name="connsiteX1" fmla="*/ 0 w 8058150"/>
              <a:gd name="connsiteY1" fmla="*/ 6858001 h 6858001"/>
              <a:gd name="connsiteX2" fmla="*/ 0 w 8058150"/>
              <a:gd name="connsiteY2" fmla="*/ 0 h 6858001"/>
              <a:gd name="connsiteX3" fmla="*/ 5118100 w 8058150"/>
              <a:gd name="connsiteY3" fmla="*/ 0 h 6858001"/>
              <a:gd name="connsiteX4" fmla="*/ 8058150 w 8058150"/>
              <a:gd name="connsiteY4" fmla="*/ 6858000 h 6858001"/>
              <a:gd name="connsiteX5" fmla="*/ 5118100 w 8058150"/>
              <a:gd name="connsiteY5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58150" h="6858001">
                <a:moveTo>
                  <a:pt x="5118100" y="6858001"/>
                </a:moveTo>
                <a:lnTo>
                  <a:pt x="0" y="6858001"/>
                </a:lnTo>
                <a:lnTo>
                  <a:pt x="0" y="0"/>
                </a:lnTo>
                <a:lnTo>
                  <a:pt x="5118100" y="0"/>
                </a:lnTo>
                <a:lnTo>
                  <a:pt x="8058150" y="6858000"/>
                </a:lnTo>
                <a:lnTo>
                  <a:pt x="511810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直角三角形 2"/>
          <p:cNvSpPr/>
          <p:nvPr userDrawn="1"/>
        </p:nvSpPr>
        <p:spPr>
          <a:xfrm>
            <a:off x="0" y="5295900"/>
            <a:ext cx="6248400" cy="1562100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直角三角形 3"/>
          <p:cNvSpPr/>
          <p:nvPr userDrawn="1"/>
        </p:nvSpPr>
        <p:spPr>
          <a:xfrm rot="5400000" flipV="1">
            <a:off x="9753602" y="-927095"/>
            <a:ext cx="1511299" cy="3365498"/>
          </a:xfrm>
          <a:prstGeom prst="rtTriangle">
            <a:avLst/>
          </a:prstGeom>
          <a:solidFill>
            <a:schemeClr val="accent5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占位符 5"/>
          <p:cNvSpPr txBox="1">
            <a:spLocks/>
          </p:cNvSpPr>
          <p:nvPr userDrawn="1"/>
        </p:nvSpPr>
        <p:spPr>
          <a:xfrm>
            <a:off x="909955" y="2016760"/>
            <a:ext cx="3223896" cy="168021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8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zh-CN" altLang="en-US" sz="118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entury Gothic"/>
                <a:ea typeface="微软雅黑"/>
                <a:cs typeface=""/>
              </a:rPr>
              <a:t>目录</a:t>
            </a:r>
            <a:endParaRPr kumimoji="1" lang="zh-CN" altLang="en-US" sz="1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entury Gothic"/>
              <a:ea typeface="微软雅黑"/>
              <a:cs typeface=""/>
            </a:endParaRPr>
          </a:p>
        </p:txBody>
      </p:sp>
      <p:sp>
        <p:nvSpPr>
          <p:cNvPr id="8" name="文本占位符 5"/>
          <p:cNvSpPr txBox="1">
            <a:spLocks/>
          </p:cNvSpPr>
          <p:nvPr userDrawn="1"/>
        </p:nvSpPr>
        <p:spPr>
          <a:xfrm>
            <a:off x="909955" y="3696970"/>
            <a:ext cx="3223896" cy="58293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zh-CN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entury Gothic"/>
                <a:ea typeface="微软雅黑"/>
                <a:cs typeface=""/>
              </a:rPr>
              <a:t>CONTENTS</a:t>
            </a:r>
            <a:endParaRPr kumimoji="1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entury Gothic"/>
              <a:ea typeface="微软雅黑"/>
              <a:cs typeface=""/>
            </a:endParaRPr>
          </a:p>
        </p:txBody>
      </p:sp>
      <p:sp>
        <p:nvSpPr>
          <p:cNvPr id="25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7077075" y="1913421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7912100" y="201676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7" name="文本占位符 5"/>
          <p:cNvSpPr>
            <a:spLocks noGrp="1"/>
          </p:cNvSpPr>
          <p:nvPr>
            <p:ph type="body" sz="quarter" idx="14" hasCustomPrompt="1"/>
          </p:nvPr>
        </p:nvSpPr>
        <p:spPr>
          <a:xfrm>
            <a:off x="7077075" y="3001814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8" name="文本占位符 5"/>
          <p:cNvSpPr>
            <a:spLocks noGrp="1"/>
          </p:cNvSpPr>
          <p:nvPr>
            <p:ph type="body" sz="quarter" idx="15"/>
          </p:nvPr>
        </p:nvSpPr>
        <p:spPr>
          <a:xfrm>
            <a:off x="7912100" y="3105154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9" name="文本占位符 5"/>
          <p:cNvSpPr>
            <a:spLocks noGrp="1"/>
          </p:cNvSpPr>
          <p:nvPr>
            <p:ph type="body" sz="quarter" idx="16" hasCustomPrompt="1"/>
          </p:nvPr>
        </p:nvSpPr>
        <p:spPr>
          <a:xfrm>
            <a:off x="7077075" y="4090207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0" name="文本占位符 5"/>
          <p:cNvSpPr>
            <a:spLocks noGrp="1"/>
          </p:cNvSpPr>
          <p:nvPr>
            <p:ph type="body" sz="quarter" idx="17"/>
          </p:nvPr>
        </p:nvSpPr>
        <p:spPr>
          <a:xfrm>
            <a:off x="7912100" y="418776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21592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18746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2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形状 23"/>
          <p:cNvSpPr/>
          <p:nvPr userDrawn="1"/>
        </p:nvSpPr>
        <p:spPr>
          <a:xfrm rot="10800000">
            <a:off x="4133850" y="0"/>
            <a:ext cx="8058150" cy="6858001"/>
          </a:xfrm>
          <a:custGeom>
            <a:avLst/>
            <a:gdLst>
              <a:gd name="connsiteX0" fmla="*/ 5118100 w 8058150"/>
              <a:gd name="connsiteY0" fmla="*/ 6858001 h 6858001"/>
              <a:gd name="connsiteX1" fmla="*/ 0 w 8058150"/>
              <a:gd name="connsiteY1" fmla="*/ 6858001 h 6858001"/>
              <a:gd name="connsiteX2" fmla="*/ 0 w 8058150"/>
              <a:gd name="connsiteY2" fmla="*/ 0 h 6858001"/>
              <a:gd name="connsiteX3" fmla="*/ 5118100 w 8058150"/>
              <a:gd name="connsiteY3" fmla="*/ 0 h 6858001"/>
              <a:gd name="connsiteX4" fmla="*/ 8058150 w 8058150"/>
              <a:gd name="connsiteY4" fmla="*/ 6858000 h 6858001"/>
              <a:gd name="connsiteX5" fmla="*/ 5118100 w 8058150"/>
              <a:gd name="connsiteY5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58150" h="6858001">
                <a:moveTo>
                  <a:pt x="5118100" y="6858001"/>
                </a:moveTo>
                <a:lnTo>
                  <a:pt x="0" y="6858001"/>
                </a:lnTo>
                <a:lnTo>
                  <a:pt x="0" y="0"/>
                </a:lnTo>
                <a:lnTo>
                  <a:pt x="5118100" y="0"/>
                </a:lnTo>
                <a:lnTo>
                  <a:pt x="8058150" y="6858000"/>
                </a:lnTo>
                <a:lnTo>
                  <a:pt x="511810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直角三角形 2"/>
          <p:cNvSpPr/>
          <p:nvPr userDrawn="1"/>
        </p:nvSpPr>
        <p:spPr>
          <a:xfrm>
            <a:off x="0" y="5295900"/>
            <a:ext cx="6248400" cy="1562100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直角三角形 3"/>
          <p:cNvSpPr/>
          <p:nvPr userDrawn="1"/>
        </p:nvSpPr>
        <p:spPr>
          <a:xfrm rot="5400000" flipV="1">
            <a:off x="9753602" y="-927095"/>
            <a:ext cx="1511299" cy="3365498"/>
          </a:xfrm>
          <a:prstGeom prst="rtTriangle">
            <a:avLst/>
          </a:prstGeom>
          <a:solidFill>
            <a:schemeClr val="accent5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占位符 5"/>
          <p:cNvSpPr txBox="1">
            <a:spLocks/>
          </p:cNvSpPr>
          <p:nvPr userDrawn="1"/>
        </p:nvSpPr>
        <p:spPr>
          <a:xfrm>
            <a:off x="909955" y="2016760"/>
            <a:ext cx="3223896" cy="168021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8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zh-CN" altLang="en-US" sz="118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entury Gothic"/>
                <a:ea typeface="微软雅黑"/>
                <a:cs typeface=""/>
              </a:rPr>
              <a:t>目录</a:t>
            </a:r>
            <a:endParaRPr kumimoji="1" lang="zh-CN" altLang="en-US" sz="1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entury Gothic"/>
              <a:ea typeface="微软雅黑"/>
              <a:cs typeface=""/>
            </a:endParaRPr>
          </a:p>
        </p:txBody>
      </p:sp>
      <p:sp>
        <p:nvSpPr>
          <p:cNvPr id="8" name="文本占位符 5"/>
          <p:cNvSpPr txBox="1">
            <a:spLocks/>
          </p:cNvSpPr>
          <p:nvPr userDrawn="1"/>
        </p:nvSpPr>
        <p:spPr>
          <a:xfrm>
            <a:off x="909955" y="3696970"/>
            <a:ext cx="3223896" cy="58293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zh-CN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entury Gothic"/>
                <a:ea typeface="微软雅黑"/>
                <a:cs typeface=""/>
              </a:rPr>
              <a:t>CONTENTS</a:t>
            </a:r>
            <a:endParaRPr kumimoji="1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entury Gothic"/>
              <a:ea typeface="微软雅黑"/>
              <a:cs typeface=""/>
            </a:endParaRPr>
          </a:p>
        </p:txBody>
      </p:sp>
      <p:sp>
        <p:nvSpPr>
          <p:cNvPr id="25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7077075" y="1253021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7912100" y="135636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7" name="文本占位符 5"/>
          <p:cNvSpPr>
            <a:spLocks noGrp="1"/>
          </p:cNvSpPr>
          <p:nvPr>
            <p:ph type="body" sz="quarter" idx="14" hasCustomPrompt="1"/>
          </p:nvPr>
        </p:nvSpPr>
        <p:spPr>
          <a:xfrm>
            <a:off x="7077075" y="2341414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8" name="文本占位符 5"/>
          <p:cNvSpPr>
            <a:spLocks noGrp="1"/>
          </p:cNvSpPr>
          <p:nvPr>
            <p:ph type="body" sz="quarter" idx="15"/>
          </p:nvPr>
        </p:nvSpPr>
        <p:spPr>
          <a:xfrm>
            <a:off x="7912100" y="2444754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9" name="文本占位符 5"/>
          <p:cNvSpPr>
            <a:spLocks noGrp="1"/>
          </p:cNvSpPr>
          <p:nvPr>
            <p:ph type="body" sz="quarter" idx="16" hasCustomPrompt="1"/>
          </p:nvPr>
        </p:nvSpPr>
        <p:spPr>
          <a:xfrm>
            <a:off x="7077075" y="3429807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0" name="文本占位符 5"/>
          <p:cNvSpPr>
            <a:spLocks noGrp="1"/>
          </p:cNvSpPr>
          <p:nvPr>
            <p:ph type="body" sz="quarter" idx="17"/>
          </p:nvPr>
        </p:nvSpPr>
        <p:spPr>
          <a:xfrm>
            <a:off x="7912100" y="352736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5"/>
          <p:cNvSpPr>
            <a:spLocks noGrp="1"/>
          </p:cNvSpPr>
          <p:nvPr>
            <p:ph type="body" sz="quarter" idx="18" hasCustomPrompt="1"/>
          </p:nvPr>
        </p:nvSpPr>
        <p:spPr>
          <a:xfrm>
            <a:off x="7077075" y="4621538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4" name="文本占位符 5"/>
          <p:cNvSpPr>
            <a:spLocks noGrp="1"/>
          </p:cNvSpPr>
          <p:nvPr>
            <p:ph type="body" sz="quarter" idx="19"/>
          </p:nvPr>
        </p:nvSpPr>
        <p:spPr>
          <a:xfrm>
            <a:off x="7912100" y="4719091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9425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形状 23"/>
          <p:cNvSpPr/>
          <p:nvPr userDrawn="1"/>
        </p:nvSpPr>
        <p:spPr>
          <a:xfrm rot="10800000">
            <a:off x="4133850" y="0"/>
            <a:ext cx="8058150" cy="6858001"/>
          </a:xfrm>
          <a:custGeom>
            <a:avLst/>
            <a:gdLst>
              <a:gd name="connsiteX0" fmla="*/ 5118100 w 8058150"/>
              <a:gd name="connsiteY0" fmla="*/ 6858001 h 6858001"/>
              <a:gd name="connsiteX1" fmla="*/ 0 w 8058150"/>
              <a:gd name="connsiteY1" fmla="*/ 6858001 h 6858001"/>
              <a:gd name="connsiteX2" fmla="*/ 0 w 8058150"/>
              <a:gd name="connsiteY2" fmla="*/ 0 h 6858001"/>
              <a:gd name="connsiteX3" fmla="*/ 5118100 w 8058150"/>
              <a:gd name="connsiteY3" fmla="*/ 0 h 6858001"/>
              <a:gd name="connsiteX4" fmla="*/ 8058150 w 8058150"/>
              <a:gd name="connsiteY4" fmla="*/ 6858000 h 6858001"/>
              <a:gd name="connsiteX5" fmla="*/ 5118100 w 8058150"/>
              <a:gd name="connsiteY5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58150" h="6858001">
                <a:moveTo>
                  <a:pt x="5118100" y="6858001"/>
                </a:moveTo>
                <a:lnTo>
                  <a:pt x="0" y="6858001"/>
                </a:lnTo>
                <a:lnTo>
                  <a:pt x="0" y="0"/>
                </a:lnTo>
                <a:lnTo>
                  <a:pt x="5118100" y="0"/>
                </a:lnTo>
                <a:lnTo>
                  <a:pt x="8058150" y="6858000"/>
                </a:lnTo>
                <a:lnTo>
                  <a:pt x="511810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直角三角形 2"/>
          <p:cNvSpPr/>
          <p:nvPr userDrawn="1"/>
        </p:nvSpPr>
        <p:spPr>
          <a:xfrm>
            <a:off x="0" y="5295900"/>
            <a:ext cx="6248400" cy="1562100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直角三角形 3"/>
          <p:cNvSpPr/>
          <p:nvPr userDrawn="1"/>
        </p:nvSpPr>
        <p:spPr>
          <a:xfrm rot="5400000" flipV="1">
            <a:off x="9753602" y="-927095"/>
            <a:ext cx="1511299" cy="3365498"/>
          </a:xfrm>
          <a:prstGeom prst="rtTriangle">
            <a:avLst/>
          </a:prstGeom>
          <a:solidFill>
            <a:schemeClr val="accent5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占位符 5"/>
          <p:cNvSpPr txBox="1">
            <a:spLocks/>
          </p:cNvSpPr>
          <p:nvPr userDrawn="1"/>
        </p:nvSpPr>
        <p:spPr>
          <a:xfrm>
            <a:off x="909955" y="2016760"/>
            <a:ext cx="3223896" cy="168021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8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zh-CN" altLang="en-US" sz="118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entury Gothic"/>
                <a:ea typeface="微软雅黑"/>
                <a:cs typeface=""/>
              </a:rPr>
              <a:t>目录</a:t>
            </a:r>
            <a:endParaRPr kumimoji="1" lang="zh-CN" altLang="en-US" sz="1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entury Gothic"/>
              <a:ea typeface="微软雅黑"/>
              <a:cs typeface=""/>
            </a:endParaRPr>
          </a:p>
        </p:txBody>
      </p:sp>
      <p:sp>
        <p:nvSpPr>
          <p:cNvPr id="8" name="文本占位符 5"/>
          <p:cNvSpPr txBox="1">
            <a:spLocks/>
          </p:cNvSpPr>
          <p:nvPr userDrawn="1"/>
        </p:nvSpPr>
        <p:spPr>
          <a:xfrm>
            <a:off x="909955" y="3696970"/>
            <a:ext cx="3223896" cy="58293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zh-CN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entury Gothic"/>
                <a:ea typeface="微软雅黑"/>
                <a:cs typeface=""/>
              </a:rPr>
              <a:t>CONTENTS</a:t>
            </a:r>
            <a:endParaRPr kumimoji="1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entury Gothic"/>
              <a:ea typeface="微软雅黑"/>
              <a:cs typeface=""/>
            </a:endParaRPr>
          </a:p>
        </p:txBody>
      </p:sp>
      <p:sp>
        <p:nvSpPr>
          <p:cNvPr id="25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7077075" y="1253021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7912100" y="135636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7" name="文本占位符 5"/>
          <p:cNvSpPr>
            <a:spLocks noGrp="1"/>
          </p:cNvSpPr>
          <p:nvPr>
            <p:ph type="body" sz="quarter" idx="14" hasCustomPrompt="1"/>
          </p:nvPr>
        </p:nvSpPr>
        <p:spPr>
          <a:xfrm>
            <a:off x="7077075" y="2087097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8" name="文本占位符 5"/>
          <p:cNvSpPr>
            <a:spLocks noGrp="1"/>
          </p:cNvSpPr>
          <p:nvPr>
            <p:ph type="body" sz="quarter" idx="15"/>
          </p:nvPr>
        </p:nvSpPr>
        <p:spPr>
          <a:xfrm>
            <a:off x="7912100" y="2190437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5" name="文本占位符 5"/>
          <p:cNvSpPr>
            <a:spLocks noGrp="1"/>
          </p:cNvSpPr>
          <p:nvPr>
            <p:ph type="body" sz="quarter" idx="16" hasCustomPrompt="1"/>
          </p:nvPr>
        </p:nvSpPr>
        <p:spPr>
          <a:xfrm>
            <a:off x="7077075" y="2843851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6" name="文本占位符 5"/>
          <p:cNvSpPr>
            <a:spLocks noGrp="1"/>
          </p:cNvSpPr>
          <p:nvPr>
            <p:ph type="body" sz="quarter" idx="17"/>
          </p:nvPr>
        </p:nvSpPr>
        <p:spPr>
          <a:xfrm>
            <a:off x="7912100" y="294719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7" name="文本占位符 5"/>
          <p:cNvSpPr>
            <a:spLocks noGrp="1"/>
          </p:cNvSpPr>
          <p:nvPr>
            <p:ph type="body" sz="quarter" idx="18" hasCustomPrompt="1"/>
          </p:nvPr>
        </p:nvSpPr>
        <p:spPr>
          <a:xfrm>
            <a:off x="7077075" y="3677927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8" name="文本占位符 5"/>
          <p:cNvSpPr>
            <a:spLocks noGrp="1"/>
          </p:cNvSpPr>
          <p:nvPr>
            <p:ph type="body" sz="quarter" idx="19"/>
          </p:nvPr>
        </p:nvSpPr>
        <p:spPr>
          <a:xfrm>
            <a:off x="7912100" y="3781267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9" name="文本占位符 5"/>
          <p:cNvSpPr>
            <a:spLocks noGrp="1"/>
          </p:cNvSpPr>
          <p:nvPr>
            <p:ph type="body" sz="quarter" idx="20" hasCustomPrompt="1"/>
          </p:nvPr>
        </p:nvSpPr>
        <p:spPr>
          <a:xfrm>
            <a:off x="7077075" y="4512003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0" name="文本占位符 5"/>
          <p:cNvSpPr>
            <a:spLocks noGrp="1"/>
          </p:cNvSpPr>
          <p:nvPr>
            <p:ph type="body" sz="quarter" idx="21"/>
          </p:nvPr>
        </p:nvSpPr>
        <p:spPr>
          <a:xfrm>
            <a:off x="7912100" y="4615343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5251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形状 23"/>
          <p:cNvSpPr/>
          <p:nvPr userDrawn="1"/>
        </p:nvSpPr>
        <p:spPr>
          <a:xfrm rot="10800000">
            <a:off x="4133850" y="0"/>
            <a:ext cx="8058150" cy="6858001"/>
          </a:xfrm>
          <a:custGeom>
            <a:avLst/>
            <a:gdLst>
              <a:gd name="connsiteX0" fmla="*/ 5118100 w 8058150"/>
              <a:gd name="connsiteY0" fmla="*/ 6858001 h 6858001"/>
              <a:gd name="connsiteX1" fmla="*/ 0 w 8058150"/>
              <a:gd name="connsiteY1" fmla="*/ 6858001 h 6858001"/>
              <a:gd name="connsiteX2" fmla="*/ 0 w 8058150"/>
              <a:gd name="connsiteY2" fmla="*/ 0 h 6858001"/>
              <a:gd name="connsiteX3" fmla="*/ 5118100 w 8058150"/>
              <a:gd name="connsiteY3" fmla="*/ 0 h 6858001"/>
              <a:gd name="connsiteX4" fmla="*/ 8058150 w 8058150"/>
              <a:gd name="connsiteY4" fmla="*/ 6858000 h 6858001"/>
              <a:gd name="connsiteX5" fmla="*/ 5118100 w 8058150"/>
              <a:gd name="connsiteY5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58150" h="6858001">
                <a:moveTo>
                  <a:pt x="5118100" y="6858001"/>
                </a:moveTo>
                <a:lnTo>
                  <a:pt x="0" y="6858001"/>
                </a:lnTo>
                <a:lnTo>
                  <a:pt x="0" y="0"/>
                </a:lnTo>
                <a:lnTo>
                  <a:pt x="5118100" y="0"/>
                </a:lnTo>
                <a:lnTo>
                  <a:pt x="8058150" y="6858000"/>
                </a:lnTo>
                <a:lnTo>
                  <a:pt x="511810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直角三角形 2"/>
          <p:cNvSpPr/>
          <p:nvPr userDrawn="1"/>
        </p:nvSpPr>
        <p:spPr>
          <a:xfrm>
            <a:off x="0" y="5295900"/>
            <a:ext cx="6248400" cy="1562100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直角三角形 3"/>
          <p:cNvSpPr/>
          <p:nvPr userDrawn="1"/>
        </p:nvSpPr>
        <p:spPr>
          <a:xfrm rot="5400000" flipV="1">
            <a:off x="9753602" y="-927095"/>
            <a:ext cx="1511299" cy="3365498"/>
          </a:xfrm>
          <a:prstGeom prst="rtTriangle">
            <a:avLst/>
          </a:prstGeom>
          <a:solidFill>
            <a:schemeClr val="accent5"/>
          </a:solidFill>
          <a:ln>
            <a:noFill/>
          </a:ln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占位符 5"/>
          <p:cNvSpPr txBox="1">
            <a:spLocks/>
          </p:cNvSpPr>
          <p:nvPr userDrawn="1"/>
        </p:nvSpPr>
        <p:spPr>
          <a:xfrm>
            <a:off x="909955" y="2016760"/>
            <a:ext cx="3223896" cy="168021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8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zh-CN" altLang="en-US" sz="118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entury Gothic"/>
                <a:ea typeface="微软雅黑"/>
                <a:cs typeface=""/>
              </a:rPr>
              <a:t>目录</a:t>
            </a:r>
            <a:endParaRPr kumimoji="1" lang="zh-CN" altLang="en-US" sz="1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entury Gothic"/>
              <a:ea typeface="微软雅黑"/>
              <a:cs typeface=""/>
            </a:endParaRPr>
          </a:p>
        </p:txBody>
      </p:sp>
      <p:sp>
        <p:nvSpPr>
          <p:cNvPr id="8" name="文本占位符 5"/>
          <p:cNvSpPr txBox="1">
            <a:spLocks/>
          </p:cNvSpPr>
          <p:nvPr userDrawn="1"/>
        </p:nvSpPr>
        <p:spPr>
          <a:xfrm>
            <a:off x="909955" y="3696970"/>
            <a:ext cx="3223896" cy="58293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zh-CN" sz="4400" b="1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entury Gothic"/>
                <a:ea typeface="微软雅黑"/>
                <a:cs typeface=""/>
              </a:rPr>
              <a:t>CONTENTS</a:t>
            </a:r>
            <a:endParaRPr kumimoji="1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entury Gothic"/>
              <a:ea typeface="微软雅黑"/>
              <a:cs typeface=""/>
            </a:endParaRPr>
          </a:p>
        </p:txBody>
      </p:sp>
      <p:sp>
        <p:nvSpPr>
          <p:cNvPr id="25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7077075" y="1151421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7912100" y="125476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7" name="文本占位符 5"/>
          <p:cNvSpPr>
            <a:spLocks noGrp="1"/>
          </p:cNvSpPr>
          <p:nvPr>
            <p:ph type="body" sz="quarter" idx="14" hasCustomPrompt="1"/>
          </p:nvPr>
        </p:nvSpPr>
        <p:spPr>
          <a:xfrm>
            <a:off x="7077075" y="1985497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8" name="文本占位符 5"/>
          <p:cNvSpPr>
            <a:spLocks noGrp="1"/>
          </p:cNvSpPr>
          <p:nvPr>
            <p:ph type="body" sz="quarter" idx="15"/>
          </p:nvPr>
        </p:nvSpPr>
        <p:spPr>
          <a:xfrm>
            <a:off x="7912100" y="2088837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5" name="文本占位符 5"/>
          <p:cNvSpPr>
            <a:spLocks noGrp="1"/>
          </p:cNvSpPr>
          <p:nvPr>
            <p:ph type="body" sz="quarter" idx="16" hasCustomPrompt="1"/>
          </p:nvPr>
        </p:nvSpPr>
        <p:spPr>
          <a:xfrm>
            <a:off x="7077075" y="2742251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6" name="文本占位符 5"/>
          <p:cNvSpPr>
            <a:spLocks noGrp="1"/>
          </p:cNvSpPr>
          <p:nvPr>
            <p:ph type="body" sz="quarter" idx="17"/>
          </p:nvPr>
        </p:nvSpPr>
        <p:spPr>
          <a:xfrm>
            <a:off x="7912100" y="2845590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7" name="文本占位符 5"/>
          <p:cNvSpPr>
            <a:spLocks noGrp="1"/>
          </p:cNvSpPr>
          <p:nvPr>
            <p:ph type="body" sz="quarter" idx="18" hasCustomPrompt="1"/>
          </p:nvPr>
        </p:nvSpPr>
        <p:spPr>
          <a:xfrm>
            <a:off x="7077075" y="3576327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8" name="文本占位符 5"/>
          <p:cNvSpPr>
            <a:spLocks noGrp="1"/>
          </p:cNvSpPr>
          <p:nvPr>
            <p:ph type="body" sz="quarter" idx="19"/>
          </p:nvPr>
        </p:nvSpPr>
        <p:spPr>
          <a:xfrm>
            <a:off x="7912100" y="3679667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9" name="文本占位符 5"/>
          <p:cNvSpPr>
            <a:spLocks noGrp="1"/>
          </p:cNvSpPr>
          <p:nvPr>
            <p:ph type="body" sz="quarter" idx="20" hasCustomPrompt="1"/>
          </p:nvPr>
        </p:nvSpPr>
        <p:spPr>
          <a:xfrm>
            <a:off x="7077075" y="4410403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0" name="文本占位符 5"/>
          <p:cNvSpPr>
            <a:spLocks noGrp="1"/>
          </p:cNvSpPr>
          <p:nvPr>
            <p:ph type="body" sz="quarter" idx="21"/>
          </p:nvPr>
        </p:nvSpPr>
        <p:spPr>
          <a:xfrm>
            <a:off x="7912100" y="4513743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1" name="文本占位符 5"/>
          <p:cNvSpPr>
            <a:spLocks noGrp="1"/>
          </p:cNvSpPr>
          <p:nvPr>
            <p:ph type="body" sz="quarter" idx="22" hasCustomPrompt="1"/>
          </p:nvPr>
        </p:nvSpPr>
        <p:spPr>
          <a:xfrm>
            <a:off x="7077075" y="5244479"/>
            <a:ext cx="835026" cy="6518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2" name="文本占位符 5"/>
          <p:cNvSpPr>
            <a:spLocks noGrp="1"/>
          </p:cNvSpPr>
          <p:nvPr>
            <p:ph type="body" sz="quarter" idx="23"/>
          </p:nvPr>
        </p:nvSpPr>
        <p:spPr>
          <a:xfrm>
            <a:off x="7912100" y="5347819"/>
            <a:ext cx="3234689" cy="44515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55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1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474236"/>
            <a:ext cx="4735484" cy="3844213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txBody>
          <a:bodyPr anchor="ctr"/>
          <a:lstStyle>
            <a:lvl1pPr marL="0" indent="0">
              <a:buNone/>
              <a:defRPr sz="30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4966996" y="1474235"/>
            <a:ext cx="6696270" cy="3844213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10000" b="1">
                <a:solidFill>
                  <a:schemeClr val="accent1">
                    <a:lumMod val="75000"/>
                  </a:schemeClr>
                </a:solidFill>
                <a:effectLst>
                  <a:outerShdw blurRad="889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637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2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474236"/>
            <a:ext cx="4735484" cy="3844213"/>
          </a:xfrm>
          <a:prstGeom prst="rect">
            <a:avLst/>
          </a:prstGeom>
          <a:solidFill>
            <a:schemeClr val="accent2">
              <a:lumMod val="75000"/>
            </a:schemeClr>
          </a:solidFill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txBody>
          <a:bodyPr anchor="ctr"/>
          <a:lstStyle>
            <a:lvl1pPr marL="0" indent="0">
              <a:buNone/>
              <a:defRPr sz="30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4966996" y="1474235"/>
            <a:ext cx="6696270" cy="3844213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10000" b="1">
                <a:solidFill>
                  <a:schemeClr val="accent2">
                    <a:lumMod val="75000"/>
                  </a:schemeClr>
                </a:solidFill>
                <a:effectLst>
                  <a:outerShdw blurRad="889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30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3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474236"/>
            <a:ext cx="4735484" cy="3844213"/>
          </a:xfrm>
          <a:prstGeom prst="rect">
            <a:avLst/>
          </a:prstGeom>
          <a:solidFill>
            <a:schemeClr val="accent3"/>
          </a:solidFill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txBody>
          <a:bodyPr anchor="ctr"/>
          <a:lstStyle>
            <a:lvl1pPr marL="0" indent="0">
              <a:buNone/>
              <a:defRPr sz="30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4966996" y="1474235"/>
            <a:ext cx="6696270" cy="3844213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10000" b="1">
                <a:solidFill>
                  <a:schemeClr val="accent3"/>
                </a:solidFill>
                <a:effectLst>
                  <a:outerShdw blurRad="889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5151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4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474236"/>
            <a:ext cx="4735484" cy="3844213"/>
          </a:xfrm>
          <a:prstGeom prst="rect">
            <a:avLst/>
          </a:prstGeom>
          <a:solidFill>
            <a:schemeClr val="accent4"/>
          </a:solidFill>
          <a:effectLst>
            <a:outerShdw blurRad="88900" sx="102000" sy="102000" algn="ctr" rotWithShape="0">
              <a:prstClr val="black">
                <a:alpha val="25000"/>
              </a:prstClr>
            </a:outerShdw>
          </a:effectLst>
        </p:spPr>
        <p:txBody>
          <a:bodyPr anchor="ctr"/>
          <a:lstStyle>
            <a:lvl1pPr marL="0" indent="0">
              <a:buNone/>
              <a:defRPr sz="30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3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4966996" y="1474235"/>
            <a:ext cx="6696270" cy="3844213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10000" b="1">
                <a:solidFill>
                  <a:schemeClr val="accent4"/>
                </a:solidFill>
                <a:effectLst>
                  <a:outerShdw blurRad="88900" sx="102000" sy="102000" algn="ctr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5036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2" r:id="rId2"/>
    <p:sldLayoutId id="2147483687" r:id="rId3"/>
    <p:sldLayoutId id="2147483688" r:id="rId4"/>
    <p:sldLayoutId id="2147483689" r:id="rId5"/>
    <p:sldLayoutId id="2147483684" r:id="rId6"/>
    <p:sldLayoutId id="2147483690" r:id="rId7"/>
    <p:sldLayoutId id="2147483695" r:id="rId8"/>
    <p:sldLayoutId id="2147483696" r:id="rId9"/>
    <p:sldLayoutId id="2147483697" r:id="rId10"/>
    <p:sldLayoutId id="2147483698" r:id="rId11"/>
    <p:sldLayoutId id="2147483692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69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087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307568" y="1134511"/>
            <a:ext cx="5109845" cy="834708"/>
          </a:xfrm>
        </p:spPr>
        <p:txBody>
          <a:bodyPr/>
          <a:lstStyle/>
          <a:p>
            <a:r>
              <a:rPr kumimoji="1" lang="zh-CN" altLang="en-US" dirty="0" smtClean="0"/>
              <a:t>第三单元复习课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307569" y="2287271"/>
            <a:ext cx="5461531" cy="1215006"/>
          </a:xfrm>
        </p:spPr>
        <p:txBody>
          <a:bodyPr/>
          <a:lstStyle/>
          <a:p>
            <a:pPr algn="ctr"/>
            <a:r>
              <a:rPr kumimoji="1"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短文二篇</a:t>
            </a: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4214177" y="3820329"/>
            <a:ext cx="5109845" cy="1511877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《</a:t>
            </a:r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答谢中书书</a:t>
            </a:r>
            <a:r>
              <a:rPr lang="en-US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》</a:t>
            </a:r>
          </a:p>
          <a:p>
            <a:pPr marL="0" indent="0">
              <a:buNone/>
            </a:pPr>
            <a:r>
              <a:rPr lang="en-US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《</a:t>
            </a:r>
            <a:r>
              <a:rPr lang="zh-CN" alt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记承天寺夜游</a:t>
            </a:r>
            <a:r>
              <a:rPr lang="en-US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》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86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理解性默写</a:t>
            </a: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5190" y="838687"/>
            <a:ext cx="1066791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、总</a:t>
            </a:r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领全文的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句子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_________,__________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en-US" altLang="zh-CN" sz="3600" b="1" kern="0" dirty="0" smtClean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、俯视的句子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__________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    </a:t>
            </a:r>
          </a:p>
          <a:p>
            <a:pPr>
              <a:lnSpc>
                <a:spcPct val="150000"/>
              </a:lnSpc>
            </a:pP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3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仰视的句子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__________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en-US" altLang="zh-CN" sz="3600" b="1" kern="0" dirty="0" smtClean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 描写晨景的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句子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_________,__________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600" b="1" kern="0" dirty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 描写傍晚景色的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句子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600" b="1" kern="0" dirty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27621" y="712028"/>
            <a:ext cx="4339650" cy="7934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山川之</a:t>
            </a:r>
            <a:r>
              <a:rPr lang="zh-CN" altLang="zh-CN" sz="3600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美</a:t>
            </a:r>
            <a:r>
              <a:rPr lang="en-US" altLang="zh-CN" sz="3600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3600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古来</a:t>
            </a:r>
            <a:r>
              <a:rPr lang="zh-CN" altLang="zh-CN" sz="3600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共</a:t>
            </a:r>
            <a:r>
              <a:rPr lang="zh-CN" altLang="zh-CN" sz="3600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谈</a:t>
            </a:r>
            <a:endParaRPr lang="zh-CN" altLang="zh-CN" sz="3600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74565" y="1541432"/>
            <a:ext cx="2031325" cy="7934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清流见底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74565" y="2429589"/>
            <a:ext cx="2031325" cy="7934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高峰入云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90227" y="3388303"/>
            <a:ext cx="43396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晓</a:t>
            </a:r>
            <a:r>
              <a:rPr lang="zh-CN" altLang="en-US" sz="3600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雾将</a:t>
            </a:r>
            <a:r>
              <a:rPr lang="zh-CN" altLang="en-US" sz="3600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歇  猿</a:t>
            </a:r>
            <a:r>
              <a:rPr lang="zh-CN" altLang="en-US" sz="3600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鸟乱鸣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525130" y="4217049"/>
            <a:ext cx="45704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夕</a:t>
            </a:r>
            <a:r>
              <a:rPr lang="zh-CN" altLang="en-US" sz="3600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日欲</a:t>
            </a:r>
            <a:r>
              <a:rPr lang="zh-CN" altLang="en-US" sz="3600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颓   沉鳞竞跃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83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理解性默写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5191" y="1221631"/>
            <a:ext cx="110898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、写山水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相映之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美的句子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__________,___________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30138" y="1103334"/>
            <a:ext cx="45881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高峰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入云   清流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见底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7090" y="2112189"/>
            <a:ext cx="110898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、写色彩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配合之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美的句子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___________,__________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62573" y="1993892"/>
            <a:ext cx="45881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两岸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石壁   五色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交辉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1928" y="3009427"/>
            <a:ext cx="114612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、写景动静相衬，其中通过生命活动的描写，为景增添动感的句子“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”“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12703" y="3885057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猿鸟乱鸣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172418" y="3901889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沉鳞竞跃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65000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04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理解性默写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17090" y="1405766"/>
            <a:ext cx="105458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一切景语皆情语。”最能体现作者思想感情的语句是什么？体现了作者怎样的思想感情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83874" y="2826178"/>
            <a:ext cx="11157397" cy="2455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实是欲界之仙都。自康乐来，未复有能与其奇者。”表达了作者沉醉山水的愉悦之情和与古今知音共赏美景的得意之感。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1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637183" cy="2588501"/>
          </a:xfrm>
        </p:spPr>
        <p:txBody>
          <a:bodyPr/>
          <a:lstStyle/>
          <a:p>
            <a:r>
              <a:rPr kumimoji="1" lang="en-US" altLang="zh-CN" sz="14400" dirty="0" smtClean="0"/>
              <a:t>02</a:t>
            </a:r>
            <a:endParaRPr kumimoji="1" lang="zh-CN" altLang="en-US" sz="14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3217708" y="1182688"/>
            <a:ext cx="8025547" cy="1727938"/>
          </a:xfrm>
        </p:spPr>
        <p:txBody>
          <a:bodyPr/>
          <a:lstStyle/>
          <a:p>
            <a:r>
              <a:rPr kumimoji="1" lang="zh-CN" altLang="en-US" dirty="0" smtClean="0"/>
              <a:t>记承天寺夜游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283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文学常识</a:t>
            </a:r>
            <a:endParaRPr lang="zh-CN" altLang="en-US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552088" y="1533123"/>
            <a:ext cx="11329029" cy="44656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作者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字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_____,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号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_________,_____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朝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______________________,</a:t>
            </a:r>
            <a:r>
              <a:rPr lang="zh-CN" altLang="en-US" sz="4000" b="1" u="sng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          ”</a:t>
            </a:r>
            <a:r>
              <a:rPr lang="zh-CN" altLang="en-US" sz="40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之一，</a:t>
            </a:r>
            <a:r>
              <a:rPr lang="zh-CN" altLang="zh-CN" sz="40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与其父苏洵、其弟苏辙并</a:t>
            </a:r>
            <a:r>
              <a:rPr lang="zh-CN" altLang="zh-CN" sz="40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称</a:t>
            </a:r>
            <a:r>
              <a:rPr lang="zh-CN" altLang="en-US" sz="40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en-US" altLang="zh-CN" sz="40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______</a:t>
            </a:r>
            <a:r>
              <a:rPr lang="zh-CN" altLang="en-US" sz="40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endParaRPr lang="zh-CN" altLang="en-US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197828" y="2550745"/>
            <a:ext cx="275748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唐宋八大家</a:t>
            </a: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8349086" y="1651880"/>
            <a:ext cx="121379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北宋</a:t>
            </a:r>
          </a:p>
        </p:txBody>
      </p:sp>
      <p:sp>
        <p:nvSpPr>
          <p:cNvPr id="5" name="矩形 4"/>
          <p:cNvSpPr/>
          <p:nvPr/>
        </p:nvSpPr>
        <p:spPr>
          <a:xfrm>
            <a:off x="3719857" y="1651880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子瞻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58498" y="1651880"/>
            <a:ext cx="22429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东坡居士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55648" y="2537502"/>
            <a:ext cx="58448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文学家，政治家、书画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家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89632" y="1689964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苏轼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648126" y="3471377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三苏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27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5" grpId="0"/>
      <p:bldP spid="17" grpId="0"/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词语释义</a:t>
            </a: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76736" y="5998532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sz="32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　　</a:t>
            </a:r>
            <a:r>
              <a:rPr lang="zh-CN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但</a:t>
            </a:r>
            <a:r>
              <a:rPr lang="zh-CN" altLang="zh-CN" sz="32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：只，只是　耳：罢了</a:t>
            </a:r>
            <a:endParaRPr lang="zh-CN" altLang="zh-CN" sz="3200" b="1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9673" y="838990"/>
            <a:ext cx="2441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</a:t>
            </a:r>
            <a:r>
              <a:rPr lang="zh-CN" altLang="zh-CN" sz="32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欣然</a:t>
            </a:r>
            <a:r>
              <a:rPr lang="zh-CN" altLang="en-US" sz="32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起行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81367" y="831582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高兴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，愉快的</a:t>
            </a:r>
            <a:r>
              <a:rPr lang="zh-CN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zh-CN" altLang="zh-CN" sz="32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样子）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9734" y="1538307"/>
            <a:ext cx="32624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</a:t>
            </a:r>
            <a:r>
              <a:rPr lang="zh-CN" altLang="zh-CN" sz="32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念</a:t>
            </a:r>
            <a:r>
              <a:rPr lang="zh-CN" altLang="en-US" sz="32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无与</a:t>
            </a:r>
            <a:r>
              <a:rPr lang="zh-CN" altLang="en-US" sz="3200" b="1" kern="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为乐</a:t>
            </a:r>
            <a:r>
              <a:rPr lang="zh-CN" altLang="en-US" sz="32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者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077561" y="1562860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想，考虑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09786" y="1562860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为乐：作乐，这里为交谈取乐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77507" y="2247876"/>
            <a:ext cx="4493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3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</a:t>
            </a:r>
            <a:r>
              <a:rPr lang="zh-CN" altLang="zh-CN" sz="3200" b="1" kern="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遂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至承天寺寻张怀民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514030" y="2233325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就、</a:t>
            </a:r>
            <a:r>
              <a:rPr lang="zh-CN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于是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62207" y="2986025"/>
            <a:ext cx="32624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</a:t>
            </a:r>
            <a:r>
              <a:rPr lang="zh-CN" altLang="en-US" sz="32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相与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步</a:t>
            </a:r>
            <a:r>
              <a:rPr lang="zh-CN" altLang="en-US" sz="3200" b="1" kern="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于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中庭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070159" y="3005924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相与：</a:t>
            </a:r>
            <a:r>
              <a:rPr lang="zh-CN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共同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lang="zh-CN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一起</a:t>
            </a:r>
            <a:endParaRPr lang="zh-CN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883295" y="2986025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于：在</a:t>
            </a:r>
            <a:endParaRPr lang="zh-CN" altLang="zh-CN" sz="3200" b="1" kern="1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7507" y="3745175"/>
            <a:ext cx="3672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5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、庭</a:t>
            </a:r>
            <a:r>
              <a:rPr lang="zh-CN" altLang="en-US" sz="3200" b="1" kern="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下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如积水</a:t>
            </a:r>
            <a:r>
              <a:rPr lang="zh-CN" altLang="en-US" sz="32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空明</a:t>
            </a:r>
            <a:endParaRPr lang="zh-CN" altLang="zh-CN" sz="32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491735" y="3709895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下：地面</a:t>
            </a:r>
            <a:endParaRPr lang="zh-CN" altLang="zh-CN" sz="3200" b="1" kern="1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596113" y="3711776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空明：清澈透明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62207" y="4520779"/>
            <a:ext cx="3672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6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、水中藻、荇</a:t>
            </a:r>
            <a:r>
              <a:rPr lang="zh-CN" altLang="zh-CN" sz="32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交横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491735" y="4520779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交错</a:t>
            </a:r>
            <a:r>
              <a:rPr lang="zh-CN" altLang="zh-CN" sz="32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，纵横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62207" y="5249706"/>
            <a:ext cx="2863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7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</a:t>
            </a:r>
            <a:r>
              <a:rPr lang="zh-CN" altLang="en-US" sz="32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盖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竹柏影也</a:t>
            </a:r>
            <a:endParaRPr lang="zh-CN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491735" y="5238910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表示推测</a:t>
            </a:r>
            <a:r>
              <a:rPr lang="zh-CN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大概是</a:t>
            </a:r>
            <a:endParaRPr lang="zh-CN" altLang="zh-CN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35849" y="5978633"/>
            <a:ext cx="49039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8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</a:t>
            </a:r>
            <a:r>
              <a:rPr lang="zh-CN" altLang="en-US" sz="32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但</a:t>
            </a:r>
            <a:r>
              <a:rPr lang="zh-CN" altLang="en-US" sz="32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少闲人如吾两人者</a:t>
            </a:r>
            <a:r>
              <a:rPr lang="zh-CN" altLang="en-US" sz="32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耳</a:t>
            </a:r>
            <a:endParaRPr lang="zh-CN" altLang="zh-CN" sz="32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03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8" grpId="0"/>
      <p:bldP spid="19" grpId="0"/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重点句子翻译</a:t>
            </a:r>
            <a:endParaRPr kumimoji="1"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88104" y="1058234"/>
            <a:ext cx="10796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1.</a:t>
            </a:r>
            <a:r>
              <a:rPr lang="zh-CN" altLang="en-US" sz="36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念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无与为乐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者。</a:t>
            </a:r>
            <a:endParaRPr lang="en-US" altLang="zh-CN" sz="3600" b="1" kern="0" dirty="0" smtClean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16588" y="1877863"/>
            <a:ext cx="94564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想到</a:t>
            </a:r>
            <a:r>
              <a:rPr lang="en-US" altLang="zh-CN" sz="36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(</a:t>
            </a:r>
            <a:r>
              <a:rPr lang="zh-CN" altLang="en-US" sz="36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身边</a:t>
            </a:r>
            <a:r>
              <a:rPr lang="en-US" altLang="zh-CN" sz="36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)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没有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(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可以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)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和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(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)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交谈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取乐的人。</a:t>
            </a:r>
          </a:p>
        </p:txBody>
      </p:sp>
      <p:sp>
        <p:nvSpPr>
          <p:cNvPr id="20" name="矩形 19"/>
          <p:cNvSpPr/>
          <p:nvPr/>
        </p:nvSpPr>
        <p:spPr>
          <a:xfrm>
            <a:off x="588104" y="2739704"/>
            <a:ext cx="10841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2.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庭下如积水</a:t>
            </a:r>
            <a:r>
              <a:rPr lang="zh-CN" altLang="en-US" sz="3600" b="1" kern="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空明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，水中藻、荇</a:t>
            </a:r>
            <a:r>
              <a:rPr lang="zh-CN" altLang="en-US" sz="3600" b="1" kern="0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交横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lang="zh-CN" altLang="en-US" sz="36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盖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竹柏影也。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016588" y="3478117"/>
            <a:ext cx="1019475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庭院地面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(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上的月光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)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像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积水一样</a:t>
            </a:r>
            <a:r>
              <a:rPr lang="zh-CN" altLang="en-US" sz="3600" b="1" kern="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清澈透明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，水里的水藻、荇菜</a:t>
            </a:r>
            <a:r>
              <a:rPr lang="zh-CN" altLang="en-US" sz="3600" b="1" kern="0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交错纵横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lang="zh-CN" altLang="en-US" sz="36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大概是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竹子和柏树的影子。</a:t>
            </a:r>
          </a:p>
        </p:txBody>
      </p:sp>
    </p:spTree>
    <p:extLst>
      <p:ext uri="{BB962C8B-B14F-4D97-AF65-F5344CB8AC3E}">
        <p14:creationId xmlns:p14="http://schemas.microsoft.com/office/powerpoint/2010/main" val="89301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重点句子翻译</a:t>
            </a:r>
            <a:endParaRPr kumimoji="1"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88104" y="1058234"/>
            <a:ext cx="10796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3</a:t>
            </a:r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en-US" sz="36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何夜无月？何处无竹柏？</a:t>
            </a:r>
            <a:r>
              <a:rPr lang="zh-CN" altLang="en-US" sz="36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但</a:t>
            </a:r>
            <a:r>
              <a:rPr lang="zh-CN" altLang="en-US" sz="36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少闲人如吾两人者</a:t>
            </a:r>
            <a:r>
              <a:rPr lang="zh-CN" altLang="en-US" sz="3600" b="1" kern="0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耳</a:t>
            </a:r>
            <a:r>
              <a:rPr lang="zh-CN" altLang="en-US" sz="36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016588" y="1877863"/>
            <a:ext cx="101947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哪个夜晚没有月光？哪个地方没有竹子和柏树？</a:t>
            </a:r>
            <a:r>
              <a:rPr lang="zh-CN" altLang="en-US" sz="36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只是</a:t>
            </a:r>
            <a:r>
              <a:rPr lang="zh-CN" altLang="en-US" sz="36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缺少像我们两个</a:t>
            </a:r>
            <a:r>
              <a:rPr lang="zh-CN" altLang="en-US" sz="36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这样</a:t>
            </a:r>
            <a:r>
              <a:rPr lang="en-US" altLang="zh-CN" sz="36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(</a:t>
            </a:r>
            <a:r>
              <a:rPr lang="zh-CN" altLang="en-US" sz="36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赏月</a:t>
            </a:r>
            <a:r>
              <a:rPr lang="en-US" altLang="zh-CN" sz="36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)</a:t>
            </a:r>
            <a:r>
              <a:rPr lang="zh-CN" altLang="en-US" sz="36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的闲人</a:t>
            </a:r>
            <a:r>
              <a:rPr lang="zh-CN" altLang="en-US" sz="3600" b="1" kern="0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罢了</a:t>
            </a:r>
            <a:r>
              <a:rPr lang="zh-CN" altLang="en-US" sz="36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</a:p>
        </p:txBody>
      </p:sp>
      <p:sp>
        <p:nvSpPr>
          <p:cNvPr id="20" name="矩形 19"/>
          <p:cNvSpPr/>
          <p:nvPr/>
        </p:nvSpPr>
        <p:spPr>
          <a:xfrm>
            <a:off x="565740" y="3640532"/>
            <a:ext cx="34291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4.</a:t>
            </a:r>
            <a:r>
              <a:rPr lang="zh-CN" altLang="en-US" sz="3600" b="1" kern="0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相与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步于中庭</a:t>
            </a:r>
            <a:endParaRPr lang="zh-CN" altLang="en-US" sz="3600" b="1" kern="0" dirty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11442" y="4290359"/>
            <a:ext cx="101947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（于是我们两人就）</a:t>
            </a:r>
            <a:r>
              <a:rPr lang="zh-CN" altLang="en-US" sz="3600" b="1" kern="0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一起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到院子里散步。</a:t>
            </a:r>
            <a:endParaRPr lang="zh-CN" altLang="en-US" sz="3600" b="1" kern="0" dirty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313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理解性默写</a:t>
            </a:r>
            <a:endParaRPr kumimoji="1"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12804" y="1074140"/>
            <a:ext cx="102728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①作者在本文中描写月下空明景色的句子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_______________,________________,___________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②作者因景抒怀，表达复杂微妙感情的句子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 ___________ __________________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916798" y="1832243"/>
            <a:ext cx="89226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庭下如积水空明</a:t>
            </a:r>
            <a:r>
              <a:rPr kumimoji="0" lang="zh-CN" alt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水中藻、荇交横</a:t>
            </a:r>
            <a:r>
              <a:rPr kumimoji="0" lang="zh-CN" altLang="en-US" sz="3200" b="1" i="0" u="none" strike="noStrike" kern="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盖竹柏影也</a:t>
            </a: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1110083" y="4034532"/>
            <a:ext cx="83439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何夜无月？何处无竹柏？但少闲人如吾两人耳</a:t>
            </a:r>
          </a:p>
        </p:txBody>
      </p:sp>
    </p:spTree>
    <p:extLst>
      <p:ext uri="{BB962C8B-B14F-4D97-AF65-F5344CB8AC3E}">
        <p14:creationId xmlns:p14="http://schemas.microsoft.com/office/powerpoint/2010/main" val="356994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内容理解</a:t>
            </a:r>
            <a:endParaRPr kumimoji="1" lang="zh-CN" altLang="en-US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42349" y="989830"/>
            <a:ext cx="10736513" cy="5032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sz="3600" b="1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b="1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、作者是如何巧喻月色的？写出了景物怎样的特点？</a:t>
            </a:r>
            <a:endParaRPr lang="zh-CN" altLang="en-US" sz="3600" b="1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112050" y="1883594"/>
            <a:ext cx="100668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将月色比喻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成空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明的积水，将竹、柏的影子比喻成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水中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的藻荇。写出了月光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清澈、透明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的特点 </a:t>
            </a:r>
          </a:p>
        </p:txBody>
      </p:sp>
      <p:sp>
        <p:nvSpPr>
          <p:cNvPr id="5" name="矩形 4"/>
          <p:cNvSpPr/>
          <p:nvPr/>
        </p:nvSpPr>
        <p:spPr>
          <a:xfrm>
            <a:off x="442349" y="3341030"/>
            <a:ext cx="111743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600" b="1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、体会“庭</a:t>
            </a:r>
            <a:r>
              <a:rPr lang="zh-CN" altLang="en-US" sz="36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下如积水空明，水中</a:t>
            </a:r>
            <a:r>
              <a:rPr lang="zh-CN" altLang="en-US" sz="3600" b="1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藻</a:t>
            </a:r>
            <a:r>
              <a:rPr lang="zh-CN" altLang="en-US" sz="36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3600" b="1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荇</a:t>
            </a:r>
            <a:r>
              <a:rPr lang="zh-CN" altLang="en-US" sz="36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交横，</a:t>
            </a:r>
            <a:r>
              <a:rPr lang="zh-CN" altLang="en-US" sz="3600" b="1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盖竹柏</a:t>
            </a:r>
            <a:endParaRPr lang="en-US" altLang="zh-CN" sz="3600" b="1" dirty="0" smtClean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影也</a:t>
            </a:r>
            <a:r>
              <a:rPr lang="zh-CN" altLang="en-US" sz="36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。”这一写景句的妙处</a:t>
            </a:r>
            <a:r>
              <a:rPr lang="zh-CN" altLang="en-US" sz="3600" b="1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12050" y="4626304"/>
            <a:ext cx="100796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“积水空明”用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比喻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的手法写出</a:t>
            </a:r>
            <a:r>
              <a:rPr lang="zh-CN" altLang="en-US" sz="36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月光的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清澈</a:t>
            </a:r>
            <a:r>
              <a:rPr lang="zh-CN" altLang="en-US" sz="36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透明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36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以高度凝练的笔墨，生动形象的点染出一个</a:t>
            </a:r>
            <a:r>
              <a:rPr lang="zh-CN" altLang="en-US" sz="36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空明清澈、疏影摇曳、似真似幻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的美妙境界。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903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0" y="0"/>
            <a:ext cx="2637183" cy="2588501"/>
          </a:xfrm>
        </p:spPr>
        <p:txBody>
          <a:bodyPr/>
          <a:lstStyle/>
          <a:p>
            <a:r>
              <a:rPr kumimoji="1" lang="en-US" altLang="zh-CN" sz="14400" dirty="0" smtClean="0"/>
              <a:t>01</a:t>
            </a:r>
            <a:endParaRPr kumimoji="1" lang="zh-CN" altLang="en-US" sz="14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>
          <a:xfrm>
            <a:off x="3217709" y="1182688"/>
            <a:ext cx="6696270" cy="1727938"/>
          </a:xfrm>
        </p:spPr>
        <p:txBody>
          <a:bodyPr/>
          <a:lstStyle/>
          <a:p>
            <a:r>
              <a:rPr kumimoji="1" lang="zh-CN" altLang="en-US" u="dbl" dirty="0" smtClean="0"/>
              <a:t>答</a:t>
            </a:r>
            <a:r>
              <a:rPr kumimoji="1" lang="zh-CN" altLang="en-US" dirty="0" smtClean="0"/>
              <a:t>谢中书</a:t>
            </a:r>
            <a:r>
              <a:rPr kumimoji="1" lang="zh-CN" altLang="en-US" u="dbl" dirty="0" smtClean="0"/>
              <a:t>书</a:t>
            </a:r>
            <a:endParaRPr kumimoji="1" lang="zh-CN" altLang="en-US" u="dbl" dirty="0"/>
          </a:p>
        </p:txBody>
      </p:sp>
      <p:sp>
        <p:nvSpPr>
          <p:cNvPr id="5" name="文本框 4"/>
          <p:cNvSpPr txBox="1"/>
          <p:nvPr/>
        </p:nvSpPr>
        <p:spPr>
          <a:xfrm>
            <a:off x="2006117" y="3284113"/>
            <a:ext cx="35833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回复，写给</a:t>
            </a:r>
            <a:endParaRPr lang="zh-CN" altLang="en-US" sz="4000" dirty="0"/>
          </a:p>
        </p:txBody>
      </p:sp>
      <p:sp>
        <p:nvSpPr>
          <p:cNvPr id="7" name="文本框 6"/>
          <p:cNvSpPr txBox="1"/>
          <p:nvPr/>
        </p:nvSpPr>
        <p:spPr>
          <a:xfrm>
            <a:off x="7701565" y="3283661"/>
            <a:ext cx="46363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书信、尺牍、信札</a:t>
            </a:r>
            <a:endParaRPr lang="en-US" altLang="zh-CN" sz="4000" dirty="0" smtClean="0"/>
          </a:p>
          <a:p>
            <a:r>
              <a:rPr lang="zh-CN" altLang="en-US" sz="4000" dirty="0" smtClean="0"/>
              <a:t>应用性</a:t>
            </a:r>
            <a:r>
              <a:rPr lang="zh-CN" altLang="en-US" sz="4000" dirty="0"/>
              <a:t>文体</a:t>
            </a:r>
          </a:p>
        </p:txBody>
      </p:sp>
    </p:spTree>
    <p:extLst>
      <p:ext uri="{BB962C8B-B14F-4D97-AF65-F5344CB8AC3E}">
        <p14:creationId xmlns:p14="http://schemas.microsoft.com/office/powerpoint/2010/main" val="156965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内容理解</a:t>
            </a:r>
            <a:endParaRPr kumimoji="1" lang="zh-CN" altLang="en-US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42349" y="989830"/>
            <a:ext cx="10736513" cy="5032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sz="3600" b="1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、文中结尾句流露出作者怎样的思想情感？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124928" y="1606596"/>
            <a:ext cx="100668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赏月的欣喜  贬谪的落寞  自我排遣</a:t>
            </a:r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的豁达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2349" y="2310503"/>
            <a:ext cx="111743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6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、但少闲人如吾两人者耳。”中“闲人”的含义有哪几层？</a:t>
            </a:r>
          </a:p>
          <a:p>
            <a:endParaRPr lang="zh-CN" altLang="en-US" sz="36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99172" y="3430273"/>
            <a:ext cx="109039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一是指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政治生活清闲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的人，具有远大抱负却抑郁不得志的人</a:t>
            </a:r>
            <a:r>
              <a:rPr lang="zh-CN" altLang="en-US" sz="36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600" b="1" dirty="0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是指清闲的人，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具有闲情雅致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的人。表现出作者面对</a:t>
            </a:r>
            <a:r>
              <a:rPr lang="zh-CN" altLang="en-US" sz="36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挫折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豪放旷达</a:t>
            </a:r>
            <a:r>
              <a:rPr lang="zh-CN" altLang="en-US" sz="36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心态。也隐含了贬谪的悲凉，人生的感慨，赏月的欣喜，漫步的悠闲微妙复杂的情感。</a:t>
            </a:r>
          </a:p>
          <a:p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859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文学常识</a:t>
            </a:r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485191" y="1057150"/>
            <a:ext cx="121232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文章体裁     ，作者      ，字     ，号         ，        朝    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家，著有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681779" y="152860"/>
            <a:ext cx="31742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山水小品文书信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370856" y="1231641"/>
            <a:ext cx="2632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陶弘景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37721" y="2134368"/>
            <a:ext cx="22429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南朝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齐梁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31023" y="2134368"/>
            <a:ext cx="27574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思想、文学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003426" y="1231641"/>
            <a:ext cx="1213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通明</a:t>
            </a:r>
          </a:p>
        </p:txBody>
      </p:sp>
      <p:sp>
        <p:nvSpPr>
          <p:cNvPr id="25" name="矩形 24"/>
          <p:cNvSpPr/>
          <p:nvPr/>
        </p:nvSpPr>
        <p:spPr>
          <a:xfrm>
            <a:off x="1044419" y="2182276"/>
            <a:ext cx="22429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华阳隐居</a:t>
            </a:r>
          </a:p>
        </p:txBody>
      </p:sp>
      <p:sp>
        <p:nvSpPr>
          <p:cNvPr id="26" name="矩形 25"/>
          <p:cNvSpPr/>
          <p:nvPr/>
        </p:nvSpPr>
        <p:spPr>
          <a:xfrm>
            <a:off x="328089" y="3008551"/>
            <a:ext cx="32720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陶隐居集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14509" y="3892324"/>
            <a:ext cx="1080702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梁武帝遇有国家大事，常去山中征询他的意见，时人称为“</a:t>
            </a:r>
            <a:r>
              <a:rPr lang="zh-CN" altLang="en-US" sz="40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山中宰相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185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12" grpId="0"/>
      <p:bldP spid="16" grpId="0"/>
      <p:bldP spid="24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词语释义</a:t>
            </a:r>
            <a:endParaRPr kumimoji="1"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71072" y="5503217"/>
            <a:ext cx="2451312" cy="7325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219170">
              <a:lnSpc>
                <a:spcPct val="130000"/>
              </a:lnSpc>
              <a:defRPr/>
            </a:pPr>
            <a:r>
              <a:rPr lang="en-US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en-US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猿鸟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乱</a:t>
            </a:r>
            <a:r>
              <a:rPr lang="zh-CN" altLang="en-US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鸣</a:t>
            </a:r>
            <a:endParaRPr lang="en-US" altLang="zh-CN" sz="3200" b="1" kern="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64789" y="5551573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此起彼伏</a:t>
            </a:r>
            <a: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b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1072" y="1054683"/>
            <a:ext cx="2441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山川</a:t>
            </a:r>
            <a:r>
              <a:rPr lang="zh-CN" altLang="zh-CN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endParaRPr lang="zh-CN" altLang="en-US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73375" y="1069726"/>
            <a:ext cx="69365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山川：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山河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zh-CN" altLang="zh-CN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之：的</a:t>
            </a:r>
            <a: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32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zh-CN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：美景</a:t>
            </a:r>
            <a: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b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1072" y="1783563"/>
            <a:ext cx="2441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五色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交辉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64789" y="1790318"/>
            <a:ext cx="88898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这里形容石壁色彩斑斓。五色，古代以青黄黑白赤为正色，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交辉，指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交相辉映</a:t>
            </a:r>
            <a: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71072" y="2949380"/>
            <a:ext cx="2441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青林</a:t>
            </a:r>
            <a:r>
              <a:rPr lang="zh-CN" altLang="zh-CN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翠竹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76343" y="3003351"/>
            <a:ext cx="836268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青林：青葱的林木</a:t>
            </a:r>
            <a: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32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翠竹</a:t>
            </a:r>
            <a:r>
              <a:rPr lang="zh-CN" altLang="zh-CN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：翠绿的竹林</a:t>
            </a:r>
            <a: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b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71072" y="3796435"/>
            <a:ext cx="2441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四时</a:t>
            </a:r>
            <a:r>
              <a:rPr lang="zh-CN" altLang="zh-CN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俱</a:t>
            </a:r>
            <a:r>
              <a:rPr lang="zh-CN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备</a:t>
            </a:r>
            <a:endParaRPr lang="zh-CN" altLang="en-US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73374" y="3842601"/>
            <a:ext cx="90186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一年四季</a:t>
            </a:r>
            <a:r>
              <a:rPr lang="en-US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四季</a:t>
            </a:r>
            <a:r>
              <a:rPr lang="en-US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2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俱</a:t>
            </a:r>
            <a:r>
              <a:rPr lang="zh-CN" altLang="en-US" sz="32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32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都</a:t>
            </a:r>
            <a:r>
              <a:rPr lang="en-US" altLang="zh-CN" sz="32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备：完备，齐备</a:t>
            </a:r>
            <a:r>
              <a:rPr lang="en-US" altLang="zh-CN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br>
              <a:rPr lang="en-US" altLang="zh-CN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1072" y="4627431"/>
            <a:ext cx="2441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晓雾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zh-CN" altLang="zh-CN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歇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76343" y="4649119"/>
            <a:ext cx="40799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将：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将要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zh-CN" altLang="zh-CN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歇：消散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08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4" grpId="0"/>
      <p:bldP spid="5" grpId="0"/>
      <p:bldP spid="6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词语释义</a:t>
            </a:r>
            <a:endParaRPr kumimoji="1"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39496" y="969864"/>
            <a:ext cx="2441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．夕日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欲</a:t>
            </a:r>
            <a:r>
              <a:rPr lang="zh-CN" altLang="zh-CN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颓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86325" y="969864"/>
            <a:ext cx="510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太阳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快要</a:t>
            </a:r>
            <a:r>
              <a:rPr lang="zh-CN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落山了。</a:t>
            </a:r>
            <a:r>
              <a:rPr lang="zh-CN" altLang="zh-CN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颓，坠落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39496" y="1675019"/>
            <a:ext cx="2441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沉鳞</a:t>
            </a:r>
            <a:r>
              <a:rPr lang="zh-CN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竞跃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986325" y="1681828"/>
            <a:ext cx="847587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潜游在水中的鱼争相跳出水面。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沉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鳞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水中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潜游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鱼，</a:t>
            </a:r>
            <a:r>
              <a:rPr lang="zh-CN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（这里用了借代的手法，鳞指代鱼）竞跃：竞相跳跃。</a:t>
            </a:r>
            <a: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b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39496" y="3309564"/>
            <a:ext cx="3672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．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实</a:t>
            </a:r>
            <a:r>
              <a:rPr lang="zh-CN" altLang="en-US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sz="32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欲</a:t>
            </a:r>
            <a:r>
              <a:rPr lang="zh-CN" altLang="zh-CN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界之仙都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67352" y="4094394"/>
            <a:ext cx="1086977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这里</a:t>
            </a:r>
            <a:r>
              <a:rPr lang="en-US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实在</a:t>
            </a:r>
            <a:r>
              <a:rPr lang="zh-CN" altLang="en-US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en-US" sz="32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人间仙境</a:t>
            </a:r>
            <a:r>
              <a:rPr lang="zh-CN" altLang="en-US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啊。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欲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界，佛家语，佛教把世界分为欲界，色界、无色界。欲界是没有摆脱世俗的七情六欲的众生所处境界，即指人间。仙都：仙人生活在其中的美好世界。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b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90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  <p:bldP spid="20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词语释义</a:t>
            </a:r>
            <a:endParaRPr kumimoji="1"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227960" y="2074767"/>
            <a:ext cx="105433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自：</a:t>
            </a:r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endParaRPr lang="en-US" altLang="zh-CN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康乐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：指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南朝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宋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山水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诗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谢灵运，他继承他祖父的爵位，被封为康乐公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b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未</a:t>
            </a:r>
            <a:r>
              <a:rPr lang="zh-CN" altLang="zh-CN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：没有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复：再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b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zh-CN" altLang="zh-CN" sz="3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3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y</a:t>
            </a:r>
            <a:r>
              <a:rPr lang="zh-CN" altLang="zh-CN" sz="3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ù）：参与，这里指欣赏。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b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奇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：指奇山异水。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b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4735" y="1279999"/>
            <a:ext cx="985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10.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自</a:t>
            </a:r>
            <a:r>
              <a:rPr lang="zh-CN" altLang="en-US" sz="3200" b="1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康乐</a:t>
            </a:r>
            <a:r>
              <a:rPr lang="zh-CN" altLang="en-US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以来，</a:t>
            </a:r>
            <a:r>
              <a:rPr lang="zh-CN" altLang="en-US" sz="32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未</a:t>
            </a:r>
            <a:r>
              <a:rPr lang="zh-CN" altLang="en-US" sz="3200" b="1" dirty="0" smtClean="0">
                <a:solidFill>
                  <a:srgbClr val="F23C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复</a:t>
            </a:r>
            <a:r>
              <a:rPr lang="zh-CN" altLang="en-US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有能</a:t>
            </a:r>
            <a:r>
              <a:rPr lang="zh-CN" altLang="en-US" sz="3200" b="1" dirty="0" smtClean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zh-CN" altLang="en-US" sz="32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其奇者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58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词语释义</a:t>
            </a:r>
            <a:endParaRPr kumimoji="1"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0383" y="1437918"/>
            <a:ext cx="8456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一词多义：</a:t>
            </a:r>
            <a:r>
              <a:rPr lang="en-US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br>
              <a:rPr lang="en-US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en-US" altLang="zh-CN" sz="4000" b="1" dirty="0" smtClean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40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夕</a:t>
            </a:r>
            <a:r>
              <a:rPr lang="zh-CN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欲</a:t>
            </a:r>
            <a:r>
              <a:rPr lang="zh-CN" altLang="zh-CN" sz="40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颓</a:t>
            </a:r>
            <a:endParaRPr lang="en-US" altLang="zh-CN" sz="4000" b="1" dirty="0" smtClean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en-US" altLang="zh-CN" sz="4000" b="1" dirty="0" smtClean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40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实</a:t>
            </a:r>
            <a:r>
              <a:rPr lang="zh-CN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欲</a:t>
            </a:r>
            <a:r>
              <a:rPr lang="zh-CN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界之仙</a:t>
            </a:r>
            <a:r>
              <a:rPr lang="zh-CN" altLang="zh-CN" sz="40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都</a:t>
            </a:r>
            <a:r>
              <a:rPr lang="en-US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99502" y="2680604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sz="40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将要</a:t>
            </a:r>
            <a:r>
              <a:rPr lang="en-US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br>
              <a:rPr lang="en-US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</a:br>
            <a:endParaRPr lang="zh-CN" altLang="en-US" sz="4000" b="1" dirty="0"/>
          </a:p>
        </p:txBody>
      </p:sp>
      <p:sp>
        <p:nvSpPr>
          <p:cNvPr id="8" name="矩形 7"/>
          <p:cNvSpPr/>
          <p:nvPr/>
        </p:nvSpPr>
        <p:spPr>
          <a:xfrm>
            <a:off x="4999502" y="3905920"/>
            <a:ext cx="33778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欲界，指</a:t>
            </a:r>
            <a:r>
              <a:rPr lang="zh-CN" altLang="zh-CN" sz="4000" b="1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人间</a:t>
            </a:r>
            <a:r>
              <a:rPr lang="en-US" altLang="zh-CN" sz="4000" b="1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61033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重点句子翻译</a:t>
            </a:r>
            <a:endParaRPr kumimoji="1"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88104" y="1058234"/>
            <a:ext cx="10796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en-US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高峰入云，清流见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底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en-US" altLang="zh-CN" sz="3600" b="1" kern="0" dirty="0" smtClean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16588" y="1877863"/>
            <a:ext cx="94500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巍峨的山峰耸入云端，明净的溪流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清澈见底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3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88104" y="2739704"/>
            <a:ext cx="52822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2.</a:t>
            </a:r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两岸石壁，五色</a:t>
            </a:r>
            <a:r>
              <a:rPr lang="zh-CN" altLang="zh-CN" sz="36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交辉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3600" b="1" dirty="0"/>
          </a:p>
        </p:txBody>
      </p:sp>
      <p:sp>
        <p:nvSpPr>
          <p:cNvPr id="21" name="矩形 20"/>
          <p:cNvSpPr/>
          <p:nvPr/>
        </p:nvSpPr>
        <p:spPr>
          <a:xfrm>
            <a:off x="1016588" y="3559333"/>
            <a:ext cx="66704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两岸石壁色彩斑斓，</a:t>
            </a:r>
            <a:r>
              <a:rPr lang="zh-CN" altLang="zh-CN" sz="36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交相辉映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3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88104" y="4532847"/>
            <a:ext cx="52822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3.</a:t>
            </a:r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青林翠竹，四时</a:t>
            </a:r>
            <a:r>
              <a:rPr lang="zh-CN" altLang="zh-CN" sz="36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俱</a:t>
            </a:r>
            <a:r>
              <a:rPr lang="zh-CN" altLang="zh-CN" sz="36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备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3600" b="1" dirty="0"/>
          </a:p>
        </p:txBody>
      </p:sp>
      <p:sp>
        <p:nvSpPr>
          <p:cNvPr id="23" name="矩形 22"/>
          <p:cNvSpPr/>
          <p:nvPr/>
        </p:nvSpPr>
        <p:spPr>
          <a:xfrm>
            <a:off x="1016588" y="5378043"/>
            <a:ext cx="80602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青葱的林木，翠绿的竹丛，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四季</a:t>
            </a:r>
            <a:r>
              <a:rPr lang="zh-CN" altLang="en-US" sz="36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常</a:t>
            </a:r>
            <a:r>
              <a:rPr lang="zh-CN" altLang="zh-CN" sz="36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存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3600" b="1" kern="0" dirty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70749" y="-21351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重点词</a:t>
            </a:r>
          </a:p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分点</a:t>
            </a:r>
          </a:p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必译出</a:t>
            </a:r>
          </a:p>
        </p:txBody>
      </p:sp>
    </p:spTree>
    <p:extLst>
      <p:ext uri="{BB962C8B-B14F-4D97-AF65-F5344CB8AC3E}">
        <p14:creationId xmlns:p14="http://schemas.microsoft.com/office/powerpoint/2010/main" val="190427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/>
              <a:t>重点句子翻译</a:t>
            </a:r>
            <a:endParaRPr kumimoji="1"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85191" y="1036633"/>
            <a:ext cx="107967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4.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晓雾</a:t>
            </a:r>
            <a:r>
              <a:rPr lang="zh-CN" altLang="zh-CN" sz="36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将</a:t>
            </a:r>
            <a:r>
              <a:rPr lang="zh-CN" altLang="zh-CN" sz="3600" b="1" kern="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歇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，猿鸟</a:t>
            </a:r>
            <a:r>
              <a:rPr lang="zh-CN" altLang="zh-CN" sz="3600" b="1" kern="0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乱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鸣</a:t>
            </a:r>
            <a:r>
              <a:rPr lang="zh-CN" altLang="en-US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36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7060" y="1737110"/>
            <a:ext cx="109683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清晨的薄雾</a:t>
            </a:r>
            <a:r>
              <a:rPr lang="zh-CN" altLang="zh-CN" sz="36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将要</a:t>
            </a:r>
            <a:r>
              <a:rPr lang="zh-CN" altLang="zh-CN" sz="3600" b="1" kern="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消散</a:t>
            </a:r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的时候，传来猿、鸟</a:t>
            </a:r>
            <a:r>
              <a:rPr lang="zh-CN" altLang="zh-CN" sz="3600" b="1" kern="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此起彼伏</a:t>
            </a:r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的鸣叫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声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3600" b="1" kern="1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5191" y="2942132"/>
            <a:ext cx="52822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5.</a:t>
            </a:r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夕日</a:t>
            </a:r>
            <a:r>
              <a:rPr lang="zh-CN" altLang="zh-CN" sz="3600" b="1" kern="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欲</a:t>
            </a:r>
            <a:r>
              <a:rPr lang="zh-CN" altLang="zh-CN" sz="36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颓</a:t>
            </a:r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，沉鳞</a:t>
            </a:r>
            <a:r>
              <a:rPr lang="zh-CN" altLang="zh-CN" sz="3600" b="1" kern="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竞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跃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07060" y="3655055"/>
            <a:ext cx="11221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夕阳</a:t>
            </a:r>
            <a:r>
              <a:rPr lang="zh-CN" altLang="zh-CN" sz="3600" b="1" kern="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快要</a:t>
            </a:r>
            <a:r>
              <a:rPr lang="zh-CN" altLang="zh-CN" sz="36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落山</a:t>
            </a:r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的时候，潜游在水中的鱼</a:t>
            </a:r>
            <a:r>
              <a:rPr lang="zh-CN" altLang="zh-CN" sz="3600" b="1" kern="0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争相</a:t>
            </a:r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跳出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水面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81081" y="4372671"/>
            <a:ext cx="107726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6.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自康乐以来，未复有能</a:t>
            </a:r>
            <a:r>
              <a:rPr lang="zh-CN" altLang="zh-CN" sz="36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与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其</a:t>
            </a:r>
            <a:r>
              <a:rPr lang="zh-CN" altLang="zh-CN" sz="3600" b="1" kern="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奇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者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3600" b="1" kern="0" dirty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80417" y="5179334"/>
            <a:ext cx="110949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3600" b="1" kern="0" dirty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自从南朝的谢灵运以来，就再也没有人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能</a:t>
            </a:r>
            <a:r>
              <a:rPr lang="zh-CN" altLang="zh-CN" sz="3600" b="1" kern="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欣赏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这种</a:t>
            </a:r>
            <a:r>
              <a:rPr lang="zh-CN" altLang="zh-CN" sz="3600" b="1" kern="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奇</a:t>
            </a:r>
            <a:r>
              <a:rPr lang="zh-CN" altLang="en-US" sz="3600" b="1" kern="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异</a:t>
            </a:r>
            <a:r>
              <a:rPr lang="zh-CN" altLang="zh-CN" sz="3600" b="1" kern="0" dirty="0" smtClean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景色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的人</a:t>
            </a:r>
            <a:r>
              <a:rPr lang="zh-CN" altLang="zh-CN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</a:t>
            </a:r>
            <a:r>
              <a:rPr lang="zh-CN" altLang="en-US" sz="3600" b="1" kern="0" dirty="0" smtClean="0">
                <a:solidFill>
                  <a:srgbClr val="1E1E1E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3600" b="1" kern="0" dirty="0">
              <a:solidFill>
                <a:srgbClr val="1E1E1E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177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模板页面">
  <a:themeElements>
    <a:clrScheme name="自定义 95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0CEA3"/>
      </a:accent1>
      <a:accent2>
        <a:srgbClr val="C1D9DF"/>
      </a:accent2>
      <a:accent3>
        <a:srgbClr val="D870BB"/>
      </a:accent3>
      <a:accent4>
        <a:srgbClr val="61C09E"/>
      </a:accent4>
      <a:accent5>
        <a:srgbClr val="EFD836"/>
      </a:accent5>
      <a:accent6>
        <a:srgbClr val="73D2E8"/>
      </a:accent6>
      <a:hlink>
        <a:srgbClr val="0563C1"/>
      </a:hlink>
      <a:folHlink>
        <a:srgbClr val="954F72"/>
      </a:folHlink>
    </a:clrScheme>
    <a:fontScheme name="自定义 49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506</TotalTime>
  <Words>1271</Words>
  <Application>Microsoft Office PowerPoint</Application>
  <PresentationFormat>宽屏</PresentationFormat>
  <Paragraphs>170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楷体</vt:lpstr>
      <vt:lpstr>宋体</vt:lpstr>
      <vt:lpstr>微软雅黑</vt:lpstr>
      <vt:lpstr>Arial</vt:lpstr>
      <vt:lpstr>Calibri</vt:lpstr>
      <vt:lpstr>Century Gothic</vt:lpstr>
      <vt:lpstr>Segoe UI Light</vt:lpstr>
      <vt:lpstr>Times New Roman</vt:lpstr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OfficePLUS</dc:creator>
  <cp:keywords/>
  <dc:description/>
  <cp:lastModifiedBy>Fallen Angels</cp:lastModifiedBy>
  <cp:revision>123</cp:revision>
  <dcterms:created xsi:type="dcterms:W3CDTF">2015-08-18T02:51:41Z</dcterms:created>
  <dcterms:modified xsi:type="dcterms:W3CDTF">2019-10-22T15:28:07Z</dcterms:modified>
  <cp:category/>
</cp:coreProperties>
</file>