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3" r:id="rId1"/>
  </p:sldMasterIdLst>
  <p:notesMasterIdLst>
    <p:notesMasterId r:id="rId41"/>
  </p:notesMasterIdLst>
  <p:handoutMasterIdLst>
    <p:handoutMasterId r:id="rId42"/>
  </p:handoutMasterIdLst>
  <p:sldIdLst>
    <p:sldId id="523" r:id="rId2"/>
    <p:sldId id="978" r:id="rId3"/>
    <p:sldId id="632" r:id="rId4"/>
    <p:sldId id="1019" r:id="rId5"/>
    <p:sldId id="1025" r:id="rId6"/>
    <p:sldId id="923" r:id="rId7"/>
    <p:sldId id="1003" r:id="rId8"/>
    <p:sldId id="1020" r:id="rId9"/>
    <p:sldId id="1021" r:id="rId10"/>
    <p:sldId id="991" r:id="rId11"/>
    <p:sldId id="928" r:id="rId12"/>
    <p:sldId id="1028" r:id="rId13"/>
    <p:sldId id="995" r:id="rId14"/>
    <p:sldId id="587" r:id="rId15"/>
    <p:sldId id="1026" r:id="rId16"/>
    <p:sldId id="1027" r:id="rId17"/>
    <p:sldId id="980" r:id="rId18"/>
    <p:sldId id="918" r:id="rId19"/>
    <p:sldId id="1044" r:id="rId20"/>
    <p:sldId id="1045" r:id="rId21"/>
    <p:sldId id="1046" r:id="rId22"/>
    <p:sldId id="1032" r:id="rId23"/>
    <p:sldId id="589" r:id="rId24"/>
    <p:sldId id="1037" r:id="rId25"/>
    <p:sldId id="1034" r:id="rId26"/>
    <p:sldId id="1048" r:id="rId27"/>
    <p:sldId id="1030" r:id="rId28"/>
    <p:sldId id="1029" r:id="rId29"/>
    <p:sldId id="1033" r:id="rId30"/>
    <p:sldId id="1035" r:id="rId31"/>
    <p:sldId id="930" r:id="rId32"/>
    <p:sldId id="1000" r:id="rId33"/>
    <p:sldId id="936" r:id="rId34"/>
    <p:sldId id="937" r:id="rId35"/>
    <p:sldId id="938" r:id="rId36"/>
    <p:sldId id="1022" r:id="rId37"/>
    <p:sldId id="1023" r:id="rId38"/>
    <p:sldId id="1049" r:id="rId39"/>
    <p:sldId id="1050" r:id="rId4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618">
          <p15:clr>
            <a:srgbClr val="A4A3A4"/>
          </p15:clr>
        </p15:guide>
        <p15:guide id="2" pos="16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D9"/>
    <a:srgbClr val="FFFFCC"/>
    <a:srgbClr val="FFFF99"/>
    <a:srgbClr val="0066CC"/>
    <a:srgbClr val="FF6600"/>
    <a:srgbClr val="FF0000"/>
    <a:srgbClr val="CC3300"/>
    <a:srgbClr val="0000FF"/>
    <a:srgbClr val="FF00FF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245" autoAdjust="0"/>
    <p:restoredTop sz="94660"/>
  </p:normalViewPr>
  <p:slideViewPr>
    <p:cSldViewPr>
      <p:cViewPr>
        <p:scale>
          <a:sx n="100" d="100"/>
          <a:sy n="100" d="100"/>
        </p:scale>
        <p:origin x="-354" y="-210"/>
      </p:cViewPr>
      <p:guideLst>
        <p:guide orient="horz" pos="2618"/>
        <p:guide pos="16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2020/9/5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411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2020/9/5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5094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3738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8377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4668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3075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870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1972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30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1909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10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FDDFD90-1429-7244-B887-4B2B69E9159A}"/>
              </a:ext>
            </a:extLst>
          </p:cNvPr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>
            <a:extLst>
              <a:ext uri="{FF2B5EF4-FFF2-40B4-BE49-F238E27FC236}">
                <a16:creationId xmlns="" xmlns:a16="http://schemas.microsoft.com/office/drawing/2014/main" id="{5362E6FF-7BB4-7848-B66B-4CD6CB94CD42}"/>
              </a:ext>
            </a:extLst>
          </p:cNvPr>
          <p:cNvSpPr txBox="1"/>
          <p:nvPr/>
        </p:nvSpPr>
        <p:spPr>
          <a:xfrm>
            <a:off x="178057" y="7267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b="0" dirty="0" smtClean="0">
                <a:latin typeface="黑体" pitchFamily="49" charset="-122"/>
                <a:ea typeface="黑体" pitchFamily="49" charset="-122"/>
              </a:rPr>
              <a:t>23  </a:t>
            </a:r>
            <a:r>
              <a:rPr kumimoji="1" lang="zh-CN" altLang="en-US" sz="1400" b="0" dirty="0" smtClean="0">
                <a:latin typeface="黑体" pitchFamily="49" charset="-122"/>
                <a:ea typeface="黑体" pitchFamily="49" charset="-122"/>
              </a:rPr>
              <a:t>童年的发现</a:t>
            </a:r>
            <a:endParaRPr kumimoji="1" lang="zh-CN" altLang="en-US" sz="1400" b="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26" name="Picture 2" descr="D:\360极速浏览器下载\ed0f752c16d1fed821760815e71e862c.pn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974"/>
          <a:stretch/>
        </p:blipFill>
        <p:spPr bwMode="auto">
          <a:xfrm>
            <a:off x="-345636" y="4228050"/>
            <a:ext cx="1605268" cy="93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000" b="50000"/>
          <a:stretch/>
        </p:blipFill>
        <p:spPr bwMode="auto">
          <a:xfrm>
            <a:off x="545030" y="4947592"/>
            <a:ext cx="9394826" cy="211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8" r:id="rId4"/>
    <p:sldLayoutId id="2147483691" r:id="rId5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&#20116;&#19979;&#35838;&#25991;&#26391;&#35835;23&#31461;&#24180;&#30340;&#21457;&#29616;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蒋长青\20春工作项目\五年级\五年级光盘\课件\音、视频\课文朗读\语文\32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093" r="50000" b="15584"/>
          <a:stretch/>
        </p:blipFill>
        <p:spPr bwMode="auto">
          <a:xfrm>
            <a:off x="0" y="-20538"/>
            <a:ext cx="9180512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0" y="134511"/>
            <a:ext cx="3419872" cy="307777"/>
            <a:chOff x="-36512" y="134511"/>
            <a:chExt cx="2771800" cy="30777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D184A55-3423-F349-98B8-52F211EB9433}"/>
                </a:ext>
              </a:extLst>
            </p:cNvPr>
            <p:cNvSpPr/>
            <p:nvPr/>
          </p:nvSpPr>
          <p:spPr>
            <a:xfrm flipH="1">
              <a:off x="-36512" y="159510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文本框 1">
              <a:extLst>
                <a:ext uri="{FF2B5EF4-FFF2-40B4-BE49-F238E27FC236}">
                  <a16:creationId xmlns="" xmlns:a16="http://schemas.microsoft.com/office/drawing/2014/main" id="{06E88223-4167-0746-8818-C83637374A72}"/>
                </a:ext>
              </a:extLst>
            </p:cNvPr>
            <p:cNvSpPr txBox="1"/>
            <p:nvPr/>
          </p:nvSpPr>
          <p:spPr>
            <a:xfrm>
              <a:off x="46018" y="134511"/>
              <a:ext cx="14592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 smtClean="0">
                  <a:latin typeface="黑体" pitchFamily="49" charset="-122"/>
                  <a:ea typeface="黑体" pitchFamily="49" charset="-122"/>
                </a:rPr>
                <a:t>语文  五年级  </a:t>
              </a:r>
              <a:r>
                <a:rPr kumimoji="1" lang="zh-CN" altLang="en-US" dirty="0">
                  <a:latin typeface="黑体" pitchFamily="49" charset="-122"/>
                  <a:ea typeface="黑体" pitchFamily="49" charset="-122"/>
                </a:rPr>
                <a:t>下</a:t>
              </a:r>
              <a:r>
                <a:rPr kumimoji="1" lang="zh-CN" altLang="en-US" dirty="0" smtClean="0">
                  <a:latin typeface="黑体" pitchFamily="49" charset="-122"/>
                  <a:ea typeface="黑体" pitchFamily="49" charset="-122"/>
                </a:rPr>
                <a:t>册</a:t>
              </a:r>
              <a:endParaRPr kumimoji="1" lang="zh-CN" altLang="en-US" dirty="0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7" name="TextBox 48"/>
          <p:cNvSpPr txBox="1"/>
          <p:nvPr/>
        </p:nvSpPr>
        <p:spPr>
          <a:xfrm>
            <a:off x="313893" y="867966"/>
            <a:ext cx="6211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8000" b="1">
                <a:solidFill>
                  <a:srgbClr val="FFC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itchFamily="2" charset="-122"/>
                <a:ea typeface="黑体" pitchFamily="2" charset="-122"/>
              </a:defRPr>
            </a:lvl1pPr>
          </a:lstStyle>
          <a:p>
            <a:pPr algn="ctr"/>
            <a:r>
              <a:rPr lang="en-US" altLang="zh-CN" sz="7200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23 </a:t>
            </a:r>
            <a:r>
              <a:rPr lang="zh-CN" altLang="en-US" sz="7200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童年</a:t>
            </a:r>
            <a:r>
              <a:rPr lang="zh-CN" altLang="en-US" sz="7200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的发现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0610" y="1059582"/>
            <a:ext cx="7717702" cy="1057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4375">
              <a:lnSpc>
                <a:spcPct val="120000"/>
              </a:lnSpc>
              <a:defRPr/>
            </a:pP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自由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读课文</a:t>
            </a: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，说一说课文围绕发现写了哪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几件事</a:t>
            </a: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81519" y="2380190"/>
            <a:ext cx="2411080" cy="983648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39" tIns="137839" rIns="137839" bIns="137839" numCol="1" spcCol="1270" anchor="ctr" anchorCtr="0">
            <a:noAutofit/>
          </a:bodyPr>
          <a:lstStyle/>
          <a:p>
            <a:pPr lvl="0" algn="l" defTabSz="1066800" rt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dirty="0" smtClean="0"/>
              <a:t>1.</a:t>
            </a:r>
            <a:r>
              <a:rPr lang="zh-CN" sz="2000" b="1" kern="1200" dirty="0" smtClean="0"/>
              <a:t>我常常做梦，老师告诉我人是由飞鸟进化来的。</a:t>
            </a:r>
            <a:endParaRPr lang="zh-CN" sz="2000" b="1" kern="1200" dirty="0"/>
          </a:p>
        </p:txBody>
      </p:sp>
      <p:sp>
        <p:nvSpPr>
          <p:cNvPr id="20" name="任意多边形 19"/>
          <p:cNvSpPr/>
          <p:nvPr/>
        </p:nvSpPr>
        <p:spPr>
          <a:xfrm>
            <a:off x="3213373" y="2380190"/>
            <a:ext cx="2608607" cy="983648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39" tIns="137839" rIns="137839" bIns="137839" numCol="1" spcCol="1270" anchor="ctr" anchorCtr="0">
            <a:noAutofit/>
          </a:bodyPr>
          <a:lstStyle/>
          <a:p>
            <a:pPr lvl="0" algn="l" defTabSz="1066800" rt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dirty="0" smtClean="0"/>
              <a:t>2.</a:t>
            </a:r>
            <a:r>
              <a:rPr lang="zh-CN" sz="2000" b="1" kern="1200" dirty="0" smtClean="0"/>
              <a:t>我得出结论，人如何由细胞变化成人的。</a:t>
            </a:r>
            <a:endParaRPr lang="zh-CN" sz="2000" b="1" kern="1200" dirty="0"/>
          </a:p>
        </p:txBody>
      </p:sp>
      <p:sp>
        <p:nvSpPr>
          <p:cNvPr id="22" name="任意多边形 21"/>
          <p:cNvSpPr/>
          <p:nvPr/>
        </p:nvSpPr>
        <p:spPr>
          <a:xfrm>
            <a:off x="5940152" y="2380190"/>
            <a:ext cx="2483223" cy="983648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39" tIns="137839" rIns="137839" bIns="137839" numCol="1" spcCol="1270" anchor="ctr" anchorCtr="0">
            <a:noAutofit/>
          </a:bodyPr>
          <a:lstStyle/>
          <a:p>
            <a:pPr lvl="0" algn="l" defTabSz="1066800" rt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dirty="0" smtClean="0"/>
              <a:t>3.</a:t>
            </a:r>
            <a:r>
              <a:rPr lang="zh-CN" sz="2000" b="1" kern="1200" dirty="0" smtClean="0"/>
              <a:t>在生物课上被老师罚出教室。</a:t>
            </a:r>
            <a:endParaRPr lang="zh-CN" sz="2000" b="1" kern="12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54163" y="3536429"/>
            <a:ext cx="5472608" cy="833708"/>
          </a:xfrm>
          <a:prstGeom prst="striped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按事情发展顺序记叙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CE03CEB-302D-7F49-91E3-27EDABCA2FA5}"/>
              </a:ext>
            </a:extLst>
          </p:cNvPr>
          <p:cNvSpPr txBox="1"/>
          <p:nvPr/>
        </p:nvSpPr>
        <p:spPr>
          <a:xfrm>
            <a:off x="624428" y="425882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整体感知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9C90686-15F3-D346-BEB7-8A3E8DB4E2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982" y="478559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962200" y="535084"/>
            <a:ext cx="5274096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课文重点写了什么内容？</a:t>
            </a:r>
            <a:endParaRPr lang="zh-CN" altLang="en-US" sz="3600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27584" y="1491630"/>
            <a:ext cx="7451429" cy="2770910"/>
            <a:chOff x="827584" y="1491630"/>
            <a:chExt cx="7451429" cy="2770910"/>
          </a:xfrm>
        </p:grpSpPr>
        <p:sp>
          <p:nvSpPr>
            <p:cNvPr id="7" name="矩形 6"/>
            <p:cNvSpPr/>
            <p:nvPr/>
          </p:nvSpPr>
          <p:spPr>
            <a:xfrm>
              <a:off x="827584" y="1631578"/>
              <a:ext cx="4571925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3200" b="1" dirty="0" smtClean="0">
                  <a:latin typeface="楷体" pitchFamily="49" charset="-122"/>
                  <a:ea typeface="楷体" pitchFamily="49" charset="-122"/>
                </a:rPr>
                <a:t>课文重点写</a:t>
              </a:r>
              <a:r>
                <a:rPr lang="zh-CN" altLang="en-US" sz="3200" b="1" dirty="0">
                  <a:latin typeface="楷体" pitchFamily="49" charset="-122"/>
                  <a:ea typeface="楷体" pitchFamily="49" charset="-122"/>
                </a:rPr>
                <a:t>了</a:t>
              </a:r>
              <a:r>
                <a:rPr lang="zh-CN" altLang="en-US" sz="32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作者童年时发现胚胎发育规律的过程。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pic>
          <p:nvPicPr>
            <p:cNvPr id="2050" name="Picture 2" descr="http://files.eduuu.com/img/2017/07/12/135021_5965b89d3329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colorTemperature colorTemp="59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1491630"/>
              <a:ext cx="2770909" cy="2770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2910" y="1428742"/>
            <a:ext cx="7848872" cy="1693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22300">
              <a:lnSpc>
                <a:spcPct val="130000"/>
              </a:lnSpc>
              <a:defRPr/>
            </a:pPr>
            <a:r>
              <a:rPr lang="zh-CN" altLang="en-US" sz="2800" b="1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人为什么会在梦中飞行？人究竟是从哪里来的？为了弄清楚这问题，“我”经历了一个怎样的探究过程？结果怎样？</a:t>
            </a:r>
            <a:endParaRPr lang="en-US" altLang="zh-CN" sz="2800" b="1" kern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4952" y="446849"/>
            <a:ext cx="4619724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800" kern="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默读课文，</a:t>
            </a:r>
            <a:r>
              <a:rPr lang="zh-CN" alt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同桌互相交流</a:t>
            </a:r>
            <a:r>
              <a:rPr lang="zh-CN" altLang="en-US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kern="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1561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63671" y="1572184"/>
            <a:ext cx="56196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36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我的发现是什么？</a:t>
            </a:r>
            <a:r>
              <a:rPr lang="zh-CN" altLang="en-US" sz="3600" dirty="0">
                <a:latin typeface="黑体" pitchFamily="2" charset="-122"/>
                <a:ea typeface="黑体" pitchFamily="2" charset="-122"/>
              </a:rPr>
              <a:t>默读第</a:t>
            </a:r>
            <a:r>
              <a:rPr lang="en-US" altLang="zh-CN" sz="3600" dirty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600" dirty="0">
                <a:latin typeface="黑体" pitchFamily="2" charset="-122"/>
                <a:ea typeface="黑体" pitchFamily="2" charset="-122"/>
              </a:rPr>
              <a:t>自然段举手回答</a:t>
            </a:r>
            <a:r>
              <a:rPr lang="zh-CN" altLang="en-US" sz="3600" b="1" dirty="0" smtClean="0"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3600" b="1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409725"/>
            <a:ext cx="1464079" cy="2098129"/>
          </a:xfrm>
          <a:prstGeom prst="rect">
            <a:avLst/>
          </a:prstGeom>
        </p:spPr>
      </p:pic>
      <p:sp>
        <p:nvSpPr>
          <p:cNvPr id="5" name="文本框 14">
            <a:extLst>
              <a:ext uri="{FF2B5EF4-FFF2-40B4-BE49-F238E27FC236}">
                <a16:creationId xmlns="" xmlns:a16="http://schemas.microsoft.com/office/drawing/2014/main" id="{5484379D-3776-7748-BF08-F82CF795CA5C}"/>
              </a:ext>
            </a:extLst>
          </p:cNvPr>
          <p:cNvSpPr txBox="1"/>
          <p:nvPr/>
        </p:nvSpPr>
        <p:spPr>
          <a:xfrm>
            <a:off x="696436" y="49789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E56DA78-629F-0143-BFBE-341A78A97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202" y="550566"/>
            <a:ext cx="366861" cy="45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6666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6845002" y="1454106"/>
            <a:ext cx="1806054" cy="468000"/>
          </a:xfrm>
          <a:prstGeom prst="rect">
            <a:avLst/>
          </a:prstGeom>
          <a:solidFill>
            <a:srgbClr val="FFFF99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98860" y="2194817"/>
            <a:ext cx="1306945" cy="468000"/>
          </a:xfrm>
          <a:prstGeom prst="rect">
            <a:avLst/>
          </a:prstGeom>
          <a:solidFill>
            <a:srgbClr val="FFFF99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3"/>
          <p:cNvSpPr txBox="1"/>
          <p:nvPr/>
        </p:nvSpPr>
        <p:spPr>
          <a:xfrm>
            <a:off x="548060" y="1275606"/>
            <a:ext cx="8064896" cy="154657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我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在九岁的时候就发现了有关胚胎发育的规律，这完全是我独立思考的结果。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81968" y="640234"/>
            <a:ext cx="7848872" cy="982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    胚胎发育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的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规律具体是什么内容？找出有关的句子，并试着画一画。</a:t>
            </a:r>
            <a:endParaRPr lang="zh-CN" altLang="en-US" sz="2800" kern="0" dirty="0">
              <a:solidFill>
                <a:srgbClr val="CC33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0868" y="1708190"/>
            <a:ext cx="7641356" cy="2803584"/>
            <a:chOff x="670868" y="1682790"/>
            <a:chExt cx="7641356" cy="2803584"/>
          </a:xfrm>
        </p:grpSpPr>
        <p:grpSp>
          <p:nvGrpSpPr>
            <p:cNvPr id="5" name="组合 4"/>
            <p:cNvGrpSpPr/>
            <p:nvPr/>
          </p:nvGrpSpPr>
          <p:grpSpPr>
            <a:xfrm>
              <a:off x="670868" y="1682790"/>
              <a:ext cx="7641356" cy="2803584"/>
              <a:chOff x="1225744" y="1802830"/>
              <a:chExt cx="7641356" cy="2803584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225744" y="1879030"/>
                <a:ext cx="5704062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</a:rPr>
                  <a:t>    人</a:t>
                </a:r>
                <a:r>
                  <a:rPr lang="zh-CN" altLang="en-US" sz="28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</a:rPr>
                  <a:t>是由细胞构成的</a:t>
                </a:r>
                <a:r>
                  <a:rPr lang="en-US" altLang="zh-CN" sz="28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</a:rPr>
                  <a:t>……</a:t>
                </a:r>
                <a:r>
                  <a:rPr lang="zh-CN" altLang="en-US" sz="2800" b="1" dirty="0">
                    <a:solidFill>
                      <a:srgbClr val="0070C0"/>
                    </a:solidFill>
                    <a:latin typeface="楷体" pitchFamily="49" charset="-122"/>
                    <a:ea typeface="楷体" pitchFamily="49" charset="-122"/>
                  </a:rPr>
                  <a:t>从细胞变成小鱼，经过了很长时间。现在，这一段时间就折合成一个月。从小鱼变成青蛙又得经过很长时间，又折合成一个月。这样推算下来，到变化成人，正好是九个月。</a:t>
                </a:r>
              </a:p>
            </p:txBody>
          </p:sp>
          <p:sp>
            <p:nvSpPr>
              <p:cNvPr id="6" name="圆角矩形 5"/>
              <p:cNvSpPr/>
              <p:nvPr/>
            </p:nvSpPr>
            <p:spPr>
              <a:xfrm>
                <a:off x="1234252" y="1802830"/>
                <a:ext cx="7632848" cy="2803584"/>
              </a:xfrm>
              <a:prstGeom prst="roundRect">
                <a:avLst>
                  <a:gd name="adj" fmla="val 7147"/>
                </a:avLst>
              </a:prstGeom>
              <a:grp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" name="Picture 2" descr="http://files.eduuu.com/img/2017/07/12/135021_5965b89d3329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colorTemperature colorTemp="59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6440" y="2178650"/>
              <a:ext cx="1892568" cy="1892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65899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95736" y="705580"/>
            <a:ext cx="5832648" cy="3954402"/>
            <a:chOff x="2123728" y="633572"/>
            <a:chExt cx="5832648" cy="3954402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633572"/>
              <a:ext cx="5832648" cy="1938178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76200" cap="sq">
              <a:solidFill>
                <a:srgbClr val="000000"/>
              </a:solidFill>
              <a:miter lim="800000"/>
            </a:ln>
            <a:effectLst>
              <a:outerShdw dist="35921" dir="2700000" algn="ctr" rotWithShape="0">
                <a:schemeClr val="bg2"/>
              </a:outerShdw>
              <a:softEdge rad="31750"/>
            </a:effectLst>
            <a:extLst/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2644539"/>
              <a:ext cx="5832648" cy="1943435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76200" cap="sq">
              <a:solidFill>
                <a:srgbClr val="000000"/>
              </a:solidFill>
              <a:miter lim="800000"/>
            </a:ln>
            <a:effectLst>
              <a:outerShdw dist="35921" dir="2700000" algn="ctr" rotWithShape="0">
                <a:schemeClr val="bg2"/>
              </a:outerShdw>
              <a:softEdge rad="31750"/>
            </a:effectLst>
            <a:extLst/>
          </p:spPr>
        </p:pic>
      </p:grpSp>
      <p:sp>
        <p:nvSpPr>
          <p:cNvPr id="2" name="矩形 1"/>
          <p:cNvSpPr/>
          <p:nvPr/>
        </p:nvSpPr>
        <p:spPr>
          <a:xfrm>
            <a:off x="899592" y="832520"/>
            <a:ext cx="648072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胚胎发育的规律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113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25985" y="1059582"/>
            <a:ext cx="631842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b="1" kern="0" dirty="0" smtClean="0">
                <a:ea typeface="楷体" pitchFamily="49" charset="-122"/>
              </a:rPr>
              <a:t>     </a:t>
            </a:r>
            <a:r>
              <a:rPr lang="zh-CN" altLang="en-US" sz="3600" kern="0" dirty="0" smtClean="0">
                <a:ea typeface="黑体" pitchFamily="2" charset="-122"/>
              </a:rPr>
              <a:t>“我”是怎样发现的？仔细阅读</a:t>
            </a:r>
            <a:r>
              <a:rPr lang="en-US" altLang="zh-CN" sz="3600" kern="0" dirty="0" smtClean="0">
                <a:ea typeface="黑体" pitchFamily="2" charset="-122"/>
              </a:rPr>
              <a:t>3-13</a:t>
            </a:r>
            <a:r>
              <a:rPr lang="zh-CN" altLang="en-US" sz="3600" kern="0" dirty="0" smtClean="0">
                <a:ea typeface="黑体" pitchFamily="2" charset="-122"/>
              </a:rPr>
              <a:t>自然段，找有关句子读一读。</a:t>
            </a:r>
            <a:endParaRPr lang="zh-CN" altLang="en-US" sz="3600" kern="0" dirty="0">
              <a:ea typeface="黑体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358" y="1384509"/>
            <a:ext cx="1386433" cy="19868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407969" y="817052"/>
            <a:ext cx="6067744" cy="196515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我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的发现起始于梦中飞行。每天夜里做梦我都飞，我对飞行是那样迷恋，只要双脚一点，轻轻跃起，就能离开地面飞向空中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u="sng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770" y="774954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spc="-500" dirty="0" smtClean="0">
                <a:solidFill>
                  <a:srgbClr val="FF0000"/>
                </a:solidFill>
              </a:rPr>
              <a:t>~~~~~~~~~~~~~~</a:t>
            </a:r>
            <a:endParaRPr lang="zh-CN" altLang="en-US" sz="5400" b="1" spc="-500" dirty="0">
              <a:solidFill>
                <a:srgbClr val="FF0000"/>
              </a:solidFill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413197" y="2757785"/>
            <a:ext cx="8173321" cy="50013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717550" algn="just"/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每到夜晚，我的小伙伴们也就会在梦中飞腾。</a:t>
            </a:r>
            <a:endParaRPr lang="zh-CN" altLang="en-US" sz="2800" b="1" u="sng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534023" y="3517250"/>
            <a:ext cx="8039400" cy="93102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717550" algn="just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“我”发现自己和其他同学都具有“梦中飞行”的天赋，想解决这个奇妙的问题。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3" descr="D:\蒋长青\20春工作项目\五年级\五年级光盘\课件\音、视频\课文朗读\语文\32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093" r="50000" b="15584"/>
          <a:stretch/>
        </p:blipFill>
        <p:spPr bwMode="auto">
          <a:xfrm>
            <a:off x="6660232" y="956070"/>
            <a:ext cx="2232249" cy="125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499027" y="810690"/>
            <a:ext cx="8124471" cy="126092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那天，我们几个人决定去见我们的老师，让他来解答这个奇妙的问题。</a:t>
            </a:r>
            <a:endParaRPr lang="zh-CN" altLang="en-US" sz="2800" b="1" u="sng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467544" y="2431653"/>
            <a:ext cx="8039400" cy="50013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717550" algn="just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“我们”一起找到老师，请他给“我们”解答。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669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712463" y="915566"/>
            <a:ext cx="5283326" cy="32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u="sng" dirty="0" smtClean="0">
                <a:solidFill>
                  <a:schemeClr val="accent5"/>
                </a:solidFill>
                <a:ea typeface="黑体" panose="02010609060101010101" pitchFamily="49" charset="-122"/>
              </a:rPr>
              <a:t>费奥多罗夫</a:t>
            </a:r>
            <a:r>
              <a:rPr lang="zh-CN" altLang="en-US" sz="2800" b="1" dirty="0" smtClean="0">
                <a:solidFill>
                  <a:schemeClr val="accent5"/>
                </a:solidFill>
                <a:ea typeface="黑体" panose="02010609060101010101" pitchFamily="49" charset="-122"/>
              </a:rPr>
              <a:t>：</a:t>
            </a:r>
            <a:endParaRPr lang="en-US" altLang="zh-CN" sz="2800" b="1" dirty="0" smtClean="0">
              <a:solidFill>
                <a:schemeClr val="accent5"/>
              </a:solidFill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ea typeface="楷体" pitchFamily="49" charset="-122"/>
              </a:rPr>
              <a:t>       俄国</a:t>
            </a:r>
            <a:r>
              <a:rPr lang="zh-CN" altLang="en-US" sz="2400" b="1" dirty="0">
                <a:ea typeface="楷体" pitchFamily="49" charset="-122"/>
              </a:rPr>
              <a:t>儿童文学作家、莫斯科国立</a:t>
            </a:r>
            <a:r>
              <a:rPr lang="en-US" altLang="zh-CN" sz="2400" b="1" dirty="0">
                <a:ea typeface="楷体" pitchFamily="49" charset="-122"/>
              </a:rPr>
              <a:t>A.H.</a:t>
            </a:r>
            <a:r>
              <a:rPr lang="zh-CN" altLang="en-US" sz="2400" b="1" dirty="0">
                <a:ea typeface="楷体" pitchFamily="49" charset="-122"/>
              </a:rPr>
              <a:t>柯西金纺织大学实用艺术系教授、苏联美术科学院通讯院士</a:t>
            </a:r>
            <a:r>
              <a:rPr lang="zh-CN" altLang="en-US" sz="2400" b="1" dirty="0" smtClean="0">
                <a:ea typeface="楷体" pitchFamily="49" charset="-122"/>
              </a:rPr>
              <a:t>。</a:t>
            </a:r>
            <a:r>
              <a:rPr lang="en-US" altLang="zh-CN" sz="2400" b="1" dirty="0">
                <a:ea typeface="楷体" pitchFamily="49" charset="-122"/>
              </a:rPr>
              <a:t>1832—1837</a:t>
            </a:r>
            <a:r>
              <a:rPr lang="zh-CN" altLang="en-US" sz="2400" b="1" dirty="0">
                <a:ea typeface="楷体" pitchFamily="49" charset="-122"/>
              </a:rPr>
              <a:t>年测定了</a:t>
            </a:r>
            <a:r>
              <a:rPr lang="zh-CN" altLang="en-US" sz="2400" b="1" dirty="0" smtClean="0">
                <a:ea typeface="楷体" pitchFamily="49" charset="-122"/>
              </a:rPr>
              <a:t>西伯利亚</a:t>
            </a:r>
            <a:r>
              <a:rPr lang="zh-CN" altLang="en-US" sz="2400" b="1" dirty="0">
                <a:ea typeface="楷体" pitchFamily="49" charset="-122"/>
              </a:rPr>
              <a:t>一些地方的地理坐标。曾参加</a:t>
            </a:r>
            <a:r>
              <a:rPr lang="en-US" altLang="zh-CN" sz="2400" b="1" dirty="0">
                <a:ea typeface="楷体" pitchFamily="49" charset="-122"/>
              </a:rPr>
              <a:t>1842</a:t>
            </a:r>
            <a:r>
              <a:rPr lang="zh-CN" altLang="en-US" sz="2400" b="1" dirty="0">
                <a:ea typeface="楷体" pitchFamily="49" charset="-122"/>
              </a:rPr>
              <a:t>年和</a:t>
            </a:r>
            <a:r>
              <a:rPr lang="en-US" altLang="zh-CN" sz="2400" b="1" dirty="0">
                <a:ea typeface="楷体" pitchFamily="49" charset="-122"/>
              </a:rPr>
              <a:t>1851</a:t>
            </a:r>
            <a:r>
              <a:rPr lang="zh-CN" altLang="en-US" sz="2400" b="1" dirty="0">
                <a:ea typeface="楷体" pitchFamily="49" charset="-122"/>
              </a:rPr>
              <a:t>年日全食的观测</a:t>
            </a:r>
            <a:r>
              <a:rPr lang="zh-CN" altLang="en-US" sz="2400" b="1" dirty="0" smtClean="0">
                <a:ea typeface="楷体" pitchFamily="49" charset="-122"/>
              </a:rPr>
              <a:t>。</a:t>
            </a:r>
            <a:r>
              <a:rPr lang="zh-CN" altLang="en-US" sz="2400" b="1" dirty="0">
                <a:ea typeface="楷体" pitchFamily="49" charset="-122"/>
              </a:rPr>
              <a:t>也</a:t>
            </a:r>
            <a:r>
              <a:rPr lang="zh-CN" altLang="en-US" sz="2400" b="1" dirty="0" smtClean="0">
                <a:ea typeface="楷体" pitchFamily="49" charset="-122"/>
              </a:rPr>
              <a:t>是生物学家。</a:t>
            </a:r>
            <a:endParaRPr lang="zh-CN" altLang="en-US" sz="2400" b="1" dirty="0">
              <a:ea typeface="楷体" pitchFamily="49" charset="-122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177" y="1326909"/>
            <a:ext cx="2160240" cy="248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257994" y="463158"/>
            <a:ext cx="5585141" cy="30854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628650" algn="just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和老师的一次谈话，更加激发了我的想象力。我渴望弄明白，人究竟是怎么来的。我想得是那样痴迷，以至于从河里抓到一条鱼，我都会翻来覆去看个仔细，恨不得从鱼身上发现将来的人应该具有的某些特征。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1115616" y="3514095"/>
            <a:ext cx="7319320" cy="136191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717550" algn="just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老师的讲解更激发了“我”的想象力，以至于亲自抓来鱼，仔细观察，想从鱼身上发现人应具有的某些特征。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5135" y="665634"/>
            <a:ext cx="3041887" cy="250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542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460927" y="529471"/>
            <a:ext cx="8124471" cy="351634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628650" algn="just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想啊想啊，嘿！终于想出了眉目：“哈！这就跟画地图差不多，地上的距离很远很远，在地图上画出来只不过几厘米。人是由细胞构成的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细胞变成小鱼，经过了很长时间。现在，这一段时间就折合成一个月。从小鱼变成青蛙又得经过很长时间，又折合成一个月。这样推算下来，到变化成人，正好是九个月。”我的发现竟然是如此简单明了，我为此感到格外高兴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251520" y="4234175"/>
            <a:ext cx="8327432" cy="50013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361950" algn="just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“我”经过思考、推算，终于找到了问题的答案。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178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75656" y="771550"/>
            <a:ext cx="72542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000" kern="0" dirty="0" smtClean="0">
                <a:latin typeface="黑体" pitchFamily="2" charset="-122"/>
                <a:ea typeface="黑体" pitchFamily="2" charset="-122"/>
              </a:rPr>
              <a:t>   “我”的发现是如何被证实的？结果怎么样？</a:t>
            </a:r>
            <a:endParaRPr lang="zh-CN" altLang="en-US" sz="4000" kern="0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699542"/>
            <a:ext cx="1509915" cy="216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714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28018" y="733450"/>
            <a:ext cx="7641356" cy="3731570"/>
            <a:chOff x="1225744" y="1338837"/>
            <a:chExt cx="7641356" cy="3731570"/>
          </a:xfrm>
        </p:grpSpPr>
        <p:sp>
          <p:nvSpPr>
            <p:cNvPr id="14" name="矩形 13"/>
            <p:cNvSpPr/>
            <p:nvPr/>
          </p:nvSpPr>
          <p:spPr>
            <a:xfrm>
              <a:off x="1225744" y="1520953"/>
              <a:ext cx="7641356" cy="3222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628650">
                <a:lnSpc>
                  <a:spcPct val="150000"/>
                </a:lnSpc>
              </a:pPr>
              <a:r>
                <a:rPr lang="zh-CN" altLang="en-US" sz="2800" b="1" dirty="0" smtClean="0">
                  <a:solidFill>
                    <a:srgbClr val="0070C0"/>
                  </a:solidFill>
                  <a:latin typeface="楷体" pitchFamily="49" charset="-122"/>
                  <a:ea typeface="楷体" pitchFamily="49" charset="-122"/>
                </a:rPr>
                <a:t>这时候</a:t>
              </a:r>
              <a:r>
                <a:rPr lang="zh-CN" altLang="en-US" sz="2800" b="1" dirty="0">
                  <a:solidFill>
                    <a:srgbClr val="0070C0"/>
                  </a:solidFill>
                  <a:latin typeface="楷体" pitchFamily="49" charset="-122"/>
                  <a:ea typeface="楷体" pitchFamily="49" charset="-122"/>
                </a:rPr>
                <a:t>，我清清楚楚听见老师说，有的科学家认为，母腹中的胎儿再现了从简单生命进化成人的过程。当时教室里安静得出奇，大家都默不作声。我忽然想起了自己的发现，情不自禁地笑出了声音。老师狠狠地瞪了我一眼。</a:t>
              </a: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234252" y="1338837"/>
              <a:ext cx="7632848" cy="3731570"/>
            </a:xfrm>
            <a:prstGeom prst="roundRect">
              <a:avLst>
                <a:gd name="adj" fmla="val 7147"/>
              </a:avLst>
            </a:prstGeom>
            <a:grpFill/>
            <a:ln>
              <a:solidFill>
                <a:schemeClr val="accent5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10.paixin.com/thumbs/4481647/154009948/staff_1024.jpg?watermark/1/image/aHR0cDovL2QwMC5wYWl4aW4uY29tL3dtX2RwXzM2MF9iaWdnZXIucG5n/dissolve/100/gravity/SouthWest/dx/0/dy/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45" t="20921" r="7159" b="9938"/>
          <a:stretch/>
        </p:blipFill>
        <p:spPr bwMode="auto">
          <a:xfrm>
            <a:off x="4362772" y="642392"/>
            <a:ext cx="462122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23528" y="1345975"/>
            <a:ext cx="3948508" cy="22148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母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腹中的胎儿再现了从简单生命进化成人的过程。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56714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830995" y="1440067"/>
            <a:ext cx="6426715" cy="1624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b="1" kern="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600" kern="0" dirty="0" smtClean="0">
                <a:latin typeface="黑体" pitchFamily="2" charset="-122"/>
                <a:ea typeface="黑体" pitchFamily="2" charset="-122"/>
              </a:rPr>
              <a:t>思考：你觉得文中的“我”是一个怎样的孩子？</a:t>
            </a:r>
            <a:endParaRPr lang="zh-CN" altLang="en-US" sz="3600" kern="0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162708"/>
            <a:ext cx="1435459" cy="205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7744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35696" y="3160008"/>
            <a:ext cx="2385051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>
            <a:spAutoFit/>
          </a:bodyPr>
          <a:lstStyle/>
          <a:p>
            <a:pPr algn="ctr"/>
            <a:r>
              <a:rPr lang="zh-CN" altLang="en-US" sz="40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ea"/>
                <a:ea typeface="+mj-ea"/>
              </a:rPr>
              <a:t>天真无邪   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520480" y="843558"/>
            <a:ext cx="7867944" cy="20082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我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的发现起始于梦中飞行。每天夜里做梦我都飞，我对飞行是那样迷恋，只要双脚一点，轻轻跃起，就能离开地面飞向空中。</a:t>
            </a:r>
            <a:endParaRPr lang="zh-CN" altLang="en-US" sz="2800" b="1" u="sng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3762" y="3160008"/>
            <a:ext cx="223651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zh-CN" altLang="en-US" sz="40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/>
              </a:rPr>
              <a:t>充满幻想</a:t>
            </a:r>
          </a:p>
        </p:txBody>
      </p:sp>
    </p:spTree>
    <p:extLst>
      <p:ext uri="{BB962C8B-B14F-4D97-AF65-F5344CB8AC3E}">
        <p14:creationId xmlns:p14="http://schemas.microsoft.com/office/powerpoint/2010/main" xmlns="" val="35478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76" t="20994" r="45148"/>
          <a:stretch/>
        </p:blipFill>
        <p:spPr bwMode="auto">
          <a:xfrm>
            <a:off x="107504" y="2139702"/>
            <a:ext cx="1503462" cy="208951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-108520" y="738791"/>
            <a:ext cx="6021105" cy="941965"/>
            <a:chOff x="4090575" y="639413"/>
            <a:chExt cx="6021105" cy="941965"/>
          </a:xfrm>
        </p:grpSpPr>
        <p:sp>
          <p:nvSpPr>
            <p:cNvPr id="6" name="云形标注 5"/>
            <p:cNvSpPr/>
            <p:nvPr/>
          </p:nvSpPr>
          <p:spPr>
            <a:xfrm>
              <a:off x="4381461" y="639413"/>
              <a:ext cx="5730219" cy="941965"/>
            </a:xfrm>
            <a:prstGeom prst="cloudCallout">
              <a:avLst>
                <a:gd name="adj1" fmla="val -35507"/>
                <a:gd name="adj2" fmla="val 9040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4090575" y="871545"/>
              <a:ext cx="5621248" cy="5084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628650">
                <a:lnSpc>
                  <a:spcPct val="110000"/>
                </a:lnSpc>
              </a:pP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“</a:t>
              </a:r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为什么只有晚上睡觉时才长</a:t>
              </a: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？</a:t>
              </a:r>
              <a:endParaRPr lang="en-US" altLang="zh-CN" sz="2800" b="1" dirty="0" smtClean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516216" y="1225127"/>
            <a:ext cx="223651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4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/>
              </a:rPr>
              <a:t>刨根问底</a:t>
            </a:r>
            <a:endParaRPr lang="zh-CN" altLang="en-US" sz="40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367938" y="3023756"/>
            <a:ext cx="223651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4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/>
              </a:rPr>
              <a:t>求知</a:t>
            </a:r>
            <a:r>
              <a:rPr lang="zh-CN" altLang="en-US" sz="40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/>
              </a:rPr>
              <a:t>若渴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819785" y="1779662"/>
            <a:ext cx="4696431" cy="1650026"/>
            <a:chOff x="3804636" y="739733"/>
            <a:chExt cx="4696431" cy="1650026"/>
          </a:xfrm>
        </p:grpSpPr>
        <p:sp>
          <p:nvSpPr>
            <p:cNvPr id="17" name="云形标注 16"/>
            <p:cNvSpPr/>
            <p:nvPr/>
          </p:nvSpPr>
          <p:spPr>
            <a:xfrm>
              <a:off x="3804636" y="739733"/>
              <a:ext cx="4696431" cy="1650026"/>
            </a:xfrm>
            <a:prstGeom prst="cloudCallout">
              <a:avLst>
                <a:gd name="adj1" fmla="val -51564"/>
                <a:gd name="adj2" fmla="val 49286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285469" y="833445"/>
              <a:ext cx="3817458" cy="1514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“那为什么</a:t>
              </a:r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人在生长的时候就要飞呢？这究竟是什么道理？</a:t>
              </a: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”</a:t>
              </a:r>
              <a:endParaRPr lang="en-US" altLang="zh-CN" sz="2800" b="1" dirty="0" smtClean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687056" y="3731642"/>
            <a:ext cx="5621248" cy="856332"/>
            <a:chOff x="4137869" y="664515"/>
            <a:chExt cx="5621248" cy="856332"/>
          </a:xfrm>
        </p:grpSpPr>
        <p:sp>
          <p:nvSpPr>
            <p:cNvPr id="23" name="云形标注 22"/>
            <p:cNvSpPr/>
            <p:nvPr/>
          </p:nvSpPr>
          <p:spPr>
            <a:xfrm>
              <a:off x="4574541" y="664515"/>
              <a:ext cx="3558015" cy="856332"/>
            </a:xfrm>
            <a:prstGeom prst="cloudCallout">
              <a:avLst>
                <a:gd name="adj1" fmla="val -61961"/>
                <a:gd name="adj2" fmla="val -714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4137869" y="871545"/>
              <a:ext cx="5621248" cy="527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628650">
                <a:lnSpc>
                  <a:spcPct val="110000"/>
                </a:lnSpc>
              </a:pP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“</a:t>
              </a:r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人怎么会是鸟</a:t>
              </a: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？</a:t>
              </a:r>
              <a:endParaRPr lang="zh-CN" alt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218051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416744" y="483518"/>
            <a:ext cx="6001515" cy="265457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我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想得是那样痴迷，以至于从河里抓到一条鱼，我都会翻来覆去地看个仔细，恨不得从鱼身上发现将来的人应该具有的某些特征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937947" y="1922805"/>
            <a:ext cx="1112851" cy="452556"/>
          </a:xfrm>
          <a:prstGeom prst="roundRect">
            <a:avLst/>
          </a:prstGeom>
          <a:grpFill/>
          <a:ln w="285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386843" y="651304"/>
            <a:ext cx="774014" cy="423155"/>
          </a:xfrm>
          <a:prstGeom prst="roundRect">
            <a:avLst/>
          </a:prstGeom>
          <a:grpFill/>
          <a:ln w="285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2953" y="1018112"/>
            <a:ext cx="2204791" cy="168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275856" y="3435846"/>
            <a:ext cx="223651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4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/>
              </a:rPr>
              <a:t>不断探索</a:t>
            </a:r>
            <a:endParaRPr lang="en-US" altLang="zh-CN" sz="40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226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098682" y="1759036"/>
            <a:ext cx="2244494" cy="4470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" name="矩形 1"/>
          <p:cNvSpPr/>
          <p:nvPr/>
        </p:nvSpPr>
        <p:spPr>
          <a:xfrm>
            <a:off x="539552" y="1190238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幸亏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她没有容我解释，不然的话，同学们听见我说自己三年前就发现了进化论，还不笑塌房顶！不过，被轰出教室，站在外面，我倒想出了一条自我安慰的理由，我明白了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世界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上的重大发现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，有时还面临着受到驱逐和迫害的风险。</a:t>
            </a: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1052" y="443648"/>
            <a:ext cx="1210588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zh-CN"/>
            </a:defPPr>
            <a:lvl1pPr algn="ctr">
              <a:defRPr sz="4000" b="1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/>
              </a:defRPr>
            </a:lvl1pPr>
          </a:lstStyle>
          <a:p>
            <a:r>
              <a:rPr lang="zh-CN" altLang="en-US" dirty="0"/>
              <a:t>幽默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138242" y="498032"/>
            <a:ext cx="4968552" cy="549858"/>
            <a:chOff x="4284286" y="534973"/>
            <a:chExt cx="4968552" cy="54985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142"/>
            <a:stretch/>
          </p:blipFill>
          <p:spPr>
            <a:xfrm>
              <a:off x="4284286" y="639080"/>
              <a:ext cx="4968552" cy="445751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D674E012-A0BB-8043-8DA1-7BC8D461660E}"/>
                </a:ext>
              </a:extLst>
            </p:cNvPr>
            <p:cNvSpPr txBox="1"/>
            <p:nvPr/>
          </p:nvSpPr>
          <p:spPr>
            <a:xfrm>
              <a:off x="4298800" y="534973"/>
              <a:ext cx="4720068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 smtClean="0">
                  <a:latin typeface="黑体" pitchFamily="49" charset="-122"/>
                  <a:ea typeface="黑体" pitchFamily="49" charset="-122"/>
                </a:rPr>
                <a:t>体会其幽默活泼的语言风格。</a:t>
              </a:r>
              <a:endParaRPr lang="zh-CN" altLang="en-US" sz="2800" b="1" dirty="0">
                <a:latin typeface="黑体" pitchFamily="49" charset="-122"/>
                <a:ea typeface="黑体" pitchFamily="49" charset="-122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5349574" y="3248288"/>
            <a:ext cx="3384376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29615" y="3766296"/>
            <a:ext cx="5886601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995936" y="3954416"/>
            <a:ext cx="3981929" cy="850180"/>
            <a:chOff x="4637033" y="3968332"/>
            <a:chExt cx="3981929" cy="850180"/>
          </a:xfrm>
        </p:grpSpPr>
        <p:sp>
          <p:nvSpPr>
            <p:cNvPr id="20" name="云形标注 19"/>
            <p:cNvSpPr/>
            <p:nvPr/>
          </p:nvSpPr>
          <p:spPr>
            <a:xfrm>
              <a:off x="4637033" y="3968332"/>
              <a:ext cx="3981929" cy="850180"/>
            </a:xfrm>
            <a:prstGeom prst="cloudCallout">
              <a:avLst>
                <a:gd name="adj1" fmla="val -46658"/>
                <a:gd name="adj2" fmla="val -60848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933165" y="4112170"/>
              <a:ext cx="36738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28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这句话的含义是什么？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786298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358802" y="23307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胎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01329" y="2042796"/>
            <a:ext cx="527579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pēi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03971" y="2042796"/>
            <a:ext cx="135551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huò</a:t>
            </a:r>
            <a:r>
              <a:rPr lang="en-US" altLang="zh-CN" sz="2000" b="1" dirty="0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  </a:t>
            </a:r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huàn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38774" y="2042796"/>
            <a:ext cx="612068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fù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627397" y="2042796"/>
            <a:ext cx="658084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chī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33" name="文本框 14">
            <a:hlinkClick r:id="rId3" action="ppaction://hlinkfile"/>
          </p:cNvPr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974041" y="23307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28859" y="233079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祸患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08104" y="23307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0841" y="23307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54180" y="23307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迷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152496" y="3219822"/>
            <a:ext cx="1059464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hēi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55894" y="350782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418150" y="3219822"/>
            <a:ext cx="475346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yī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35320" y="350782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15935" y="3507822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万诺夫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06778" y="23307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843296" y="3219822"/>
            <a:ext cx="838960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nà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92610" y="350782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352510" y="3219822"/>
            <a:ext cx="1059464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jiǒng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43632" y="350782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困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484265" y="350782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窘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4447" y="1290596"/>
            <a:ext cx="1159241" cy="438582"/>
            <a:chOff x="467544" y="1510576"/>
            <a:chExt cx="1159241" cy="438582"/>
          </a:xfrm>
        </p:grpSpPr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505294" y="1510576"/>
              <a:ext cx="1121491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我会认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547664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467544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908468" y="3200690"/>
            <a:ext cx="639196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jiǎo</a:t>
            </a:r>
            <a:endParaRPr lang="zh-CN" altLang="en-US" sz="2000" b="1" dirty="0">
              <a:latin typeface="汉语拼音" pitchFamily="34" charset="0"/>
              <a:ea typeface="楷体" pitchFamily="49" charset="-122"/>
              <a:cs typeface="汉语拼音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08468" y="348869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89083" y="3488690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尽脑汁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26" grpId="0"/>
      <p:bldP spid="26" grpId="1"/>
      <p:bldP spid="29" grpId="0"/>
      <p:bldP spid="29" grpId="1"/>
      <p:bldP spid="46" grpId="0"/>
      <p:bldP spid="46" grpId="1"/>
      <p:bldP spid="49" grpId="0"/>
      <p:bldP spid="49" grpId="1"/>
      <p:bldP spid="43" grpId="0"/>
      <p:bldP spid="43" grpId="1"/>
      <p:bldP spid="55" grpId="0"/>
      <p:bldP spid="55" grpId="1"/>
      <p:bldP spid="32" grpId="0"/>
      <p:bldP spid="3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2381" y="744385"/>
            <a:ext cx="5904657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3888" algn="just"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世界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上的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重大发现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，有时还面临着受到驱逐和迫害的风险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0394" y="3844538"/>
            <a:ext cx="8108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7550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在写法上，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照应了开头的“惩罚”，前后呼应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953"/>
          <a:stretch/>
        </p:blipFill>
        <p:spPr bwMode="auto">
          <a:xfrm>
            <a:off x="6319133" y="617774"/>
            <a:ext cx="2664295" cy="17111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0582" y="2279526"/>
            <a:ext cx="81084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7550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我把自己跟世界上有重大发明与发现的人列在一起，这是真正能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让自己得到安慰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理由。当然，话里不乏愤慨的成分。</a:t>
            </a:r>
          </a:p>
        </p:txBody>
      </p:sp>
      <p:sp>
        <p:nvSpPr>
          <p:cNvPr id="15" name="云形 14"/>
          <p:cNvSpPr/>
          <p:nvPr/>
        </p:nvSpPr>
        <p:spPr>
          <a:xfrm>
            <a:off x="3635896" y="51470"/>
            <a:ext cx="2506481" cy="746615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一语双关</a:t>
            </a:r>
          </a:p>
        </p:txBody>
      </p:sp>
    </p:spTree>
    <p:extLst>
      <p:ext uri="{BB962C8B-B14F-4D97-AF65-F5344CB8AC3E}">
        <p14:creationId xmlns:p14="http://schemas.microsoft.com/office/powerpoint/2010/main" xmlns="" val="2687006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9092" y="853281"/>
            <a:ext cx="6733348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711200">
              <a:lnSpc>
                <a:spcPct val="120000"/>
              </a:lnSpc>
            </a:pPr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尽管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童年的发现有时会令人觉得可笑，甚至会招来麻烦，可是希望你们每个人都用一双好奇的眼睛去发现，去享受发现的快乐，拥有自己美妙的童年的发现。也许，这就是你创造、研究的开始</a:t>
            </a:r>
            <a:r>
              <a:rPr lang="zh-CN" altLang="en-US" sz="28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932" y="1131590"/>
            <a:ext cx="1406926" cy="20162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069" y="489739"/>
            <a:ext cx="151216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说一说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9076" y="1140911"/>
            <a:ext cx="5956588" cy="1574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>
              <a:lnSpc>
                <a:spcPct val="120000"/>
              </a:lnSpc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你有过自己的“发明与发现”吗？试着说一说自己的发现，注意表达出自己的感受哦！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5805" y="2849658"/>
            <a:ext cx="6120000" cy="475655"/>
          </a:xfrm>
          <a:prstGeom prst="rect">
            <a:avLst/>
          </a:prstGeom>
          <a:solidFill>
            <a:srgbClr val="FFFFD9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anchor="ctr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内容提示：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发现要有意义。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55805" y="3469041"/>
            <a:ext cx="6120000" cy="475655"/>
          </a:xfrm>
          <a:prstGeom prst="rect">
            <a:avLst/>
          </a:prstGeom>
          <a:solidFill>
            <a:srgbClr val="FFFFD9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anchor="ctr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语言提示：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幽默活泼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55805" y="4064383"/>
            <a:ext cx="6120000" cy="475655"/>
          </a:xfrm>
          <a:prstGeom prst="rect">
            <a:avLst/>
          </a:prstGeom>
          <a:solidFill>
            <a:srgbClr val="FFFFD9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anchor="ctr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感受提示：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大胆创新、坚持不懈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4156" y="1188116"/>
            <a:ext cx="2169833" cy="1571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02626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9"/>
          <p:cNvSpPr txBox="1">
            <a:spLocks noChangeArrowheads="1"/>
          </p:cNvSpPr>
          <p:nvPr/>
        </p:nvSpPr>
        <p:spPr bwMode="auto">
          <a:xfrm>
            <a:off x="1335956" y="1156990"/>
            <a:ext cx="65051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dirty="0" smtClean="0">
                <a:solidFill>
                  <a:srgbClr val="0070C0"/>
                </a:solidFill>
                <a:latin typeface="黑体" pitchFamily="2" charset="-122"/>
                <a:ea typeface="黑体" pitchFamily="2" charset="-122"/>
              </a:rPr>
              <a:t>起因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童年发现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胚胎发育规律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7312620" y="2148259"/>
            <a:ext cx="175192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敢于提问</a:t>
            </a:r>
            <a:endParaRPr lang="en-US" altLang="zh-CN" sz="28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大胆探索</a:t>
            </a:r>
            <a:endParaRPr lang="en-US" altLang="zh-CN" sz="28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得到答案</a:t>
            </a:r>
            <a:endParaRPr lang="en-US" altLang="zh-CN" sz="280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" name="文本框 3"/>
          <p:cNvSpPr txBox="1">
            <a:spLocks noChangeArrowheads="1"/>
          </p:cNvSpPr>
          <p:nvPr/>
        </p:nvSpPr>
        <p:spPr bwMode="auto">
          <a:xfrm>
            <a:off x="555643" y="1828129"/>
            <a:ext cx="615553" cy="232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noProof="1" smtClean="0">
                <a:latin typeface="黑体" pitchFamily="2" charset="-122"/>
                <a:ea typeface="黑体" pitchFamily="2" charset="-122"/>
              </a:rPr>
              <a:t>童年的发现</a:t>
            </a:r>
            <a:endParaRPr lang="zh-CN" altLang="en-US" sz="2800" noProof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" name="文本框 16"/>
          <p:cNvSpPr txBox="1">
            <a:spLocks noChangeArrowheads="1"/>
          </p:cNvSpPr>
          <p:nvPr/>
        </p:nvSpPr>
        <p:spPr bwMode="auto">
          <a:xfrm>
            <a:off x="1335956" y="3759850"/>
            <a:ext cx="590465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38600" indent="-4038600" eaLnBrk="1" hangingPunct="1">
              <a:buFont typeface="Arial" pitchFamily="34" charset="0"/>
              <a:buNone/>
            </a:pPr>
            <a:r>
              <a:rPr lang="zh-CN" altLang="en-US" sz="2800" dirty="0" smtClean="0">
                <a:solidFill>
                  <a:srgbClr val="0070C0"/>
                </a:solidFill>
                <a:latin typeface="黑体" pitchFamily="2" charset="-122"/>
                <a:ea typeface="黑体" pitchFamily="2" charset="-122"/>
              </a:rPr>
              <a:t>结果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老师的讲解</a:t>
            </a:r>
            <a:r>
              <a:rPr lang="en-US" altLang="zh-CN" sz="2800" dirty="0" smtClean="0"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“我”因发笑受驱逐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119932" y="1255267"/>
            <a:ext cx="223557" cy="3016506"/>
          </a:xfrm>
          <a:prstGeom prst="leftBrace">
            <a:avLst>
              <a:gd name="adj1" fmla="val 42725"/>
              <a:gd name="adj2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" name="文本框 14">
            <a:extLst>
              <a:ext uri="{FF2B5EF4-FFF2-40B4-BE49-F238E27FC236}">
                <a16:creationId xmlns="" xmlns:a16="http://schemas.microsoft.com/office/drawing/2014/main" id="{E83FD7BB-D7E3-EF4B-BEBB-9F1DFCF1B616}"/>
              </a:ext>
            </a:extLst>
          </p:cNvPr>
          <p:cNvSpPr txBox="1"/>
          <p:nvPr/>
        </p:nvSpPr>
        <p:spPr>
          <a:xfrm>
            <a:off x="696436" y="500315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B718F5D-0AAE-104C-8DD5-C80D03BD0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091" y="567883"/>
            <a:ext cx="366860" cy="45633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35956" y="1733054"/>
            <a:ext cx="5536232" cy="2031325"/>
            <a:chOff x="1412156" y="1720354"/>
            <a:chExt cx="5536232" cy="2031325"/>
          </a:xfrm>
        </p:grpSpPr>
        <p:sp>
          <p:nvSpPr>
            <p:cNvPr id="25" name="文本框 16"/>
            <p:cNvSpPr txBox="1">
              <a:spLocks noChangeArrowheads="1"/>
            </p:cNvSpPr>
            <p:nvPr/>
          </p:nvSpPr>
          <p:spPr bwMode="auto">
            <a:xfrm>
              <a:off x="1412156" y="2440434"/>
              <a:ext cx="9683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2800" dirty="0" smtClean="0">
                  <a:solidFill>
                    <a:srgbClr val="0070C0"/>
                  </a:solidFill>
                  <a:latin typeface="黑体" pitchFamily="2" charset="-122"/>
                  <a:ea typeface="黑体" pitchFamily="2" charset="-122"/>
                </a:rPr>
                <a:t>经过</a:t>
              </a:r>
              <a:endParaRPr lang="zh-CN" altLang="en-US" sz="2800" dirty="0">
                <a:solidFill>
                  <a:srgbClr val="0070C0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26" name="文本框 19"/>
            <p:cNvSpPr txBox="1">
              <a:spLocks noChangeArrowheads="1"/>
            </p:cNvSpPr>
            <p:nvPr/>
          </p:nvSpPr>
          <p:spPr bwMode="auto">
            <a:xfrm>
              <a:off x="2411884" y="1720354"/>
              <a:ext cx="4536504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buFont typeface="Arial" pitchFamily="34" charset="0"/>
                <a:buNone/>
              </a:pPr>
              <a:r>
                <a:rPr lang="zh-CN" altLang="en-US" sz="2800" dirty="0" smtClean="0">
                  <a:latin typeface="黑体" pitchFamily="2" charset="-122"/>
                  <a:ea typeface="黑体" pitchFamily="2" charset="-122"/>
                </a:rPr>
                <a:t>梦中飞行</a:t>
              </a:r>
              <a:r>
                <a:rPr lang="en-US" altLang="zh-CN" sz="2800" dirty="0" smtClean="0">
                  <a:latin typeface="黑体" pitchFamily="2" charset="-122"/>
                  <a:ea typeface="黑体" pitchFamily="2" charset="-122"/>
                </a:rPr>
                <a:t>——</a:t>
              </a:r>
              <a:r>
                <a:rPr lang="zh-CN" altLang="en-US" sz="2800" dirty="0" smtClean="0">
                  <a:latin typeface="黑体" pitchFamily="2" charset="-122"/>
                  <a:ea typeface="黑体" pitchFamily="2" charset="-122"/>
                </a:rPr>
                <a:t>人的生长</a:t>
              </a:r>
              <a:endParaRPr lang="en-US" altLang="zh-CN" sz="2800" dirty="0" smtClean="0"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ct val="150000"/>
                </a:lnSpc>
                <a:buFont typeface="Arial" pitchFamily="34" charset="0"/>
                <a:buNone/>
              </a:pPr>
              <a:r>
                <a:rPr lang="zh-CN" altLang="en-US" sz="2800" dirty="0" smtClean="0">
                  <a:latin typeface="黑体" pitchFamily="2" charset="-122"/>
                  <a:ea typeface="黑体" pitchFamily="2" charset="-122"/>
                </a:rPr>
                <a:t>绞尽脑汁</a:t>
              </a:r>
              <a:r>
                <a:rPr lang="en-US" altLang="zh-CN" sz="2800" dirty="0" smtClean="0">
                  <a:latin typeface="黑体" pitchFamily="2" charset="-122"/>
                  <a:ea typeface="黑体" pitchFamily="2" charset="-122"/>
                </a:rPr>
                <a:t>——</a:t>
              </a:r>
              <a:r>
                <a:rPr lang="zh-CN" altLang="en-US" sz="2800" dirty="0">
                  <a:latin typeface="黑体" pitchFamily="2" charset="-122"/>
                  <a:ea typeface="黑体" pitchFamily="2" charset="-122"/>
                </a:rPr>
                <a:t>猜</a:t>
              </a:r>
              <a:r>
                <a:rPr lang="zh-CN" altLang="en-US" sz="2800" dirty="0" smtClean="0">
                  <a:latin typeface="黑体" pitchFamily="2" charset="-122"/>
                  <a:ea typeface="黑体" pitchFamily="2" charset="-122"/>
                </a:rPr>
                <a:t>出规律</a:t>
              </a:r>
              <a:endParaRPr lang="en-US" altLang="zh-CN" sz="2800" dirty="0" smtClean="0"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ct val="150000"/>
                </a:lnSpc>
                <a:buFont typeface="Arial" pitchFamily="34" charset="0"/>
                <a:buNone/>
              </a:pPr>
              <a:r>
                <a:rPr lang="zh-CN" altLang="en-US" sz="2800" dirty="0">
                  <a:latin typeface="黑体" pitchFamily="2" charset="-122"/>
                  <a:ea typeface="黑体" pitchFamily="2" charset="-122"/>
                </a:rPr>
                <a:t>生物课</a:t>
              </a:r>
              <a:r>
                <a:rPr lang="zh-CN" altLang="en-US" sz="2800" dirty="0" smtClean="0">
                  <a:latin typeface="黑体" pitchFamily="2" charset="-122"/>
                  <a:ea typeface="黑体" pitchFamily="2" charset="-122"/>
                </a:rPr>
                <a:t>上</a:t>
              </a:r>
              <a:r>
                <a:rPr lang="en-US" altLang="zh-CN" sz="2800" dirty="0" smtClean="0">
                  <a:latin typeface="黑体" pitchFamily="2" charset="-122"/>
                  <a:ea typeface="黑体" pitchFamily="2" charset="-122"/>
                </a:rPr>
                <a:t>——</a:t>
              </a:r>
              <a:r>
                <a:rPr lang="zh-CN" altLang="en-US" sz="2800" dirty="0" smtClean="0">
                  <a:latin typeface="黑体" pitchFamily="2" charset="-122"/>
                  <a:ea typeface="黑体" pitchFamily="2" charset="-122"/>
                </a:rPr>
                <a:t>被人误解</a:t>
              </a:r>
              <a:endParaRPr lang="zh-CN" altLang="en-US" sz="2800" dirty="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3" name="左大括号 12"/>
            <p:cNvSpPr/>
            <p:nvPr/>
          </p:nvSpPr>
          <p:spPr>
            <a:xfrm>
              <a:off x="2267868" y="1895211"/>
              <a:ext cx="223557" cy="1702740"/>
            </a:xfrm>
            <a:prstGeom prst="leftBrace">
              <a:avLst>
                <a:gd name="adj1" fmla="val 42725"/>
                <a:gd name="adj2" fmla="val 50000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14" name="左大括号 13"/>
          <p:cNvSpPr/>
          <p:nvPr/>
        </p:nvSpPr>
        <p:spPr>
          <a:xfrm flipH="1">
            <a:off x="7106121" y="1310531"/>
            <a:ext cx="248263" cy="3016508"/>
          </a:xfrm>
          <a:prstGeom prst="leftBrace">
            <a:avLst>
              <a:gd name="adj1" fmla="val 42725"/>
              <a:gd name="adj2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">
            <a:extLst>
              <a:ext uri="{FF2B5EF4-FFF2-40B4-BE49-F238E27FC236}">
                <a16:creationId xmlns="" xmlns:a16="http://schemas.microsoft.com/office/drawing/2014/main" id="{4A3C3B97-39E1-8A49-BBB7-0945BB059AA6}"/>
              </a:ext>
            </a:extLst>
          </p:cNvPr>
          <p:cNvSpPr txBox="1"/>
          <p:nvPr/>
        </p:nvSpPr>
        <p:spPr>
          <a:xfrm>
            <a:off x="912459" y="569547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7D1F651-71EF-204B-84FC-94E7EED15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622224"/>
            <a:ext cx="366860" cy="4563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86892" y="1216298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本课作者先概述了自己童年时的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_______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，然后具体叙述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________________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，最后写了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_______________________________________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，反映了儿童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_________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的特点和惊人的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_______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76256" y="1356122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发现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95340" y="1995686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这项发现的经过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07368" y="2624594"/>
            <a:ext cx="6342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这个发现在几年后老师讲课时得到证实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71800" y="3269745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求知若渴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03681" y="3266243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想象力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5576" y="1779662"/>
            <a:ext cx="7632848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ea typeface="楷体" panose="02010609060101010101" pitchFamily="49" charset="-122"/>
              </a:rPr>
              <a:t>学者先要会疑。</a:t>
            </a:r>
            <a:r>
              <a:rPr lang="en-US" altLang="zh-CN" sz="3200" b="1" dirty="0" smtClean="0">
                <a:solidFill>
                  <a:srgbClr val="0070C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3200" b="1" dirty="0" smtClean="0">
                <a:solidFill>
                  <a:srgbClr val="0070C0"/>
                </a:solidFill>
                <a:ea typeface="宋体" panose="02010600030101010101" pitchFamily="2" charset="-122"/>
              </a:rPr>
              <a:t>程颐</a:t>
            </a:r>
            <a:endParaRPr lang="en-US" altLang="zh-CN" sz="3200" b="1" dirty="0"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ea typeface="楷体" panose="02010609060101010101" pitchFamily="49" charset="-122"/>
              </a:rPr>
              <a:t>敏而好学，不耻下问，是以谓之文也。</a:t>
            </a:r>
            <a:endParaRPr lang="en-US" altLang="zh-CN" sz="3200" b="1" dirty="0" smtClean="0"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70C0"/>
                </a:solidFill>
                <a:ea typeface="宋体" panose="02010600030101010101" pitchFamily="2" charset="-122"/>
              </a:rPr>
              <a:t>——《</a:t>
            </a:r>
            <a:r>
              <a:rPr lang="zh-CN" altLang="en-US" sz="3200" b="1" dirty="0" smtClean="0">
                <a:solidFill>
                  <a:srgbClr val="0070C0"/>
                </a:solidFill>
                <a:ea typeface="宋体" panose="02010600030101010101" pitchFamily="2" charset="-122"/>
              </a:rPr>
              <a:t>论语</a:t>
            </a:r>
            <a:r>
              <a:rPr lang="en-US" altLang="zh-CN" sz="3200" b="1" dirty="0" smtClean="0">
                <a:solidFill>
                  <a:srgbClr val="0070C0"/>
                </a:solidFill>
                <a:ea typeface="宋体" panose="02010600030101010101" pitchFamily="2" charset="-122"/>
              </a:rPr>
              <a:t>》</a:t>
            </a:r>
            <a:endParaRPr lang="zh-CN" altLang="en-US" sz="3200" b="1" dirty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6" name="文本框 14">
            <a:extLst>
              <a:ext uri="{FF2B5EF4-FFF2-40B4-BE49-F238E27FC236}">
                <a16:creationId xmlns="" xmlns:a16="http://schemas.microsoft.com/office/drawing/2014/main" id="{8C3BBCB5-2B2C-484A-A126-C71674BA7BCE}"/>
              </a:ext>
            </a:extLst>
          </p:cNvPr>
          <p:cNvSpPr txBox="1"/>
          <p:nvPr/>
        </p:nvSpPr>
        <p:spPr>
          <a:xfrm>
            <a:off x="768444" y="425882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拓展延伸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E6CD915-17EA-1141-B92C-9C186F2A75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8559"/>
            <a:ext cx="366860" cy="4563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53132" y="1072282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名人名言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699792" y="833349"/>
            <a:ext cx="6120680" cy="3485187"/>
            <a:chOff x="2555776" y="1038905"/>
            <a:chExt cx="6120680" cy="3485187"/>
          </a:xfrm>
        </p:grpSpPr>
        <p:sp>
          <p:nvSpPr>
            <p:cNvPr id="2" name="矩形 1"/>
            <p:cNvSpPr/>
            <p:nvPr/>
          </p:nvSpPr>
          <p:spPr>
            <a:xfrm>
              <a:off x="2555776" y="1050170"/>
              <a:ext cx="6120680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400" b="1" dirty="0" smtClean="0">
                  <a:ea typeface="楷体" pitchFamily="49" charset="-122"/>
                </a:rPr>
                <a:t>       在古代，人们由于眼界狭小，认为地球是宇宙的中心，宇宙是有限的，太阳、月亮和众星都围绕地球运行。</a:t>
              </a:r>
              <a:r>
                <a:rPr lang="en-US" altLang="zh-CN" sz="2400" b="1" dirty="0" smtClean="0">
                  <a:ea typeface="楷体" pitchFamily="49" charset="-122"/>
                </a:rPr>
                <a:t>16</a:t>
              </a:r>
              <a:r>
                <a:rPr lang="zh-CN" altLang="en-US" sz="2400" b="1" dirty="0" smtClean="0">
                  <a:ea typeface="楷体" pitchFamily="49" charset="-122"/>
                </a:rPr>
                <a:t>世纪波兰天文学家哥白尼，根据</a:t>
              </a:r>
              <a:r>
                <a:rPr lang="en-US" altLang="zh-CN" sz="2400" b="1" dirty="0" smtClean="0">
                  <a:ea typeface="楷体" pitchFamily="49" charset="-122"/>
                </a:rPr>
                <a:t>30</a:t>
              </a:r>
              <a:r>
                <a:rPr lang="zh-CN" altLang="en-US" sz="2400" b="1" dirty="0" smtClean="0">
                  <a:ea typeface="楷体" pitchFamily="49" charset="-122"/>
                </a:rPr>
                <a:t>年的天文观察和推算，认为地球和其他行星一样，在每时每刻地围绕太阳运转。但那时欧洲的封建教会不支持这样的观点，不然就会遭到教会审判异端教徒的法庭的迫害。所以，哥白尼直到临死前，才把“太阳中心说”的著作发表。</a:t>
              </a:r>
              <a:endParaRPr lang="zh-CN" altLang="en-US" sz="2400" b="1" dirty="0">
                <a:ea typeface="楷体" pitchFamily="49" charset="-122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2555776" y="1038905"/>
              <a:ext cx="6120680" cy="3485187"/>
            </a:xfrm>
            <a:prstGeom prst="roundRect">
              <a:avLst>
                <a:gd name="adj" fmla="val 6245"/>
              </a:avLst>
            </a:prstGeom>
            <a:grpFill/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 descr="https://p1.ssl.qhimg.com/t0184c9cf46d7830f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392" y="915566"/>
            <a:ext cx="2552700" cy="3314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562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0969" y="949474"/>
            <a:ext cx="6184080" cy="3168352"/>
            <a:chOff x="555588" y="1059582"/>
            <a:chExt cx="6040264" cy="3168352"/>
          </a:xfrm>
        </p:grpSpPr>
        <p:sp>
          <p:nvSpPr>
            <p:cNvPr id="2" name="矩形 1"/>
            <p:cNvSpPr/>
            <p:nvPr/>
          </p:nvSpPr>
          <p:spPr>
            <a:xfrm>
              <a:off x="555588" y="1127988"/>
              <a:ext cx="6040264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 smtClean="0">
                  <a:ea typeface="楷体" pitchFamily="49" charset="-122"/>
                </a:rPr>
                <a:t>        </a:t>
              </a:r>
              <a:r>
                <a:rPr lang="en-US" altLang="zh-CN" sz="2400" b="1" dirty="0" smtClean="0">
                  <a:ea typeface="楷体" pitchFamily="49" charset="-122"/>
                </a:rPr>
                <a:t>17</a:t>
              </a:r>
              <a:r>
                <a:rPr lang="zh-CN" altLang="en-US" sz="2400" b="1" dirty="0" smtClean="0">
                  <a:ea typeface="楷体" pitchFamily="49" charset="-122"/>
                </a:rPr>
                <a:t>世纪意大利的天文学家伽利略，非常赞同哥白尼的观点，他寻找方法，给这种观点以科学的证实。但是他还是遭到了教会的谴责。宗教法庭把他传去，不断地审讯他，折磨他，让他跪下发誓放弃自己的观点。但是当伽利略站起来后，他不禁喃喃自语道：“可是，地球仍然在转动呀！”后来，伽利略被监禁在家中，不许外出。</a:t>
              </a:r>
              <a:endParaRPr lang="zh-CN" altLang="en-US" sz="2400" b="1" dirty="0">
                <a:ea typeface="楷体" pitchFamily="49" charset="-122"/>
              </a:endParaRPr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585664" y="1059582"/>
              <a:ext cx="5930552" cy="3168352"/>
            </a:xfrm>
            <a:prstGeom prst="roundRect">
              <a:avLst>
                <a:gd name="adj" fmla="val 6264"/>
              </a:avLst>
            </a:prstGeom>
            <a:grpFill/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9540" y="1144290"/>
            <a:ext cx="2040282" cy="26769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9553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6122" y="1636800"/>
            <a:ext cx="79083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胚胎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péi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pēi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 </a:t>
            </a:r>
            <a:r>
              <a:rPr lang="en-US" altLang="zh-CN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灾祸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huò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guō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  </a:t>
            </a:r>
            <a:endParaRPr lang="en-US" altLang="zh-CN" sz="2800" b="1" dirty="0" smtClean="0">
              <a:solidFill>
                <a:prstClr val="black"/>
              </a:solidFill>
              <a:ea typeface="楷体" panose="02010609060101010101" pitchFamily="49" charset="-122"/>
              <a:cs typeface="汉语拼音" pitchFamily="34" charset="0"/>
            </a:endParaRPr>
          </a:p>
          <a:p>
            <a:pPr lvl="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患难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huàn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hàn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</a:t>
            </a:r>
            <a:r>
              <a:rPr lang="en-US" altLang="zh-CN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痴呆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zhī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chī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</a:t>
            </a:r>
          </a:p>
          <a:p>
            <a:pPr lvl="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天赋（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fù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wǔ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</a:t>
            </a:r>
            <a:r>
              <a:rPr lang="en-US" altLang="zh-CN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伊人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yí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yī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  </a:t>
            </a:r>
            <a:endParaRPr lang="en-US" altLang="zh-CN" sz="2800" b="1" dirty="0" smtClean="0">
              <a:solidFill>
                <a:prstClr val="black"/>
              </a:solidFill>
              <a:ea typeface="楷体" panose="02010609060101010101" pitchFamily="49" charset="-122"/>
              <a:cs typeface="汉语拼音" pitchFamily="34" charset="0"/>
            </a:endParaRPr>
          </a:p>
          <a:p>
            <a:pPr lvl="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窘迫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jiǒng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jǒng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</a:t>
            </a:r>
            <a:r>
              <a:rPr lang="en-US" altLang="zh-CN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安娜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（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nuó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nà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）</a:t>
            </a:r>
          </a:p>
        </p:txBody>
      </p:sp>
      <p:sp>
        <p:nvSpPr>
          <p:cNvPr id="3" name="文本框 99"/>
          <p:cNvSpPr txBox="1"/>
          <p:nvPr/>
        </p:nvSpPr>
        <p:spPr>
          <a:xfrm>
            <a:off x="395536" y="1112426"/>
            <a:ext cx="7992888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622300" indent="-622300"/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一、用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“√”给加点字选择正确的读音。</a:t>
            </a:r>
          </a:p>
        </p:txBody>
      </p:sp>
      <p:sp>
        <p:nvSpPr>
          <p:cNvPr id="10" name="文本框 14"/>
          <p:cNvSpPr txBox="1"/>
          <p:nvPr/>
        </p:nvSpPr>
        <p:spPr>
          <a:xfrm>
            <a:off x="925160" y="384886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352" y="437562"/>
            <a:ext cx="366860" cy="45633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27144" y="2082208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175968" y="2071542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220850" y="2750226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831004" y="2725046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552304" y="3378452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831004" y="3353272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209714" y="4027366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176530" y="4002186"/>
            <a:ext cx="247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楷体" panose="02010609060101010101" pitchFamily="49" charset="-122"/>
                <a:cs typeface="汉语拼音" pitchFamily="34" charset="0"/>
              </a:rPr>
              <a:t>•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785752" y="199568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62864" y="197448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31506" y="254827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75996" y="26173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125550" y="324555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203325" y="324555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98313" y="3942827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34052" y="3942827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800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0502" y="1074336"/>
            <a:ext cx="8208912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</a:rPr>
              <a:t>随心所欲   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</a:rPr>
              <a:t>情不自禁   绞尽脑汁  不怀好意</a:t>
            </a:r>
          </a:p>
          <a:p>
            <a:pPr lvl="0"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</a:rPr>
              <a:t>    “梦中的我们为什么总是在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</a:rPr>
              <a:t>（                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</a:rPr>
              <a:t>）地飞？”我（    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</a:rPr>
              <a:t>              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</a:rPr>
              <a:t>）地想，怎么也没有想明白。直到有一次，听到生物课上老师的讲解，我才明白。但是想到自己以前的发现竟然和老师的讲解一样，“我”（    </a:t>
            </a:r>
            <a:r>
              <a:rPr lang="zh-CN" altLang="en-US" sz="2800" b="1" dirty="0" smtClean="0">
                <a:solidFill>
                  <a:prstClr val="black"/>
                </a:solidFill>
                <a:ea typeface="楷体" panose="02010609060101010101" pitchFamily="49" charset="-122"/>
              </a:rPr>
              <a:t>             </a:t>
            </a:r>
            <a:r>
              <a:rPr lang="zh-CN" altLang="en-US" sz="2800" b="1" dirty="0">
                <a:solidFill>
                  <a:prstClr val="black"/>
                </a:solidFill>
                <a:ea typeface="楷体" panose="02010609060101010101" pitchFamily="49" charset="-122"/>
              </a:rPr>
              <a:t>）地笑出声来。</a:t>
            </a:r>
          </a:p>
        </p:txBody>
      </p:sp>
      <p:sp>
        <p:nvSpPr>
          <p:cNvPr id="3" name="文本框 99"/>
          <p:cNvSpPr txBox="1"/>
          <p:nvPr/>
        </p:nvSpPr>
        <p:spPr>
          <a:xfrm>
            <a:off x="467182" y="405022"/>
            <a:ext cx="6728043" cy="6568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ea typeface="黑体" pitchFamily="49" charset="-122"/>
              </a:rPr>
              <a:t>二、选择</a:t>
            </a:r>
            <a:r>
              <a:rPr lang="zh-CN" altLang="en-US" sz="2800" b="1" dirty="0">
                <a:ea typeface="黑体" pitchFamily="49" charset="-122"/>
              </a:rPr>
              <a:t>下面的词语填入句子。</a:t>
            </a:r>
          </a:p>
        </p:txBody>
      </p:sp>
      <p:sp>
        <p:nvSpPr>
          <p:cNvPr id="9" name="矩形 8"/>
          <p:cNvSpPr/>
          <p:nvPr/>
        </p:nvSpPr>
        <p:spPr>
          <a:xfrm>
            <a:off x="5522962" y="1714646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a typeface="楷体" panose="02010609060101010101" pitchFamily="49" charset="-122"/>
              </a:rPr>
              <a:t>随心所欲</a:t>
            </a:r>
            <a:endParaRPr lang="zh-CN" altLang="en-US" sz="2800" dirty="0"/>
          </a:p>
        </p:txBody>
      </p:sp>
      <p:sp>
        <p:nvSpPr>
          <p:cNvPr id="10" name="矩形 9"/>
          <p:cNvSpPr/>
          <p:nvPr/>
        </p:nvSpPr>
        <p:spPr>
          <a:xfrm>
            <a:off x="1920049" y="3913515"/>
            <a:ext cx="1806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a typeface="楷体" panose="02010609060101010101" pitchFamily="49" charset="-122"/>
              </a:rPr>
              <a:t> 情不自禁 </a:t>
            </a:r>
            <a:endParaRPr lang="zh-CN" altLang="en-US" sz="2800" dirty="0"/>
          </a:p>
        </p:txBody>
      </p:sp>
      <p:sp>
        <p:nvSpPr>
          <p:cNvPr id="11" name="矩形 10"/>
          <p:cNvSpPr/>
          <p:nvPr/>
        </p:nvSpPr>
        <p:spPr>
          <a:xfrm>
            <a:off x="1373932" y="2256916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a typeface="楷体" panose="02010609060101010101" pitchFamily="49" charset="-122"/>
              </a:rPr>
              <a:t>绞尽脑汁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4243043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26657" y="1601605"/>
            <a:ext cx="4786848" cy="6145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看图识字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胚  胚胎  胚芽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6657" y="2826801"/>
            <a:ext cx="176305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字理识字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15369" y="2823123"/>
            <a:ext cx="530531" cy="6145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祸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35560" y="3742928"/>
            <a:ext cx="5976664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    形声字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，字从示，从呙，呙亦声。本义是祖先神欲陷子孙于漩涡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0948" y="1377168"/>
            <a:ext cx="1430281" cy="112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13598"/>
            <a:ext cx="1247537" cy="728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1466" y="2813598"/>
            <a:ext cx="1223789" cy="72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右箭头 4"/>
          <p:cNvSpPr/>
          <p:nvPr/>
        </p:nvSpPr>
        <p:spPr>
          <a:xfrm>
            <a:off x="4595402" y="2935674"/>
            <a:ext cx="489204" cy="484632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3138" y="1295050"/>
            <a:ext cx="973514" cy="1214217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0880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  <p:bldP spid="43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00">
                <a:solidFill>
                  <a:prstClr val="black"/>
                </a:solidFill>
                <a:latin typeface="Arial" charset="0"/>
                <a:ea typeface="宋体" charset="-122"/>
                <a:cs typeface="宋体" charset="-122"/>
              </a:rPr>
              <a:t/>
            </a:r>
            <a:br>
              <a:rPr lang="zh-CN" altLang="zh-CN" sz="1800">
                <a:solidFill>
                  <a:prstClr val="black"/>
                </a:solidFill>
                <a:latin typeface="Arial" charset="0"/>
                <a:ea typeface="宋体" charset="-122"/>
                <a:cs typeface="宋体" charset="-122"/>
              </a:rPr>
            </a:br>
            <a:endParaRPr lang="zh-CN" altLang="zh-CN" sz="1800">
              <a:solidFill>
                <a:prstClr val="black"/>
              </a:solidFill>
              <a:latin typeface="Arial" charset="0"/>
              <a:ea typeface="宋体" charset="-122"/>
              <a:cs typeface="宋体" charset="-122"/>
            </a:endParaRPr>
          </a:p>
        </p:txBody>
      </p:sp>
      <p:sp>
        <p:nvSpPr>
          <p:cNvPr id="8" name="AutoShape 3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00">
                <a:solidFill>
                  <a:prstClr val="black"/>
                </a:solidFill>
                <a:latin typeface="Arial" charset="0"/>
                <a:ea typeface="宋体" charset="-122"/>
                <a:cs typeface="宋体" charset="-122"/>
              </a:rPr>
              <a:t/>
            </a:r>
            <a:br>
              <a:rPr lang="zh-CN" altLang="zh-CN" sz="1800">
                <a:solidFill>
                  <a:prstClr val="black"/>
                </a:solidFill>
                <a:latin typeface="Arial" charset="0"/>
                <a:ea typeface="宋体" charset="-122"/>
                <a:cs typeface="宋体" charset="-122"/>
              </a:rPr>
            </a:br>
            <a:endParaRPr lang="zh-CN" altLang="zh-CN" sz="1800">
              <a:solidFill>
                <a:prstClr val="black"/>
              </a:solidFill>
              <a:latin typeface="Arial" charset="0"/>
              <a:ea typeface="宋体" charset="-122"/>
              <a:cs typeface="宋体" charset="-122"/>
            </a:endParaRPr>
          </a:p>
        </p:txBody>
      </p:sp>
      <p:sp>
        <p:nvSpPr>
          <p:cNvPr id="12" name="AutoShape 5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86"/>
          <p:cNvGrpSpPr/>
          <p:nvPr/>
        </p:nvGrpSpPr>
        <p:grpSpPr>
          <a:xfrm>
            <a:off x="3286116" y="142858"/>
            <a:ext cx="2426130" cy="575945"/>
            <a:chOff x="3387260" y="501625"/>
            <a:chExt cx="2426130" cy="575945"/>
          </a:xfrm>
        </p:grpSpPr>
        <p:grpSp>
          <p:nvGrpSpPr>
            <p:cNvPr id="3" name="组合 49">
              <a:extLst>
                <a:ext uri="{FF2B5EF4-FFF2-40B4-BE49-F238E27FC236}">
                  <a16:creationId xmlns:a16="http://schemas.microsoft.com/office/drawing/2014/main" xmlns="" id="{C659F928-1C00-B740-B2D7-F430407590E8}"/>
                </a:ext>
              </a:extLst>
            </p:cNvPr>
            <p:cNvGrpSpPr/>
            <p:nvPr/>
          </p:nvGrpSpPr>
          <p:grpSpPr>
            <a:xfrm>
              <a:off x="3387260" y="573514"/>
              <a:ext cx="456833" cy="456366"/>
              <a:chOff x="631825" y="5181600"/>
              <a:chExt cx="1554163" cy="1552575"/>
            </a:xfrm>
          </p:grpSpPr>
          <p:sp>
            <p:nvSpPr>
              <p:cNvPr id="51" name="Oval 10">
                <a:extLst>
                  <a:ext uri="{FF2B5EF4-FFF2-40B4-BE49-F238E27FC236}">
                    <a16:creationId xmlns:a16="http://schemas.microsoft.com/office/drawing/2014/main" xmlns="" id="{10619C77-ED6E-7546-A95E-47AD9C00D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xmlns="" id="{0C877AB4-2744-1E42-B98E-F9CE99544E7F}"/>
                  </a:ext>
                </a:extLst>
              </p:cNvPr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2">
                <a:extLst>
                  <a:ext uri="{FF2B5EF4-FFF2-40B4-BE49-F238E27FC236}">
                    <a16:creationId xmlns:a16="http://schemas.microsoft.com/office/drawing/2014/main" xmlns="" id="{567A399A-F512-3144-A69C-923A0336C1CE}"/>
                  </a:ext>
                </a:extLst>
              </p:cNvPr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13">
                <a:extLst>
                  <a:ext uri="{FF2B5EF4-FFF2-40B4-BE49-F238E27FC236}">
                    <a16:creationId xmlns:a16="http://schemas.microsoft.com/office/drawing/2014/main" xmlns="" id="{F7BEF744-321D-3147-8592-78A4798B5351}"/>
                  </a:ext>
                </a:extLst>
              </p:cNvPr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xmlns="" id="{405EDC20-2242-F849-A984-BA0358D3083E}"/>
                  </a:ext>
                </a:extLst>
              </p:cNvPr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xmlns="" id="{DFEC6EB0-2361-A94C-B043-30F289EEF9B4}"/>
                  </a:ext>
                </a:extLst>
              </p:cNvPr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Rectangle 16">
                <a:extLst>
                  <a:ext uri="{FF2B5EF4-FFF2-40B4-BE49-F238E27FC236}">
                    <a16:creationId xmlns:a16="http://schemas.microsoft.com/office/drawing/2014/main" xmlns="" id="{C710A14D-97FB-3E49-8BB8-E43834827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xmlns="" id="{1A10A97E-0CF5-B64A-A14C-7AEC686B6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18">
                <a:extLst>
                  <a:ext uri="{FF2B5EF4-FFF2-40B4-BE49-F238E27FC236}">
                    <a16:creationId xmlns:a16="http://schemas.microsoft.com/office/drawing/2014/main" xmlns="" id="{6D311555-D67F-F543-AC6E-4EF7D119A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Rectangle 19">
                <a:extLst>
                  <a:ext uri="{FF2B5EF4-FFF2-40B4-BE49-F238E27FC236}">
                    <a16:creationId xmlns:a16="http://schemas.microsoft.com/office/drawing/2014/main" xmlns="" id="{FF0E73A4-48AE-A341-9CAE-C1A455E8D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Rectangle 20">
                <a:extLst>
                  <a:ext uri="{FF2B5EF4-FFF2-40B4-BE49-F238E27FC236}">
                    <a16:creationId xmlns:a16="http://schemas.microsoft.com/office/drawing/2014/main" xmlns="" id="{60094488-DD1E-7B4B-A6B2-ED2F52C75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Rectangle 21">
                <a:extLst>
                  <a:ext uri="{FF2B5EF4-FFF2-40B4-BE49-F238E27FC236}">
                    <a16:creationId xmlns:a16="http://schemas.microsoft.com/office/drawing/2014/main" xmlns="" id="{AB7FE6EA-D9C3-0F43-A0C4-DC193262E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Rectangle 22">
                <a:extLst>
                  <a:ext uri="{FF2B5EF4-FFF2-40B4-BE49-F238E27FC236}">
                    <a16:creationId xmlns:a16="http://schemas.microsoft.com/office/drawing/2014/main" xmlns="" id="{DE465B80-8AC1-F946-9A91-CF43CFB7D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Rectangle 23">
                <a:extLst>
                  <a:ext uri="{FF2B5EF4-FFF2-40B4-BE49-F238E27FC236}">
                    <a16:creationId xmlns:a16="http://schemas.microsoft.com/office/drawing/2014/main" xmlns="" id="{63244C61-ED75-F04B-9ADB-E2FC11EF1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Rectangle 24">
                <a:extLst>
                  <a:ext uri="{FF2B5EF4-FFF2-40B4-BE49-F238E27FC236}">
                    <a16:creationId xmlns:a16="http://schemas.microsoft.com/office/drawing/2014/main" xmlns="" id="{37B4D497-269C-4343-844C-45A95CCC5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Rectangle 25">
                <a:extLst>
                  <a:ext uri="{FF2B5EF4-FFF2-40B4-BE49-F238E27FC236}">
                    <a16:creationId xmlns:a16="http://schemas.microsoft.com/office/drawing/2014/main" xmlns="" id="{F5C3726C-BAB8-ED46-8F99-9A7885E04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Rectangle 26">
                <a:extLst>
                  <a:ext uri="{FF2B5EF4-FFF2-40B4-BE49-F238E27FC236}">
                    <a16:creationId xmlns:a16="http://schemas.microsoft.com/office/drawing/2014/main" xmlns="" id="{0CBCBDA7-DFE6-DE45-A82D-F00E6B8E3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Rectangle 27">
                <a:extLst>
                  <a:ext uri="{FF2B5EF4-FFF2-40B4-BE49-F238E27FC236}">
                    <a16:creationId xmlns:a16="http://schemas.microsoft.com/office/drawing/2014/main" xmlns="" id="{820F7C9B-9945-2F43-8E72-7D81FFDD6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Rectangle 28">
                <a:extLst>
                  <a:ext uri="{FF2B5EF4-FFF2-40B4-BE49-F238E27FC236}">
                    <a16:creationId xmlns:a16="http://schemas.microsoft.com/office/drawing/2014/main" xmlns="" id="{A72DBDF8-1462-824A-936C-6344C25EB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Rectangle 29">
                <a:extLst>
                  <a:ext uri="{FF2B5EF4-FFF2-40B4-BE49-F238E27FC236}">
                    <a16:creationId xmlns:a16="http://schemas.microsoft.com/office/drawing/2014/main" xmlns="" id="{A1A26EB9-368D-6648-BCC3-CDAD8694D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Rectangle 30">
                <a:extLst>
                  <a:ext uri="{FF2B5EF4-FFF2-40B4-BE49-F238E27FC236}">
                    <a16:creationId xmlns:a16="http://schemas.microsoft.com/office/drawing/2014/main" xmlns="" id="{88B5E7A3-BCA2-8842-9E30-80761243E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Rectangle 31">
                <a:extLst>
                  <a:ext uri="{FF2B5EF4-FFF2-40B4-BE49-F238E27FC236}">
                    <a16:creationId xmlns:a16="http://schemas.microsoft.com/office/drawing/2014/main" xmlns="" id="{7DF8CD43-D646-E04B-A053-1625FC343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Rectangle 32">
                <a:extLst>
                  <a:ext uri="{FF2B5EF4-FFF2-40B4-BE49-F238E27FC236}">
                    <a16:creationId xmlns:a16="http://schemas.microsoft.com/office/drawing/2014/main" xmlns="" id="{5EE05BDF-7D2A-9C4F-ADE4-EF19B160E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Rectangle 33">
                <a:extLst>
                  <a:ext uri="{FF2B5EF4-FFF2-40B4-BE49-F238E27FC236}">
                    <a16:creationId xmlns:a16="http://schemas.microsoft.com/office/drawing/2014/main" xmlns="" id="{C2EFFE06-D399-924B-AA7A-A0FABAFE3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Rectangle 34">
                <a:extLst>
                  <a:ext uri="{FF2B5EF4-FFF2-40B4-BE49-F238E27FC236}">
                    <a16:creationId xmlns:a16="http://schemas.microsoft.com/office/drawing/2014/main" xmlns="" id="{614D46F6-2D41-A048-900E-CA4733216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Rectangle 35">
                <a:extLst>
                  <a:ext uri="{FF2B5EF4-FFF2-40B4-BE49-F238E27FC236}">
                    <a16:creationId xmlns:a16="http://schemas.microsoft.com/office/drawing/2014/main" xmlns="" id="{D3B03976-1F83-724F-BA1C-0DDF61418C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Rectangle 36">
                <a:extLst>
                  <a:ext uri="{FF2B5EF4-FFF2-40B4-BE49-F238E27FC236}">
                    <a16:creationId xmlns:a16="http://schemas.microsoft.com/office/drawing/2014/main" xmlns="" id="{C589363D-F621-8D45-8411-0D20A11D4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Rectangle 37">
                <a:extLst>
                  <a:ext uri="{FF2B5EF4-FFF2-40B4-BE49-F238E27FC236}">
                    <a16:creationId xmlns:a16="http://schemas.microsoft.com/office/drawing/2014/main" xmlns="" id="{5EC8CA71-0BA5-AB40-A104-83DA6E8A7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Rectangle 38">
                <a:extLst>
                  <a:ext uri="{FF2B5EF4-FFF2-40B4-BE49-F238E27FC236}">
                    <a16:creationId xmlns:a16="http://schemas.microsoft.com/office/drawing/2014/main" xmlns="" id="{60A2932C-16BF-4846-9BFF-C14C201F1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Rectangle 39">
                <a:extLst>
                  <a:ext uri="{FF2B5EF4-FFF2-40B4-BE49-F238E27FC236}">
                    <a16:creationId xmlns:a16="http://schemas.microsoft.com/office/drawing/2014/main" xmlns="" id="{CAB3636D-FB5B-3D4F-B437-CB3CDF34D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40">
                <a:extLst>
                  <a:ext uri="{FF2B5EF4-FFF2-40B4-BE49-F238E27FC236}">
                    <a16:creationId xmlns:a16="http://schemas.microsoft.com/office/drawing/2014/main" xmlns="" id="{7E64C40B-EA08-5444-981A-B6DFF4AA7537}"/>
                  </a:ext>
                </a:extLst>
              </p:cNvPr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41">
                <a:extLst>
                  <a:ext uri="{FF2B5EF4-FFF2-40B4-BE49-F238E27FC236}">
                    <a16:creationId xmlns:a16="http://schemas.microsoft.com/office/drawing/2014/main" xmlns="" id="{EE778CBB-4A19-1240-B4FF-783FFA117427}"/>
                  </a:ext>
                </a:extLst>
              </p:cNvPr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TextBox 11"/>
            <p:cNvSpPr txBox="1">
              <a:spLocks noChangeArrowheads="1"/>
            </p:cNvSpPr>
            <p:nvPr/>
          </p:nvSpPr>
          <p:spPr bwMode="auto">
            <a:xfrm>
              <a:off x="3876705" y="501625"/>
              <a:ext cx="1936685" cy="575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</a:p>
          </p:txBody>
        </p:sp>
      </p:grpSp>
      <p:sp>
        <p:nvSpPr>
          <p:cNvPr id="86" name="矩形 3"/>
          <p:cNvSpPr>
            <a:spLocks noChangeArrowheads="1"/>
          </p:cNvSpPr>
          <p:nvPr/>
        </p:nvSpPr>
        <p:spPr bwMode="auto">
          <a:xfrm>
            <a:off x="357158" y="714362"/>
            <a:ext cx="14157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我要飞</a:t>
            </a:r>
            <a:endParaRPr lang="zh-CN" altLang="en-US" sz="32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466303" y="1428742"/>
            <a:ext cx="1562836" cy="928676"/>
            <a:chOff x="357158" y="1571618"/>
            <a:chExt cx="1562836" cy="928676"/>
          </a:xfrm>
        </p:grpSpPr>
        <p:pic>
          <p:nvPicPr>
            <p:cNvPr id="84" name="图片 83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00" name="TextBox 99"/>
            <p:cNvSpPr txBox="1"/>
            <p:nvPr/>
          </p:nvSpPr>
          <p:spPr>
            <a:xfrm>
              <a:off x="571472" y="1785932"/>
              <a:ext cx="906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胚胎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252253" y="2214560"/>
            <a:ext cx="1562836" cy="928676"/>
            <a:chOff x="357158" y="1571618"/>
            <a:chExt cx="1562836" cy="928676"/>
          </a:xfrm>
        </p:grpSpPr>
        <p:pic>
          <p:nvPicPr>
            <p:cNvPr id="92" name="图片 91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93" name="TextBox 92"/>
            <p:cNvSpPr txBox="1"/>
            <p:nvPr/>
          </p:nvSpPr>
          <p:spPr>
            <a:xfrm>
              <a:off x="571472" y="1785932"/>
              <a:ext cx="906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澄澈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109641" y="1500180"/>
            <a:ext cx="1562836" cy="928676"/>
            <a:chOff x="357158" y="1571618"/>
            <a:chExt cx="1562836" cy="928676"/>
          </a:xfrm>
        </p:grpSpPr>
        <p:pic>
          <p:nvPicPr>
            <p:cNvPr id="101" name="图片 100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04" name="TextBox 103"/>
            <p:cNvSpPr txBox="1"/>
            <p:nvPr/>
          </p:nvSpPr>
          <p:spPr>
            <a:xfrm>
              <a:off x="571472" y="1785932"/>
              <a:ext cx="906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天赋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66303" y="3429006"/>
            <a:ext cx="1562836" cy="928676"/>
            <a:chOff x="357158" y="1571618"/>
            <a:chExt cx="1562836" cy="928676"/>
          </a:xfrm>
        </p:grpSpPr>
        <p:pic>
          <p:nvPicPr>
            <p:cNvPr id="110" name="图片 109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11" name="TextBox 110"/>
            <p:cNvSpPr txBox="1"/>
            <p:nvPr/>
          </p:nvSpPr>
          <p:spPr>
            <a:xfrm>
              <a:off x="571472" y="1785932"/>
              <a:ext cx="906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痴迷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667496" y="3286112"/>
            <a:ext cx="2085219" cy="1230994"/>
            <a:chOff x="345757" y="1571618"/>
            <a:chExt cx="1627369" cy="928676"/>
          </a:xfrm>
        </p:grpSpPr>
        <p:pic>
          <p:nvPicPr>
            <p:cNvPr id="113" name="图片 112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14" name="TextBox 113"/>
            <p:cNvSpPr txBox="1"/>
            <p:nvPr/>
          </p:nvSpPr>
          <p:spPr>
            <a:xfrm>
              <a:off x="345757" y="1841100"/>
              <a:ext cx="1627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绞尽脑汁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538401" y="2357436"/>
            <a:ext cx="1562836" cy="928676"/>
            <a:chOff x="357158" y="1571618"/>
            <a:chExt cx="1562836" cy="928676"/>
          </a:xfrm>
        </p:grpSpPr>
        <p:pic>
          <p:nvPicPr>
            <p:cNvPr id="116" name="图片 115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18" name="TextBox 117"/>
            <p:cNvSpPr txBox="1"/>
            <p:nvPr/>
          </p:nvSpPr>
          <p:spPr>
            <a:xfrm>
              <a:off x="571472" y="1785932"/>
              <a:ext cx="906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困窘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7181475" y="1571618"/>
            <a:ext cx="1562836" cy="928676"/>
            <a:chOff x="357158" y="1571618"/>
            <a:chExt cx="1562836" cy="928676"/>
          </a:xfrm>
        </p:grpSpPr>
        <p:pic>
          <p:nvPicPr>
            <p:cNvPr id="120" name="图片 119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21" name="TextBox 120"/>
            <p:cNvSpPr txBox="1"/>
            <p:nvPr/>
          </p:nvSpPr>
          <p:spPr>
            <a:xfrm>
              <a:off x="571472" y="1785932"/>
              <a:ext cx="9060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祸患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842525" y="3286112"/>
            <a:ext cx="2088232" cy="1230994"/>
            <a:chOff x="357158" y="1571618"/>
            <a:chExt cx="1562836" cy="928676"/>
          </a:xfrm>
        </p:grpSpPr>
        <p:pic>
          <p:nvPicPr>
            <p:cNvPr id="123" name="图片 122" descr="u=3912279791,1409058652&amp;fm=26&amp;gp=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7158" y="1571618"/>
              <a:ext cx="1562836" cy="928676"/>
            </a:xfrm>
            <a:prstGeom prst="rect">
              <a:avLst/>
            </a:prstGeom>
          </p:spPr>
        </p:pic>
        <p:sp>
          <p:nvSpPr>
            <p:cNvPr id="124" name="TextBox 123"/>
            <p:cNvSpPr txBox="1"/>
            <p:nvPr/>
          </p:nvSpPr>
          <p:spPr>
            <a:xfrm>
              <a:off x="469912" y="1905348"/>
              <a:ext cx="1337328" cy="3947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随心所欲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37952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83568" y="1419622"/>
            <a:ext cx="439248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澄澈：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水清见底。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文中指湖水很清，一眼能看到底。</a:t>
            </a:r>
            <a:r>
              <a:rPr lang="zh-CN" altLang="en-US" sz="2800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28" y="483518"/>
            <a:ext cx="1656184" cy="500137"/>
            <a:chOff x="251520" y="483518"/>
            <a:chExt cx="1656184" cy="500137"/>
          </a:xfrm>
        </p:grpSpPr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287528" y="483518"/>
              <a:ext cx="1620176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词语解释</a:t>
              </a:r>
              <a:endPara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835696" y="627534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51520" y="627534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2427857" y="3427135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这儿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的河水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澄澈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见底。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43558"/>
            <a:ext cx="3086425" cy="2232248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99592" y="2859782"/>
            <a:ext cx="73504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今天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，爸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妈带我去郊游，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我可以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随心所欲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，想怎么玩儿就怎么玩儿。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915566"/>
            <a:ext cx="468052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随心所欲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指随着自己的心意，想怎样就怎样。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文中指我在梦中想怎飞就怎么飞。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9542"/>
            <a:ext cx="314843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27534"/>
            <a:ext cx="2592288" cy="253507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547664" y="3507854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他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绞尽脑汁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终于想出了一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条妙计。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843558"/>
            <a:ext cx="4680520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绞尽脑汁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形容费尽心思。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文中指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我认真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 “人为什么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九个月才出生？”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这个问题的答案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057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551" r="17834"/>
          <a:stretch/>
        </p:blipFill>
        <p:spPr bwMode="auto">
          <a:xfrm>
            <a:off x="6443042" y="843558"/>
            <a:ext cx="1657350" cy="222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475656" y="3363838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他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困窘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地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站在那里，一句话也说不出来。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6" y="1072239"/>
            <a:ext cx="518457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困窘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形容为难，感到难办。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文中指我面对老的误解和同学们的嘲笑，不知道怎么办好。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2247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solidFill>
            <a:srgbClr val="FF0000"/>
          </a:solidFill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1818</Words>
  <Application>Microsoft Office PowerPoint</Application>
  <PresentationFormat>全屏显示(16:9)</PresentationFormat>
  <Paragraphs>173</Paragraphs>
  <Slides>39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《七彩课堂》课件模板（新）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97</cp:revision>
  <dcterms:created xsi:type="dcterms:W3CDTF">2017-03-17T02:28:00Z</dcterms:created>
  <dcterms:modified xsi:type="dcterms:W3CDTF">2020-09-04T19:22:56Z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</Properties>
</file>