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Java 20.11-->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409" r:id="rId3"/>
    <p:sldId id="888" r:id="rId4"/>
    <p:sldId id="889" r:id="rId5"/>
    <p:sldId id="890" r:id="rId6"/>
    <p:sldId id="891" r:id="rId7"/>
    <p:sldId id="656" r:id="rId8"/>
    <p:sldId id="742" r:id="rId9"/>
    <p:sldId id="612" r:id="rId10"/>
    <p:sldId id="446" r:id="rId11"/>
    <p:sldId id="759" r:id="rId12"/>
    <p:sldId id="755" r:id="rId13"/>
    <p:sldId id="760" r:id="rId14"/>
    <p:sldId id="768" r:id="rId15"/>
    <p:sldId id="767" r:id="rId16"/>
    <p:sldId id="765" r:id="rId17"/>
    <p:sldId id="766" r:id="rId18"/>
    <p:sldId id="786" r:id="rId19"/>
    <p:sldId id="863" r:id="rId20"/>
    <p:sldId id="747" r:id="rId21"/>
    <p:sldId id="788" r:id="rId22"/>
    <p:sldId id="777" r:id="rId23"/>
    <p:sldId id="778" r:id="rId24"/>
    <p:sldId id="773" r:id="rId25"/>
    <p:sldId id="775" r:id="rId26"/>
    <p:sldId id="865" r:id="rId27"/>
    <p:sldId id="864" r:id="rId28"/>
    <p:sldId id="794" r:id="rId29"/>
    <p:sldId id="836" r:id="rId30"/>
    <p:sldId id="840" r:id="rId31"/>
    <p:sldId id="862" r:id="rId32"/>
    <p:sldId id="841" r:id="rId33"/>
    <p:sldId id="839" r:id="rId34"/>
    <p:sldId id="843" r:id="rId35"/>
    <p:sldId id="842" r:id="rId36"/>
    <p:sldId id="779" r:id="rId37"/>
    <p:sldId id="780" r:id="rId38"/>
    <p:sldId id="749" r:id="rId39"/>
    <p:sldId id="853" r:id="rId40"/>
    <p:sldId id="782" r:id="rId41"/>
    <p:sldId id="655" r:id="rId42"/>
    <p:sldId id="654" r:id="rId43"/>
    <p:sldId id="657" r:id="rId44"/>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varScale="1">
        <p:scale>
          <a:sx n="114" d="100"/>
          <a:sy n="114" d="100"/>
        </p:scale>
        <p:origin x="540" y="108"/>
      </p:cViewPr>
      <p:guideLst>
        <p:guide orient="horz" pos="2160"/>
        <p:guide pos="383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 Type="http://schemas.openxmlformats.org/officeDocument/2006/relationships/slide" Target="slides/slide2.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tags" Target="tags/tag10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heme" Target="theme/theme1.xml" /><Relationship Id="rId49" Type="http://schemas.openxmlformats.org/officeDocument/2006/relationships/tableStyles" Target="tableStyles.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tags" Target="../tags/tag1.xml" /><Relationship Id="rId2" Type="http://schemas.openxmlformats.org/officeDocument/2006/relationships/tags" Target="../tags/tag2.xml" /><Relationship Id="rId3" Type="http://schemas.openxmlformats.org/officeDocument/2006/relationships/tags" Target="../tags/tag3.xml" /><Relationship Id="rId4" Type="http://schemas.openxmlformats.org/officeDocument/2006/relationships/tags" Target="../tags/tag4.xml" /><Relationship Id="rId5" Type="http://schemas.openxmlformats.org/officeDocument/2006/relationships/tags" Target="../tags/tag5.xml" /><Relationship Id="rId6"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tags" Target="../tags/tag45.xml" /><Relationship Id="rId2" Type="http://schemas.openxmlformats.org/officeDocument/2006/relationships/tags" Target="../tags/tag46.xml" /><Relationship Id="rId3" Type="http://schemas.openxmlformats.org/officeDocument/2006/relationships/tags" Target="../tags/tag47.xml" /><Relationship Id="rId4" Type="http://schemas.openxmlformats.org/officeDocument/2006/relationships/tags" Target="../tags/tag48.xml" /><Relationship Id="rId5"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tags" Target="../tags/tag49.xml" /><Relationship Id="rId2" Type="http://schemas.openxmlformats.org/officeDocument/2006/relationships/tags" Target="../tags/tag50.xml" /><Relationship Id="rId3" Type="http://schemas.openxmlformats.org/officeDocument/2006/relationships/tags" Target="../tags/tag51.xml" /><Relationship Id="rId4" Type="http://schemas.openxmlformats.org/officeDocument/2006/relationships/tags" Target="../tags/tag52.xml" /><Relationship Id="rId5" Type="http://schemas.openxmlformats.org/officeDocument/2006/relationships/tags" Target="../tags/tag53.xml" /><Relationship Id="rId6"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tags" Target="../tags/tag6.xml" /><Relationship Id="rId2" Type="http://schemas.openxmlformats.org/officeDocument/2006/relationships/tags" Target="../tags/tag7.xml" /><Relationship Id="rId3" Type="http://schemas.openxmlformats.org/officeDocument/2006/relationships/tags" Target="../tags/tag8.xml" /><Relationship Id="rId4" Type="http://schemas.openxmlformats.org/officeDocument/2006/relationships/tags" Target="../tags/tag9.xml" /><Relationship Id="rId5" Type="http://schemas.openxmlformats.org/officeDocument/2006/relationships/tags" Target="../tags/tag10.xml" /><Relationship Id="rId6"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tags" Target="../tags/tag11.xml" /><Relationship Id="rId2" Type="http://schemas.openxmlformats.org/officeDocument/2006/relationships/tags" Target="../tags/tag12.xml" /><Relationship Id="rId3" Type="http://schemas.openxmlformats.org/officeDocument/2006/relationships/tags" Target="../tags/tag13.xml" /><Relationship Id="rId4" Type="http://schemas.openxmlformats.org/officeDocument/2006/relationships/tags" Target="../tags/tag14.xml" /><Relationship Id="rId5" Type="http://schemas.openxmlformats.org/officeDocument/2006/relationships/tags" Target="../tags/tag15.xml" /><Relationship Id="rId6"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tags" Target="../tags/tag16.xml" /><Relationship Id="rId2" Type="http://schemas.openxmlformats.org/officeDocument/2006/relationships/tags" Target="../tags/tag17.xml" /><Relationship Id="rId3" Type="http://schemas.openxmlformats.org/officeDocument/2006/relationships/tags" Target="../tags/tag18.xml" /><Relationship Id="rId4" Type="http://schemas.openxmlformats.org/officeDocument/2006/relationships/tags" Target="../tags/tag19.xml" /><Relationship Id="rId5" Type="http://schemas.openxmlformats.org/officeDocument/2006/relationships/tags" Target="../tags/tag20.xml" /><Relationship Id="rId6" Type="http://schemas.openxmlformats.org/officeDocument/2006/relationships/tags" Target="../tags/tag21.xml" /><Relationship Id="rId7"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tags" Target="../tags/tag22.xml" /><Relationship Id="rId2" Type="http://schemas.openxmlformats.org/officeDocument/2006/relationships/tags" Target="../tags/tag23.xml" /><Relationship Id="rId3" Type="http://schemas.openxmlformats.org/officeDocument/2006/relationships/tags" Target="../tags/tag24.xml" /><Relationship Id="rId4" Type="http://schemas.openxmlformats.org/officeDocument/2006/relationships/tags" Target="../tags/tag25.xml" /><Relationship Id="rId5" Type="http://schemas.openxmlformats.org/officeDocument/2006/relationships/tags" Target="../tags/tag26.xml" /><Relationship Id="rId6" Type="http://schemas.openxmlformats.org/officeDocument/2006/relationships/tags" Target="../tags/tag27.xml" /><Relationship Id="rId7" Type="http://schemas.openxmlformats.org/officeDocument/2006/relationships/tags" Target="../tags/tag28.xml" /><Relationship Id="rId8" Type="http://schemas.openxmlformats.org/officeDocument/2006/relationships/tags" Target="../tags/tag29.xml" /><Relationship Id="rId9"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tags" Target="../tags/tag30.xml" /><Relationship Id="rId2" Type="http://schemas.openxmlformats.org/officeDocument/2006/relationships/tags" Target="../tags/tag31.xml" /><Relationship Id="rId3" Type="http://schemas.openxmlformats.org/officeDocument/2006/relationships/tags" Target="../tags/tag32.xml" /><Relationship Id="rId4" Type="http://schemas.openxmlformats.org/officeDocument/2006/relationships/tags" Target="../tags/tag33.xml" /><Relationship Id="rId5"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tags" Target="../tags/tag34.xml" /><Relationship Id="rId2" Type="http://schemas.openxmlformats.org/officeDocument/2006/relationships/tags" Target="../tags/tag35.xml" /><Relationship Id="rId3" Type="http://schemas.openxmlformats.org/officeDocument/2006/relationships/tags" Target="../tags/tag36.xml" /><Relationship Id="rId4" Type="http://schemas.openxmlformats.org/officeDocument/2006/relationships/tags" Target="../tags/tag37.xml" /><Relationship Id="rId5" Type="http://schemas.openxmlformats.org/officeDocument/2006/relationships/tags" Target="../tags/tag38.xml" /><Relationship Id="rId6" Type="http://schemas.openxmlformats.org/officeDocument/2006/relationships/tags" Target="../tags/tag39.xml" /><Relationship Id="rId7"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tags" Target="../tags/tag40.xml" /><Relationship Id="rId2" Type="http://schemas.openxmlformats.org/officeDocument/2006/relationships/tags" Target="../tags/tag41.xml" /><Relationship Id="rId3" Type="http://schemas.openxmlformats.org/officeDocument/2006/relationships/tags" Target="../tags/tag42.xml" /><Relationship Id="rId4" Type="http://schemas.openxmlformats.org/officeDocument/2006/relationships/tags" Target="../tags/tag43.xml" /><Relationship Id="rId5" Type="http://schemas.openxmlformats.org/officeDocument/2006/relationships/tags" Target="../tags/tag44.xml" /><Relationship Id="rId6"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内容">
    <p:spTree>
      <p:nvGrpSpPr>
        <p:cNvPr id="1" name=""/>
        <p:cNvGrpSpPr/>
        <p:nvPr/>
      </p:nvGrpSpPr>
      <p:grpSpPr>
        <a:xfrm>
          <a:off x="0" y="0"/>
          <a: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末尾幻灯片">
    <p:spTree>
      <p:nvGrpSpPr>
        <p:cNvPr id="1" name=""/>
        <p:cNvGrpSpPr/>
        <p:nvPr/>
      </p:nvGrpSpPr>
      <p:grpSpPr>
        <a:xfrm>
          <a:off x="0" y="0"/>
          <a: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a:t>单击此处编辑母版文本样式</a:t>
            </a:r>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bg>
      <p:bgPr>
        <a:blipFill rotWithShape="1">
          <a:blip r:embed="rId1"/>
          <a:stretch>
            <a:fillRect/>
          </a:stretch>
        </a:blipFill>
        <a:effectLst/>
      </p:bgPr>
    </p:bg>
    <p:spTree>
      <p:nvGrpSpPr>
        <p:cNvPr id="1" name=""/>
        <p:cNvGrpSpPr/>
        <p:nvPr/>
      </p:nvGrpSpPr>
      <p:grpSpPr>
        <a:xfrm>
          <a:off x="0" y="0"/>
          <a:ext cx="0" cy="0"/>
        </a:xfrm>
      </p:grpSpPr>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图片与标题">
    <p:spTree>
      <p:nvGrpSpPr>
        <p:cNvPr id="1" name=""/>
        <p:cNvGrpSpPr/>
        <p:nvPr/>
      </p:nvGrpSpPr>
      <p:grpSpPr>
        <a:xfrm>
          <a:off x="0" y="0"/>
          <a:ext cx="0" cy="0"/>
        </a:xfrm>
      </p:grpSpPr>
      <p:sp>
        <p:nvSpPr>
          <p:cNvPr id="3" name="图片占位符 2"/>
          <p:cNvSpPr>
            <a:spLocks noGrp="1"/>
          </p:cNvSpPr>
          <p:nvPr>
            <p:ph type="pic" idx="1"/>
            <p:custDataLst>
              <p:tags r:id="rId1"/>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
            </a:fld>
            <a:endParaRPr lang="zh-CN" altLang="en-US"/>
          </a:p>
        </p:txBody>
      </p:sp>
      <p:sp>
        <p:nvSpPr>
          <p:cNvPr id="6" name="页脚占位符 5"/>
          <p:cNvSpPr>
            <a:spLocks noGrp="1"/>
          </p:cNvSpPr>
          <p:nvPr>
            <p:ph type="ftr" sz="quarter" idx="11"/>
            <p:custDataLst>
              <p:tags r:id="rId4"/>
            </p:custDataLst>
          </p:nvPr>
        </p:nvSpPr>
        <p:spPr/>
        <p:txBody>
          <a:bodyPr/>
          <a:lstStyle/>
          <a:p>
            <a:endParaRPr lang="zh-CN" altLang="en-US"/>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ct val="0"/>
              </a:spcAft>
              <a:buNone/>
              <a:defRPr kumimoji="0" lang="zh-CN" altLang="en-US" sz="28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ags" Target="../tags/tag54.xml" /><Relationship Id="rId13" Type="http://schemas.openxmlformats.org/officeDocument/2006/relationships/tags" Target="../tags/tag55.xml" /><Relationship Id="rId14" Type="http://schemas.openxmlformats.org/officeDocument/2006/relationships/tags" Target="../tags/tag56.xml" /><Relationship Id="rId15" Type="http://schemas.openxmlformats.org/officeDocument/2006/relationships/tags" Target="../tags/tag57.xml" /><Relationship Id="rId16" Type="http://schemas.openxmlformats.org/officeDocument/2006/relationships/tags" Target="../tags/tag58.xml" /><Relationship Id="rId17" Type="http://schemas.openxmlformats.org/officeDocument/2006/relationships/tags" Target="../tags/tag59.xml" /><Relationship Id="rId18"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0</a:t>
            </a:fld>
            <a:endParaRPr lang="zh-CN" altLang="en-US"/>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tags" Target="../tags/tag60.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9.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0.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2.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3.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4.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5.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6.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7.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8.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1.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79.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0.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1.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2.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3.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4.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5.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6.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7.xm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8.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2.xml"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89.xml"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0.xml"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1.xml" /></Relationships>
</file>

<file path=ppt/slides/_rels/slide3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2.xml" /></Relationships>
</file>

<file path=ppt/slides/_rels/slide3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3.xml" /></Relationships>
</file>

<file path=ppt/slides/_rels/slide35.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2.jpeg" /><Relationship Id="rId3" Type="http://schemas.openxmlformats.org/officeDocument/2006/relationships/tags" Target="../tags/tag94.xml" /><Relationship Id="rId4" Type="http://schemas.openxmlformats.org/officeDocument/2006/relationships/image" Target="../media/image1.jpeg" /><Relationship Id="rId5" Type="http://schemas.openxmlformats.org/officeDocument/2006/relationships/tags" Target="../tags/tag95.xml" /></Relationships>
</file>

<file path=ppt/slides/_rels/slide36.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3.jpeg" /><Relationship Id="rId3" Type="http://schemas.openxmlformats.org/officeDocument/2006/relationships/image" Target="../media/image1.jpeg" /><Relationship Id="rId4" Type="http://schemas.openxmlformats.org/officeDocument/2006/relationships/tags" Target="../tags/tag96.xml" /></Relationships>
</file>

<file path=ppt/slides/_rels/slide3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7.xml" /></Relationships>
</file>

<file path=ppt/slides/_rels/slide3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8.xml" /></Relationships>
</file>

<file path=ppt/slides/_rels/slide3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99.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3.xml" /></Relationships>
</file>

<file path=ppt/slides/_rels/slide4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100.xml" /></Relationships>
</file>

<file path=ppt/slides/_rels/slide4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101.xml" /></Relationships>
</file>

<file path=ppt/slides/_rels/slide4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 Id="rId3" Type="http://schemas.openxmlformats.org/officeDocument/2006/relationships/image" Target="../media/image1.jpeg" /><Relationship Id="rId4" Type="http://schemas.openxmlformats.org/officeDocument/2006/relationships/tags" Target="../tags/tag102.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4.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5.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6.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7.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 Id="rId3" Type="http://schemas.openxmlformats.org/officeDocument/2006/relationships/tags" Target="../tags/tag68.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7" name="标题 6"/>
          <p:cNvSpPr txBox="1"/>
          <p:nvPr/>
        </p:nvSpPr>
        <p:spPr>
          <a:xfrm>
            <a:off x="2564130" y="1440815"/>
            <a:ext cx="7063740" cy="1143000"/>
          </a:xfrm>
          <a:prstGeom prst="rect">
            <a:avLst/>
          </a:prstGeom>
        </p:spPr>
        <p:txBody>
          <a:bodyPr/>
          <a:lstStyle>
            <a:lvl1pPr algn="l" defTabSz="915035"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800">
                <a:solidFill>
                  <a:srgbClr val="FFFF00"/>
                </a:solidFill>
                <a:latin typeface="黑体" panose="02010609060101010101" charset="-122"/>
                <a:ea typeface="黑体" panose="02010609060101010101" charset="-122"/>
                <a:cs typeface="+mn-cs"/>
              </a:rPr>
              <a:t>社会历史的决定性基础</a:t>
            </a:r>
            <a:endParaRPr lang="zh-CN" altLang="en-US" sz="4800">
              <a:solidFill>
                <a:srgbClr val="FFFF00"/>
              </a:solidFill>
              <a:latin typeface="黑体" panose="02010609060101010101" charset="-122"/>
              <a:ea typeface="黑体" panose="02010609060101010101" charset="-122"/>
              <a:cs typeface="+mn-cs"/>
            </a:endParaRPr>
          </a:p>
        </p:txBody>
      </p:sp>
      <p:sp>
        <p:nvSpPr>
          <p:cNvPr id="8" name="副标题 2"/>
          <p:cNvSpPr txBox="1"/>
          <p:nvPr/>
        </p:nvSpPr>
        <p:spPr>
          <a:xfrm>
            <a:off x="3031127" y="2737113"/>
            <a:ext cx="5622471" cy="884977"/>
          </a:xfrm>
          <a:prstGeom prst="rect">
            <a:avLst/>
          </a:prstGeom>
        </p:spPr>
        <p:txBody>
          <a:bodyPr vert="horz" lIns="121917" tIns="60959" rIns="121917" bIns="60959"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80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52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24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6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8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panose="020b0604020202020204" pitchFamily="34" charset="0"/>
              <a:buNone/>
            </a:pPr>
            <a:r>
              <a:rPr lang="zh-CN" altLang="en-US" sz="4265">
                <a:solidFill>
                  <a:prstClr val="white"/>
                </a:solidFill>
                <a:latin typeface="黑体" panose="02010609060101010101" charset="-122"/>
                <a:ea typeface="黑体" panose="02010609060101010101" charset="-122"/>
              </a:rPr>
              <a:t>高二年级 语文</a:t>
            </a:r>
            <a:endParaRPr lang="en-US" altLang="zh-CN" sz="4265">
              <a:solidFill>
                <a:prstClr val="white">
                  <a:lumMod val="95000"/>
                </a:prstClr>
              </a:solidFill>
              <a:latin typeface="黑体" panose="02010609060101010101" charset="-122"/>
              <a:ea typeface="黑体" panose="02010609060101010101" charset="-122"/>
            </a:endParaRPr>
          </a:p>
        </p:txBody>
      </p:sp>
    </p:spTree>
    <p:custDataLst>
      <p:tags r:id="rId3"/>
    </p:custDataLst>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08330" y="2227580"/>
            <a:ext cx="10968990" cy="3418840"/>
          </a:xfrm>
        </p:spPr>
        <p:txBody>
          <a:bodyPr>
            <a:noAutofit/>
          </a:bodyPr>
          <a:lstStyle/>
          <a:p>
            <a:pPr marL="0" indent="0">
              <a:buNone/>
            </a:pPr>
            <a:r>
              <a:rPr lang="en-US" altLang="zh-CN" sz="2800">
                <a:solidFill>
                  <a:schemeClr val="bg1"/>
                </a:solidFill>
                <a:sym typeface="+mn-ea"/>
              </a:rPr>
              <a:t>   </a:t>
            </a:r>
            <a:r>
              <a:rPr lang="en-US" altLang="zh-CN">
                <a:solidFill>
                  <a:schemeClr val="bg1"/>
                </a:solidFill>
                <a:sym typeface="+mn-ea"/>
              </a:rPr>
              <a:t>    </a:t>
            </a:r>
            <a:r>
              <a:rPr lang="en-US" altLang="zh-CN" sz="2800">
                <a:solidFill>
                  <a:schemeClr val="bg2"/>
                </a:solidFill>
                <a:latin typeface="黑体" panose="02010609060101010101" charset="-122"/>
                <a:ea typeface="黑体" panose="02010609060101010101" charset="-122"/>
                <a:cs typeface="黑体" panose="02010609060101010101" charset="-122"/>
                <a:sym typeface="+mn-ea"/>
              </a:rPr>
              <a:t>“</a:t>
            </a:r>
            <a:r>
              <a:rPr sz="2800">
                <a:solidFill>
                  <a:schemeClr val="bg2"/>
                </a:solidFill>
                <a:latin typeface="黑体" panose="02010609060101010101" charset="-122"/>
                <a:ea typeface="黑体" panose="02010609060101010101" charset="-122"/>
                <a:cs typeface="黑体" panose="02010609060101010101" charset="-122"/>
                <a:sym typeface="+mn-ea"/>
              </a:rPr>
              <a:t>我们视之为社会历史的决定性基础的经济关系</a:t>
            </a:r>
            <a:r>
              <a:rPr lang="en-US" altLang="zh-CN" sz="2800">
                <a:solidFill>
                  <a:schemeClr val="bg2"/>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2"/>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这种技术，照我们的观点看来，也决定着产品的交换方式以及分配方式，从而在氏族社会解体后也决定着阶级的划分，决定着统治关系和奴役关系，决定着国家、政治、法等等。</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rgbClr val="FFFF00"/>
                </a:solidFill>
                <a:latin typeface="黑体" panose="02010609060101010101" charset="-122"/>
                <a:ea typeface="黑体" panose="02010609060101010101" charset="-122"/>
                <a:cs typeface="黑体" panose="02010609060101010101" charset="-122"/>
                <a:sym typeface="+mn-ea"/>
              </a:rPr>
              <a:t>由此可见：经济关系是社会历史的决定性基础。</a:t>
            </a:r>
            <a:endParaRPr lang="en-US" altLang="zh-CN" sz="2800">
              <a:solidFill>
                <a:srgbClr val="FFFF00"/>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sym typeface="+mn-ea"/>
              </a:rPr>
              <a:t>                               </a:t>
            </a:r>
            <a:endParaRPr lang="en-US" altLang="zh-CN" sz="2800">
              <a:solidFill>
                <a:schemeClr val="bg1"/>
              </a:solidFill>
              <a:sym typeface="+mn-ea"/>
            </a:endParaRPr>
          </a:p>
        </p:txBody>
      </p:sp>
      <p:sp>
        <p:nvSpPr>
          <p:cNvPr id="3" name="文本框 2"/>
          <p:cNvSpPr txBox="1"/>
          <p:nvPr/>
        </p:nvSpPr>
        <p:spPr>
          <a:xfrm>
            <a:off x="608330" y="1307465"/>
            <a:ext cx="10577830" cy="645160"/>
          </a:xfrm>
          <a:prstGeom prst="rect">
            <a:avLst/>
          </a:prstGeom>
          <a:noFill/>
        </p:spPr>
        <p:txBody>
          <a:bodyPr wrap="square" rtlCol="0">
            <a:spAutoFit/>
          </a:bodyPr>
          <a:lstStyle/>
          <a:p>
            <a:r>
              <a:rPr sz="3600">
                <a:solidFill>
                  <a:schemeClr val="bg2"/>
                </a:solidFill>
                <a:latin typeface="黑体" panose="02010609060101010101" charset="-122"/>
                <a:ea typeface="黑体" panose="02010609060101010101" charset="-122"/>
                <a:cs typeface="黑体" panose="02010609060101010101" charset="-122"/>
                <a:sym typeface="+mn-ea"/>
              </a:rPr>
              <a:t>（2</a:t>
            </a:r>
            <a:r>
              <a:rPr lang="zh-CN" altLang="en-US" sz="3600">
                <a:solidFill>
                  <a:schemeClr val="bg2"/>
                </a:solidFill>
                <a:latin typeface="黑体" panose="02010609060101010101" charset="-122"/>
                <a:ea typeface="黑体" panose="02010609060101010101" charset="-122"/>
                <a:cs typeface="黑体" panose="02010609060101010101" charset="-122"/>
                <a:sym typeface="+mn-ea"/>
              </a:rPr>
              <a:t>）</a:t>
            </a:r>
            <a:r>
              <a:rPr sz="3600">
                <a:solidFill>
                  <a:schemeClr val="bg2"/>
                </a:solidFill>
                <a:latin typeface="黑体" panose="02010609060101010101" charset="-122"/>
                <a:ea typeface="黑体" panose="02010609060101010101" charset="-122"/>
                <a:cs typeface="黑体" panose="02010609060101010101" charset="-122"/>
                <a:sym typeface="+mn-ea"/>
              </a:rPr>
              <a:t>经济关系</a:t>
            </a:r>
            <a:r>
              <a:rPr lang="zh-CN" sz="3600">
                <a:solidFill>
                  <a:schemeClr val="bg2"/>
                </a:solidFill>
                <a:latin typeface="黑体" panose="02010609060101010101" charset="-122"/>
                <a:ea typeface="黑体" panose="02010609060101010101" charset="-122"/>
                <a:cs typeface="黑体" panose="02010609060101010101" charset="-122"/>
                <a:sym typeface="+mn-ea"/>
              </a:rPr>
              <a:t>和社会历史是什么关系</a:t>
            </a:r>
            <a:r>
              <a:rPr sz="3600">
                <a:solidFill>
                  <a:schemeClr val="bg2"/>
                </a:solidFill>
                <a:latin typeface="黑体" panose="02010609060101010101" charset="-122"/>
                <a:ea typeface="黑体" panose="02010609060101010101" charset="-122"/>
                <a:cs typeface="黑体" panose="02010609060101010101" charset="-122"/>
                <a:sym typeface="+mn-ea"/>
              </a:rPr>
              <a:t>？</a:t>
            </a:r>
            <a:endParaRPr lang="zh-CN" altLang="en-US" sz="3600">
              <a:solidFill>
                <a:schemeClr val="bg2"/>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94735" y="1031945"/>
            <a:ext cx="10969200" cy="705600"/>
          </a:xfrm>
        </p:spPr>
        <p:txBody>
          <a:bodyPr/>
          <a:lstStyle/>
          <a:p>
            <a:r>
              <a:rPr b="0">
                <a:solidFill>
                  <a:schemeClr val="bg2"/>
                </a:solidFill>
                <a:latin typeface="黑体" panose="02010609060101010101" charset="-122"/>
                <a:ea typeface="黑体" panose="02010609060101010101" charset="-122"/>
                <a:cs typeface="黑体" panose="02010609060101010101" charset="-122"/>
              </a:rPr>
              <a:t>（</a:t>
            </a:r>
            <a:r>
              <a:rPr lang="en-US" altLang="zh-CN" b="0">
                <a:solidFill>
                  <a:schemeClr val="bg2"/>
                </a:solidFill>
                <a:latin typeface="黑体" panose="02010609060101010101" charset="-122"/>
                <a:ea typeface="黑体" panose="02010609060101010101" charset="-122"/>
                <a:cs typeface="黑体" panose="02010609060101010101" charset="-122"/>
              </a:rPr>
              <a:t>3</a:t>
            </a:r>
            <a:r>
              <a:rPr b="0">
                <a:solidFill>
                  <a:schemeClr val="bg2"/>
                </a:solidFill>
                <a:latin typeface="黑体" panose="02010609060101010101" charset="-122"/>
                <a:ea typeface="黑体" panose="02010609060101010101" charset="-122"/>
                <a:cs typeface="黑体" panose="02010609060101010101" charset="-122"/>
              </a:rPr>
              <a:t>）经济关系多半取决于科学发展吗？</a:t>
            </a:r>
            <a:endParaRPr b="0">
              <a:solidFill>
                <a:schemeClr val="bg2"/>
              </a:solidFill>
              <a:latin typeface="黑体" panose="02010609060101010101" charset="-122"/>
              <a:ea typeface="黑体" panose="02010609060101010101" charset="-122"/>
              <a:cs typeface="黑体" panose="02010609060101010101" charset="-122"/>
            </a:endParaRPr>
          </a:p>
        </p:txBody>
      </p:sp>
      <p:sp>
        <p:nvSpPr>
          <p:cNvPr id="5" name="内容占位符 4"/>
          <p:cNvSpPr>
            <a:spLocks noGrp="1"/>
          </p:cNvSpPr>
          <p:nvPr>
            <p:ph idx="1"/>
          </p:nvPr>
        </p:nvSpPr>
        <p:spPr>
          <a:xfrm>
            <a:off x="608330" y="1893570"/>
            <a:ext cx="10968990" cy="4356100"/>
          </a:xfrm>
        </p:spPr>
        <p:txBody>
          <a:bodyPr/>
          <a:lstStyle/>
          <a:p>
            <a:pPr marL="0" indent="0">
              <a:buNone/>
            </a:pPr>
            <a:r>
              <a:rPr lang="en-US" altLang="zh-CN" sz="2800">
                <a:solidFill>
                  <a:schemeClr val="bg1"/>
                </a:solidFill>
                <a:latin typeface="微软雅黑" panose="020b0503020204020204" pitchFamily="34"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如果像您所说的，技术在很大程度上依赖于科学状况，那么，科学则在更大程度上依赖于技术的状况和需要。</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rgbClr val="FFFF00"/>
                </a:solidFill>
                <a:latin typeface="黑体" panose="02010609060101010101" charset="-122"/>
                <a:ea typeface="黑体" panose="02010609060101010101" charset="-122"/>
                <a:cs typeface="黑体" panose="02010609060101010101" charset="-122"/>
                <a:sym typeface="+mn-ea"/>
              </a:rPr>
              <a:t>我们可以看出，作者认为科学的发展取决于技术发展的需要，即取决于经济关系发展的需要。</a:t>
            </a:r>
            <a:endParaRPr sz="3600">
              <a:solidFill>
                <a:srgbClr val="FFFF00"/>
              </a:solidFill>
              <a:latin typeface="黑体" panose="02010609060101010101" charset="-122"/>
              <a:ea typeface="黑体" panose="02010609060101010101" charset="-122"/>
              <a:cs typeface="黑体" panose="02010609060101010101" charset="-122"/>
            </a:endParaRPr>
          </a:p>
          <a:p>
            <a:endParaRPr lang="zh-CN" altLang="en-US" sz="3600">
              <a:solidFill>
                <a:srgbClr val="FFFF00"/>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94735" y="1031945"/>
            <a:ext cx="10969200" cy="705600"/>
          </a:xfrm>
        </p:spPr>
        <p:txBody>
          <a:bodyPr/>
          <a:lstStyle/>
          <a:p>
            <a:r>
              <a:rPr lang="en-US" altLang="zh-CN" b="0">
                <a:solidFill>
                  <a:schemeClr val="bg2"/>
                </a:solidFill>
                <a:latin typeface="黑体" panose="02010609060101010101" charset="-122"/>
                <a:ea typeface="黑体" panose="02010609060101010101" charset="-122"/>
                <a:cs typeface="黑体" panose="02010609060101010101" charset="-122"/>
              </a:rPr>
              <a:t>2.</a:t>
            </a:r>
            <a:r>
              <a:rPr b="0">
                <a:solidFill>
                  <a:schemeClr val="bg2"/>
                </a:solidFill>
                <a:latin typeface="黑体" panose="02010609060101010101" charset="-122"/>
                <a:ea typeface="黑体" panose="02010609060101010101" charset="-122"/>
                <a:cs typeface="黑体" panose="02010609060101010101" charset="-122"/>
              </a:rPr>
              <a:t>阅读</a:t>
            </a:r>
            <a:r>
              <a:rPr lang="en-US" altLang="zh-CN" b="0">
                <a:solidFill>
                  <a:schemeClr val="bg2"/>
                </a:solidFill>
                <a:latin typeface="黑体" panose="02010609060101010101" charset="-122"/>
                <a:ea typeface="黑体" panose="02010609060101010101" charset="-122"/>
                <a:cs typeface="黑体" panose="02010609060101010101" charset="-122"/>
              </a:rPr>
              <a:t>3</a:t>
            </a:r>
            <a:r>
              <a:rPr b="0">
                <a:solidFill>
                  <a:schemeClr val="bg2"/>
                </a:solidFill>
                <a:latin typeface="黑体" panose="02010609060101010101" charset="-122"/>
                <a:ea typeface="黑体" panose="02010609060101010101" charset="-122"/>
                <a:cs typeface="黑体" panose="02010609060101010101" charset="-122"/>
              </a:rPr>
              <a:t>至</a:t>
            </a:r>
            <a:r>
              <a:rPr lang="en-US" altLang="zh-CN" b="0">
                <a:solidFill>
                  <a:schemeClr val="bg2"/>
                </a:solidFill>
                <a:latin typeface="黑体" panose="02010609060101010101" charset="-122"/>
                <a:ea typeface="黑体" panose="02010609060101010101" charset="-122"/>
                <a:cs typeface="黑体" panose="02010609060101010101" charset="-122"/>
              </a:rPr>
              <a:t>6</a:t>
            </a:r>
            <a:r>
              <a:rPr b="0">
                <a:solidFill>
                  <a:schemeClr val="bg2"/>
                </a:solidFill>
                <a:latin typeface="黑体" panose="02010609060101010101" charset="-122"/>
                <a:ea typeface="黑体" panose="02010609060101010101" charset="-122"/>
                <a:cs typeface="黑体" panose="02010609060101010101" charset="-122"/>
              </a:rPr>
              <a:t>段， 梳理文章基本观点</a:t>
            </a:r>
            <a:endParaRPr b="0">
              <a:solidFill>
                <a:schemeClr val="bg2"/>
              </a:solidFill>
              <a:latin typeface="黑体" panose="02010609060101010101" charset="-122"/>
              <a:ea typeface="黑体" panose="02010609060101010101" charset="-122"/>
              <a:cs typeface="黑体" panose="02010609060101010101" charset="-122"/>
            </a:endParaRPr>
          </a:p>
        </p:txBody>
      </p:sp>
      <p:sp>
        <p:nvSpPr>
          <p:cNvPr id="5" name="内容占位符 4"/>
          <p:cNvSpPr>
            <a:spLocks noGrp="1"/>
          </p:cNvSpPr>
          <p:nvPr>
            <p:ph idx="1"/>
          </p:nvPr>
        </p:nvSpPr>
        <p:spPr>
          <a:xfrm>
            <a:off x="608330" y="1893570"/>
            <a:ext cx="10968990" cy="4356100"/>
          </a:xfrm>
        </p:spPr>
        <p:txBody>
          <a:bodyPr>
            <a:normAutofit fontScale="90000"/>
          </a:bodyPr>
          <a:lstStyle/>
          <a:p>
            <a:pPr marL="0" indent="0">
              <a:buNone/>
            </a:pPr>
            <a:r>
              <a:rPr sz="4000">
                <a:solidFill>
                  <a:schemeClr val="bg1"/>
                </a:solidFill>
                <a:latin typeface="黑体" panose="02010609060101010101" charset="-122"/>
                <a:ea typeface="黑体" panose="02010609060101010101" charset="-122"/>
                <a:cs typeface="黑体" panose="02010609060101010101" charset="-122"/>
                <a:sym typeface="+mn-ea"/>
              </a:rPr>
              <a:t>（</a:t>
            </a:r>
            <a:r>
              <a:rPr lang="en-US" altLang="zh-CN" sz="4000">
                <a:solidFill>
                  <a:schemeClr val="bg1"/>
                </a:solidFill>
                <a:latin typeface="黑体" panose="02010609060101010101" charset="-122"/>
                <a:ea typeface="黑体" panose="02010609060101010101" charset="-122"/>
                <a:cs typeface="黑体" panose="02010609060101010101" charset="-122"/>
                <a:sym typeface="+mn-ea"/>
              </a:rPr>
              <a:t>1</a:t>
            </a:r>
            <a:r>
              <a:rPr sz="4000">
                <a:solidFill>
                  <a:schemeClr val="bg1"/>
                </a:solidFill>
                <a:latin typeface="黑体" panose="02010609060101010101" charset="-122"/>
                <a:ea typeface="黑体" panose="02010609060101010101" charset="-122"/>
                <a:cs typeface="黑体" panose="02010609060101010101" charset="-122"/>
                <a:sym typeface="+mn-ea"/>
              </a:rPr>
              <a:t>）瓦尔特·博尔吉乌斯同时问了恩格斯这样两个问题：经济关系是制约上层建筑、历史发展的唯一因素吗？经济关系取决于历史上的伟大人物吗？阅读文章</a:t>
            </a:r>
            <a:r>
              <a:rPr lang="en-US" altLang="zh-CN" sz="4000">
                <a:solidFill>
                  <a:schemeClr val="bg1"/>
                </a:solidFill>
                <a:latin typeface="黑体" panose="02010609060101010101" charset="-122"/>
                <a:ea typeface="黑体" panose="02010609060101010101" charset="-122"/>
                <a:cs typeface="黑体" panose="02010609060101010101" charset="-122"/>
                <a:sym typeface="+mn-ea"/>
              </a:rPr>
              <a:t>3</a:t>
            </a:r>
            <a:r>
              <a:rPr sz="4000">
                <a:solidFill>
                  <a:schemeClr val="bg1"/>
                </a:solidFill>
                <a:latin typeface="黑体" panose="02010609060101010101" charset="-122"/>
                <a:ea typeface="黑体" panose="02010609060101010101" charset="-122"/>
                <a:cs typeface="黑体" panose="02010609060101010101" charset="-122"/>
                <a:sym typeface="+mn-ea"/>
              </a:rPr>
              <a:t>至</a:t>
            </a:r>
            <a:r>
              <a:rPr lang="en-US" altLang="zh-CN" sz="4000">
                <a:solidFill>
                  <a:schemeClr val="bg1"/>
                </a:solidFill>
                <a:latin typeface="黑体" panose="02010609060101010101" charset="-122"/>
                <a:ea typeface="黑体" panose="02010609060101010101" charset="-122"/>
                <a:cs typeface="黑体" panose="02010609060101010101" charset="-122"/>
                <a:sym typeface="+mn-ea"/>
              </a:rPr>
              <a:t>6</a:t>
            </a:r>
            <a:r>
              <a:rPr sz="4000">
                <a:solidFill>
                  <a:schemeClr val="bg1"/>
                </a:solidFill>
                <a:latin typeface="黑体" panose="02010609060101010101" charset="-122"/>
                <a:ea typeface="黑体" panose="02010609060101010101" charset="-122"/>
                <a:cs typeface="黑体" panose="02010609060101010101" charset="-122"/>
                <a:sym typeface="+mn-ea"/>
              </a:rPr>
              <a:t>段，找出这两个问题的答案。</a:t>
            </a:r>
            <a:endParaRPr altLang="zh-CN" sz="4000">
              <a:solidFill>
                <a:schemeClr val="bg1"/>
              </a:solidFill>
              <a:latin typeface="黑体" panose="02010609060101010101" charset="-122"/>
              <a:ea typeface="黑体" panose="02010609060101010101" charset="-122"/>
              <a:cs typeface="黑体" panose="02010609060101010101" charset="-122"/>
              <a:sym typeface="+mn-ea"/>
            </a:endParaRPr>
          </a:p>
          <a:p>
            <a:pPr>
              <a:lnSpc>
                <a:spcPct val="120000"/>
              </a:lnSpc>
              <a:spcAft>
                <a:spcPct val="0"/>
              </a:spcAft>
              <a:tabLst>
                <a:tab pos="1188085"/>
                <a:tab pos="2163445"/>
                <a:tab pos="3142615"/>
                <a:tab pos="4190365"/>
              </a:tabLst>
            </a:pPr>
            <a:r>
              <a:rPr altLang="zh-CN" sz="3200">
                <a:solidFill>
                  <a:schemeClr val="bg1"/>
                </a:solidFill>
                <a:latin typeface="微软雅黑" panose="020b0503020204020204" pitchFamily="34" charset="-122"/>
                <a:cs typeface="微软雅黑" panose="020b0503020204020204" pitchFamily="34" charset="-122"/>
                <a:sym typeface="+mn-ea"/>
              </a:rPr>
              <a:t> </a:t>
            </a:r>
            <a:r>
              <a:rPr altLang="zh-CN" sz="3110">
                <a:solidFill>
                  <a:schemeClr val="bg1"/>
                </a:solidFill>
                <a:latin typeface="微软雅黑" panose="020b0503020204020204" pitchFamily="34" charset="-122"/>
                <a:cs typeface="微软雅黑" panose="020b0503020204020204" pitchFamily="34" charset="-122"/>
                <a:sym typeface="+mn-ea"/>
              </a:rPr>
              <a:t>      </a:t>
            </a:r>
            <a:endParaRPr altLang="zh-CN" sz="3110">
              <a:solidFill>
                <a:schemeClr val="bg1"/>
              </a:solidFill>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11505" y="1203325"/>
            <a:ext cx="10968990" cy="4909820"/>
          </a:xfrm>
        </p:spPr>
        <p:txBody>
          <a:bodyPr>
            <a:noAutofit/>
          </a:bodyPr>
          <a:lstStyle/>
          <a:p>
            <a:pPr marL="0" indent="0">
              <a:buNone/>
            </a:pPr>
            <a:r>
              <a:rPr lang="en-US" altLang="zh-CN" sz="2800">
                <a:solidFill>
                  <a:schemeClr val="bg1"/>
                </a:solidFill>
                <a:sym typeface="+mn-ea"/>
              </a:rPr>
              <a:t>     </a:t>
            </a:r>
            <a:r>
              <a:rPr altLang="zh-CN" sz="2800">
                <a:solidFill>
                  <a:schemeClr val="bg1"/>
                </a:solidFill>
                <a:latin typeface="黑体" panose="02010609060101010101" charset="-122"/>
                <a:ea typeface="黑体" panose="02010609060101010101" charset="-122"/>
                <a:cs typeface="黑体" panose="02010609060101010101" charset="-122"/>
                <a:sym typeface="+mn-ea"/>
              </a:rPr>
              <a:t> 明确：（</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1</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altLang="zh-CN" sz="2800">
                <a:solidFill>
                  <a:schemeClr val="bg1"/>
                </a:solidFill>
                <a:latin typeface="黑体" panose="02010609060101010101" charset="-122"/>
                <a:ea typeface="黑体" panose="02010609060101010101" charset="-122"/>
                <a:cs typeface="黑体" panose="02010609060101010101" charset="-122"/>
                <a:sym typeface="+mn-ea"/>
              </a:rPr>
              <a:t>政治、法、哲学、宗教、文学、艺术等等的发展是以经济发展为基础的。但是</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altLang="zh-CN" sz="2800">
                <a:solidFill>
                  <a:srgbClr val="FFFF00"/>
                </a:solidFill>
                <a:latin typeface="黑体" panose="02010609060101010101" charset="-122"/>
                <a:ea typeface="黑体" panose="02010609060101010101" charset="-122"/>
                <a:cs typeface="黑体" panose="02010609060101010101" charset="-122"/>
                <a:sym typeface="+mn-ea"/>
              </a:rPr>
              <a:t>它们又都互相作用</a:t>
            </a:r>
            <a:r>
              <a:rPr altLang="zh-CN" sz="2800">
                <a:solidFill>
                  <a:schemeClr val="bg1"/>
                </a:solidFill>
                <a:latin typeface="黑体" panose="02010609060101010101" charset="-122"/>
                <a:ea typeface="黑体" panose="02010609060101010101" charset="-122"/>
                <a:cs typeface="黑体" panose="02010609060101010101" charset="-122"/>
                <a:sym typeface="+mn-ea"/>
              </a:rPr>
              <a:t>并对经济基础发生作用。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rgbClr val="FFFF00"/>
                </a:solidFill>
                <a:latin typeface="黑体" panose="02010609060101010101" charset="-122"/>
                <a:ea typeface="黑体" panose="02010609060101010101" charset="-122"/>
                <a:cs typeface="黑体" panose="02010609060101010101" charset="-122"/>
                <a:sym typeface="+mn-ea"/>
              </a:rPr>
              <a:t>从</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sz="2800">
                <a:solidFill>
                  <a:srgbClr val="FFFF00"/>
                </a:solidFill>
                <a:latin typeface="黑体" panose="02010609060101010101" charset="-122"/>
                <a:ea typeface="黑体" panose="02010609060101010101" charset="-122"/>
                <a:cs typeface="黑体" panose="02010609060101010101" charset="-122"/>
                <a:sym typeface="+mn-ea"/>
              </a:rPr>
              <a:t>它们又都相互作用</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sz="2800">
                <a:solidFill>
                  <a:srgbClr val="FFFF00"/>
                </a:solidFill>
                <a:latin typeface="黑体" panose="02010609060101010101" charset="-122"/>
                <a:ea typeface="黑体" panose="02010609060101010101" charset="-122"/>
                <a:cs typeface="黑体" panose="02010609060101010101" charset="-122"/>
                <a:sym typeface="+mn-ea"/>
              </a:rPr>
              <a:t>可以看出，上层建筑之间也是相互影响和制约的，所以经济关系不是制约上层建筑的唯一因素。</a:t>
            </a:r>
            <a:endParaRPr sz="2800">
              <a:solidFill>
                <a:srgbClr val="FFFF00"/>
              </a:solidFill>
              <a:latin typeface="黑体" panose="02010609060101010101" charset="-122"/>
              <a:ea typeface="黑体" panose="02010609060101010101" charset="-122"/>
              <a:cs typeface="黑体" panose="02010609060101010101" charset="-122"/>
              <a:sym typeface="+mn-ea"/>
            </a:endParaRPr>
          </a:p>
          <a:p>
            <a:pPr marL="0" indent="0">
              <a:buNone/>
            </a:pPr>
            <a:r>
              <a:rPr sz="2800">
                <a:solidFill>
                  <a:srgbClr val="FFFF00"/>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所以并不像人们有时不加思考地想象的那样是经济状况自动发生作用，而是</a:t>
            </a:r>
            <a:r>
              <a:rPr sz="2800">
                <a:solidFill>
                  <a:srgbClr val="FFFF00"/>
                </a:solidFill>
                <a:latin typeface="黑体" panose="02010609060101010101" charset="-122"/>
                <a:ea typeface="黑体" panose="02010609060101010101" charset="-122"/>
                <a:cs typeface="黑体" panose="02010609060101010101" charset="-122"/>
                <a:sym typeface="+mn-ea"/>
              </a:rPr>
              <a:t>人们自己创造自己的历史</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rgbClr val="FFFF00"/>
                </a:solidFill>
                <a:latin typeface="黑体" panose="02010609060101010101" charset="-122"/>
                <a:ea typeface="黑体" panose="02010609060101010101" charset="-122"/>
                <a:cs typeface="黑体" panose="02010609060101010101" charset="-122"/>
                <a:sym typeface="+mn-ea"/>
              </a:rPr>
              <a:t>可见经济关系不是决定历史发展的唯一因素。</a:t>
            </a:r>
            <a:endParaRPr sz="2800">
              <a:solidFill>
                <a:srgbClr val="FFFF00"/>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08330" y="1221740"/>
            <a:ext cx="10968990" cy="5027930"/>
          </a:xfrm>
        </p:spPr>
        <p:txBody>
          <a:bodyPr>
            <a:noAutofit/>
          </a:bodyPr>
          <a:lstStyle/>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2</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altLang="zh-CN" sz="2800">
                <a:solidFill>
                  <a:schemeClr val="bg1"/>
                </a:solidFill>
                <a:latin typeface="黑体" panose="02010609060101010101" charset="-122"/>
                <a:ea typeface="黑体" panose="02010609060101010101" charset="-122"/>
                <a:cs typeface="黑体" panose="02010609060101010101" charset="-122"/>
                <a:sym typeface="+mn-ea"/>
              </a:rPr>
              <a:t>人们自己创造自己的历史</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altLang="zh-CN" sz="2800">
                <a:solidFill>
                  <a:schemeClr val="bg1"/>
                </a:solidFill>
                <a:latin typeface="黑体" panose="02010609060101010101" charset="-122"/>
                <a:ea typeface="黑体" panose="02010609060101010101" charset="-122"/>
                <a:cs typeface="黑体" panose="02010609060101010101" charset="-122"/>
                <a:sym typeface="+mn-ea"/>
              </a:rPr>
              <a:t>但并不是按照共同的意志</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altLang="zh-CN" sz="2800">
                <a:solidFill>
                  <a:schemeClr val="bg1"/>
                </a:solidFill>
                <a:latin typeface="黑体" panose="02010609060101010101" charset="-122"/>
                <a:ea typeface="黑体" panose="02010609060101010101" charset="-122"/>
                <a:cs typeface="黑体" panose="02010609060101010101" charset="-122"/>
                <a:sym typeface="+mn-ea"/>
              </a:rPr>
              <a:t>根据一个共同的计划</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altLang="zh-CN" sz="2800">
                <a:solidFill>
                  <a:schemeClr val="bg1"/>
                </a:solidFill>
                <a:latin typeface="黑体" panose="02010609060101010101" charset="-122"/>
                <a:ea typeface="黑体" panose="02010609060101010101" charset="-122"/>
                <a:cs typeface="黑体" panose="02010609060101010101" charset="-122"/>
                <a:sym typeface="+mn-ea"/>
              </a:rPr>
              <a:t>甚至不是在一个有明确界限的既定社会内来创造自己的历史。</a:t>
            </a:r>
            <a:r>
              <a:rPr altLang="zh-CN" sz="2800">
                <a:solidFill>
                  <a:srgbClr val="FFFF00"/>
                </a:solidFill>
                <a:latin typeface="黑体" panose="02010609060101010101" charset="-122"/>
                <a:ea typeface="黑体" panose="02010609060101010101" charset="-122"/>
                <a:cs typeface="黑体" panose="02010609060101010101" charset="-122"/>
                <a:sym typeface="+mn-ea"/>
              </a:rPr>
              <a:t>在所有这样的社会里,都是那种以偶然性为其补充和表现形式的必然性占统治地位。通过各种偶然性来为自己开辟道路的必然性,归根到底仍然是经济的必然性。</a:t>
            </a:r>
            <a:r>
              <a:rPr altLang="zh-CN" sz="2800">
                <a:solidFill>
                  <a:schemeClr val="bg1"/>
                </a:solidFill>
                <a:latin typeface="黑体" panose="02010609060101010101" charset="-122"/>
                <a:ea typeface="黑体" panose="02010609060101010101" charset="-122"/>
                <a:cs typeface="黑体" panose="02010609060101010101" charset="-122"/>
                <a:sym typeface="+mn-ea"/>
              </a:rPr>
              <a:t>这里我们就来谈谈所谓的伟大人物问题。恰巧某个伟大人物在一定时间出现于某一国家，</a:t>
            </a:r>
            <a:r>
              <a:rPr altLang="zh-CN" sz="2800">
                <a:solidFill>
                  <a:srgbClr val="FFFF00"/>
                </a:solidFill>
                <a:latin typeface="黑体" panose="02010609060101010101" charset="-122"/>
                <a:ea typeface="黑体" panose="02010609060101010101" charset="-122"/>
                <a:cs typeface="黑体" panose="02010609060101010101" charset="-122"/>
                <a:sym typeface="+mn-ea"/>
              </a:rPr>
              <a:t>这当然纯粹是一种偶然现象</a:t>
            </a:r>
            <a:r>
              <a:rPr altLang="zh-CN" sz="2800">
                <a:solidFill>
                  <a:schemeClr val="bg1"/>
                </a:solidFill>
                <a:latin typeface="黑体" panose="02010609060101010101" charset="-122"/>
                <a:ea typeface="黑体" panose="02010609060101010101" charset="-122"/>
                <a:cs typeface="黑体" panose="02010609060101010101" charset="-122"/>
                <a:sym typeface="+mn-ea"/>
              </a:rPr>
              <a:t>。”</a:t>
            </a:r>
            <a:endParaRPr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altLang="zh-CN" sz="2800">
                <a:solidFill>
                  <a:schemeClr val="bg1"/>
                </a:solidFill>
                <a:latin typeface="黑体" panose="02010609060101010101" charset="-122"/>
                <a:ea typeface="黑体" panose="02010609060101010101" charset="-122"/>
                <a:cs typeface="黑体" panose="02010609060101010101" charset="-122"/>
                <a:sym typeface="+mn-ea"/>
              </a:rPr>
              <a:t>       </a:t>
            </a:r>
            <a:r>
              <a:rPr altLang="zh-CN" sz="2800">
                <a:solidFill>
                  <a:srgbClr val="FFFF00"/>
                </a:solidFill>
                <a:latin typeface="黑体" panose="02010609060101010101" charset="-122"/>
                <a:ea typeface="黑体" panose="02010609060101010101" charset="-122"/>
                <a:cs typeface="黑体" panose="02010609060101010101" charset="-122"/>
                <a:sym typeface="+mn-ea"/>
              </a:rPr>
              <a:t> </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   </a:t>
            </a:r>
            <a:r>
              <a:rPr lang="en-US" altLang="zh-CN" sz="2800">
                <a:solidFill>
                  <a:srgbClr val="FFFF00"/>
                </a:solidFill>
                <a:sym typeface="+mn-ea"/>
              </a:rPr>
              <a:t>  </a:t>
            </a:r>
            <a:r>
              <a:rPr lang="en-US" altLang="zh-CN" sz="2800">
                <a:solidFill>
                  <a:schemeClr val="bg1"/>
                </a:solidFill>
                <a:sym typeface="+mn-ea"/>
              </a:rPr>
              <a:t>            </a:t>
            </a:r>
            <a:endParaRPr lang="en-US" altLang="zh-CN" sz="2800">
              <a:solidFill>
                <a:schemeClr val="bg1"/>
              </a:solidFill>
              <a:sym typeface="+mn-ea"/>
            </a:endParaRPr>
          </a:p>
        </p:txBody>
      </p:sp>
    </p:spTree>
    <p:custDataLst>
      <p:tags r:id="rId3"/>
    </p:custDataLst>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611575" y="1212920"/>
            <a:ext cx="10969200" cy="705600"/>
          </a:xfrm>
        </p:spPr>
        <p:txBody>
          <a:bodyPr/>
          <a:lstStyle/>
          <a:p>
            <a:r>
              <a:rPr lang="zh-CN" altLang="en-US" b="0">
                <a:solidFill>
                  <a:srgbClr val="FFFF00"/>
                </a:solidFill>
                <a:latin typeface="黑体" panose="02010609060101010101" charset="-122"/>
                <a:ea typeface="黑体" panose="02010609060101010101" charset="-122"/>
                <a:cs typeface="黑体" panose="02010609060101010101" charset="-122"/>
              </a:rPr>
              <a:t>二、细读文本  探究文章深刻内涵和论述技巧</a:t>
            </a:r>
            <a:endParaRPr lang="zh-CN" altLang="en-US" b="0">
              <a:solidFill>
                <a:srgbClr val="FFFF00"/>
              </a:solidFill>
              <a:latin typeface="黑体" panose="02010609060101010101" charset="-122"/>
              <a:ea typeface="黑体" panose="02010609060101010101" charset="-122"/>
              <a:cs typeface="黑体" panose="02010609060101010101" charset="-122"/>
            </a:endParaRPr>
          </a:p>
        </p:txBody>
      </p:sp>
      <p:sp>
        <p:nvSpPr>
          <p:cNvPr id="4" name="内容占位符 3"/>
          <p:cNvSpPr>
            <a:spLocks noGrp="1"/>
          </p:cNvSpPr>
          <p:nvPr>
            <p:ph idx="1"/>
          </p:nvPr>
        </p:nvSpPr>
        <p:spPr>
          <a:xfrm>
            <a:off x="608330" y="2274570"/>
            <a:ext cx="10968990" cy="3975100"/>
          </a:xfrm>
        </p:spPr>
        <p:txBody>
          <a:bodyPr>
            <a:noAutofit/>
          </a:bodyPr>
          <a:lstStyle/>
          <a:p>
            <a:pPr marL="0" indent="0">
              <a:buNone/>
            </a:pPr>
            <a:r>
              <a:rPr lang="en-US" altLang="zh-CN" sz="2800">
                <a:solidFill>
                  <a:schemeClr val="bg1"/>
                </a:solidFill>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3200">
                <a:solidFill>
                  <a:schemeClr val="bg1"/>
                </a:solidFill>
                <a:latin typeface="黑体" panose="02010609060101010101" charset="-122"/>
                <a:ea typeface="黑体" panose="02010609060101010101" charset="-122"/>
                <a:cs typeface="黑体" panose="02010609060101010101" charset="-122"/>
                <a:sym typeface="+mn-ea"/>
              </a:rPr>
              <a:t>问题一：本文是一封书信，也是一篇议论文。重读文本，思考：本文的中心论点是什么？本文有哪些分论点？</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sym typeface="+mn-ea"/>
              </a:rPr>
              <a:t>     </a:t>
            </a:r>
            <a:endParaRPr lang="en-US" altLang="zh-CN" sz="2800">
              <a:solidFill>
                <a:schemeClr val="bg1"/>
              </a:solidFill>
              <a:sym typeface="+mn-ea"/>
            </a:endParaRPr>
          </a:p>
        </p:txBody>
      </p:sp>
    </p:spTree>
    <p:custDataLst>
      <p:tags r:id="rId3"/>
    </p:custDataLst>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34340" y="1212850"/>
            <a:ext cx="10968990" cy="1351915"/>
          </a:xfrm>
        </p:spPr>
        <p:txBody>
          <a:bodyPr>
            <a:normAutofit/>
          </a:bodyPr>
          <a:lstStyle/>
          <a:p>
            <a:r>
              <a:rPr b="0">
                <a:solidFill>
                  <a:schemeClr val="bg2"/>
                </a:solidFill>
                <a:latin typeface="黑体" panose="02010609060101010101" charset="-122"/>
                <a:ea typeface="黑体" panose="02010609060101010101" charset="-122"/>
                <a:sym typeface="+mn-ea"/>
              </a:rPr>
              <a:t>问题一：</a:t>
            </a:r>
            <a:r>
              <a:rPr b="0">
                <a:solidFill>
                  <a:schemeClr val="bg2"/>
                </a:solidFill>
                <a:latin typeface="黑体" panose="02010609060101010101" charset="-122"/>
                <a:ea typeface="黑体" panose="02010609060101010101" charset="-122"/>
                <a:cs typeface="微软雅黑" panose="020b0503020204020204" pitchFamily="34" charset="-122"/>
                <a:sym typeface="+mn-ea"/>
              </a:rPr>
              <a:t>本文的中心论点是什么？有哪些分论点？</a:t>
            </a:r>
            <a:endParaRPr lang="zh-CN" altLang="en-US" b="0">
              <a:solidFill>
                <a:schemeClr val="bg2"/>
              </a:solidFill>
              <a:latin typeface="黑体" panose="02010609060101010101" charset="-122"/>
              <a:ea typeface="黑体" panose="02010609060101010101" charset="-122"/>
              <a:cs typeface="微软雅黑" panose="020b0503020204020204" pitchFamily="34" charset="-122"/>
              <a:sym typeface="+mn-ea"/>
            </a:endParaRPr>
          </a:p>
        </p:txBody>
      </p:sp>
      <p:sp>
        <p:nvSpPr>
          <p:cNvPr id="4" name="内容占位符 3"/>
          <p:cNvSpPr>
            <a:spLocks noGrp="1"/>
          </p:cNvSpPr>
          <p:nvPr>
            <p:ph idx="1"/>
          </p:nvPr>
        </p:nvSpPr>
        <p:spPr>
          <a:xfrm>
            <a:off x="611505" y="2564765"/>
            <a:ext cx="10968990" cy="3318510"/>
          </a:xfrm>
        </p:spPr>
        <p:txBody>
          <a:bodyPr>
            <a:noAutofit/>
          </a:bodyPr>
          <a:lstStyle/>
          <a:p>
            <a:pPr marL="0" indent="0">
              <a:buNone/>
            </a:pPr>
            <a:r>
              <a:rPr sz="2800" spc="300">
                <a:solidFill>
                  <a:schemeClr val="bg2"/>
                </a:solidFill>
                <a:latin typeface="黑体" panose="02010609060101010101" charset="-122"/>
                <a:ea typeface="黑体" panose="02010609060101010101" charset="-122"/>
                <a:cs typeface="微软雅黑" panose="020b0503020204020204" pitchFamily="34" charset="-122"/>
                <a:sym typeface="+mn-ea"/>
              </a:rPr>
              <a:t>中心论点：经济关系是社会历史的决定性基础。</a:t>
            </a:r>
            <a:endParaRPr sz="2800" spc="300">
              <a:solidFill>
                <a:schemeClr val="bg2"/>
              </a:solidFill>
              <a:latin typeface="黑体" panose="02010609060101010101" charset="-122"/>
              <a:ea typeface="黑体" panose="02010609060101010101" charset="-122"/>
              <a:cs typeface="微软雅黑" panose="020b0503020204020204" pitchFamily="34" charset="-122"/>
              <a:sym typeface="+mn-ea"/>
            </a:endParaRPr>
          </a:p>
          <a:p>
            <a:pPr marL="0" algn="l">
              <a:lnSpc>
                <a:spcPct val="100000"/>
              </a:lnSpc>
              <a:buClrTx/>
              <a:buSzTx/>
              <a:buFontTx/>
              <a:buNone/>
            </a:pPr>
            <a:r>
              <a:rPr sz="2800" spc="300">
                <a:solidFill>
                  <a:schemeClr val="bg2"/>
                </a:solidFill>
                <a:latin typeface="黑体" panose="02010609060101010101" charset="-122"/>
                <a:ea typeface="黑体" panose="02010609060101010101" charset="-122"/>
                <a:cs typeface="微软雅黑" panose="020b0503020204020204" pitchFamily="34" charset="-122"/>
                <a:sym typeface="+mn-ea"/>
              </a:rPr>
              <a:t>分论点：</a:t>
            </a:r>
            <a:endParaRPr sz="2800" spc="300">
              <a:solidFill>
                <a:schemeClr val="bg2"/>
              </a:solidFill>
              <a:latin typeface="黑体" panose="02010609060101010101" charset="-122"/>
              <a:ea typeface="黑体" panose="02010609060101010101" charset="-122"/>
              <a:cs typeface="微软雅黑" panose="020b0503020204020204" pitchFamily="34" charset="-122"/>
              <a:sym typeface="+mn-ea"/>
            </a:endParaRPr>
          </a:p>
          <a:p>
            <a:pPr marL="0" algn="l">
              <a:lnSpc>
                <a:spcPct val="100000"/>
              </a:lnSpc>
              <a:buClrTx/>
              <a:buSzTx/>
              <a:buFontTx/>
              <a:buNone/>
            </a:pPr>
            <a:r>
              <a:rPr sz="2800" spc="300">
                <a:solidFill>
                  <a:schemeClr val="bg2"/>
                </a:solidFill>
                <a:latin typeface="黑体" panose="02010609060101010101" charset="-122"/>
                <a:ea typeface="黑体" panose="02010609060101010101" charset="-122"/>
                <a:cs typeface="微软雅黑" panose="020b0503020204020204" pitchFamily="34" charset="-122"/>
                <a:sym typeface="+mn-ea"/>
              </a:rPr>
              <a:t>（1）科学依赖技术（经济关系）的发展需要。</a:t>
            </a:r>
            <a:endParaRPr sz="2800" spc="300">
              <a:solidFill>
                <a:schemeClr val="bg2"/>
              </a:solidFill>
              <a:latin typeface="黑体" panose="02010609060101010101" charset="-122"/>
              <a:ea typeface="黑体" panose="02010609060101010101" charset="-122"/>
              <a:cs typeface="微软雅黑" panose="020b0503020204020204" pitchFamily="34" charset="-122"/>
              <a:sym typeface="+mn-ea"/>
            </a:endParaRPr>
          </a:p>
          <a:p>
            <a:pPr marL="0" algn="l">
              <a:lnSpc>
                <a:spcPct val="100000"/>
              </a:lnSpc>
              <a:buClrTx/>
              <a:buSzTx/>
              <a:buFontTx/>
              <a:buNone/>
            </a:pPr>
            <a:r>
              <a:rPr sz="2800" spc="300">
                <a:solidFill>
                  <a:schemeClr val="bg2"/>
                </a:solidFill>
                <a:latin typeface="黑体" panose="02010609060101010101" charset="-122"/>
                <a:ea typeface="黑体" panose="02010609060101010101" charset="-122"/>
                <a:cs typeface="微软雅黑" panose="020b0503020204020204" pitchFamily="34" charset="-122"/>
                <a:sym typeface="+mn-ea"/>
              </a:rPr>
              <a:t>（2）经济基础决定上层建筑，上层建筑反作用于经济基础。</a:t>
            </a:r>
            <a:endParaRPr sz="2800" spc="300">
              <a:solidFill>
                <a:schemeClr val="bg2"/>
              </a:solidFill>
              <a:latin typeface="黑体" panose="02010609060101010101" charset="-122"/>
              <a:ea typeface="黑体" panose="02010609060101010101" charset="-122"/>
              <a:cs typeface="微软雅黑" panose="020b0503020204020204" pitchFamily="34" charset="-122"/>
              <a:sym typeface="+mn-ea"/>
            </a:endParaRPr>
          </a:p>
          <a:p>
            <a:pPr marL="0" algn="l">
              <a:lnSpc>
                <a:spcPct val="100000"/>
              </a:lnSpc>
              <a:buClrTx/>
              <a:buSzTx/>
              <a:buFontTx/>
              <a:buNone/>
            </a:pPr>
            <a:r>
              <a:rPr sz="2800" spc="300">
                <a:solidFill>
                  <a:schemeClr val="bg2"/>
                </a:solidFill>
                <a:latin typeface="黑体" panose="02010609060101010101" charset="-122"/>
                <a:ea typeface="黑体" panose="02010609060101010101" charset="-122"/>
                <a:cs typeface="微软雅黑" panose="020b0503020204020204" pitchFamily="34" charset="-122"/>
                <a:sym typeface="+mn-ea"/>
              </a:rPr>
              <a:t>（3）历史的偶然性由经济的必然性决定。</a:t>
            </a:r>
            <a:endParaRPr sz="2800" spc="300">
              <a:solidFill>
                <a:schemeClr val="bg2"/>
              </a:solidFill>
              <a:latin typeface="黑体" panose="02010609060101010101" charset="-122"/>
              <a:ea typeface="黑体" panose="02010609060101010101" charset="-122"/>
              <a:cs typeface="微软雅黑" panose="020b0503020204020204" pitchFamily="34" charset="-122"/>
              <a:sym typeface="+mn-ea"/>
            </a:endParaRPr>
          </a:p>
          <a:p>
            <a:pPr marL="0" indent="0">
              <a:buNone/>
            </a:pPr>
            <a:r>
              <a:rPr sz="2800">
                <a:solidFill>
                  <a:schemeClr val="bg1"/>
                </a:solidFill>
                <a:sym typeface="+mn-ea"/>
              </a:rPr>
              <a:t>                          </a:t>
            </a:r>
            <a:endParaRPr sz="2800">
              <a:solidFill>
                <a:schemeClr val="bg1"/>
              </a:solidFill>
              <a:sym typeface="+mn-ea"/>
            </a:endParaRPr>
          </a:p>
          <a:p>
            <a:pPr marL="0" indent="0">
              <a:buNone/>
            </a:pPr>
            <a:r>
              <a:rPr sz="2800">
                <a:solidFill>
                  <a:schemeClr val="bg1"/>
                </a:solidFill>
                <a:sym typeface="+mn-ea"/>
              </a:rPr>
              <a:t>           </a:t>
            </a:r>
            <a:r>
              <a:rPr lang="en-US" altLang="zh-CN" sz="2800">
                <a:solidFill>
                  <a:schemeClr val="bg1"/>
                </a:solidFill>
                <a:sym typeface="+mn-ea"/>
              </a:rPr>
              <a:t>        </a:t>
            </a:r>
            <a:endParaRPr lang="en-US" altLang="zh-CN" sz="2800">
              <a:solidFill>
                <a:schemeClr val="bg1"/>
              </a:solidFill>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标题 4"/>
          <p:cNvSpPr>
            <a:spLocks noGrp="1"/>
          </p:cNvSpPr>
          <p:nvPr>
            <p:ph type="title"/>
          </p:nvPr>
        </p:nvSpPr>
        <p:spPr>
          <a:xfrm>
            <a:off x="611505" y="1212850"/>
            <a:ext cx="10968990" cy="1287780"/>
          </a:xfrm>
        </p:spPr>
        <p:txBody>
          <a:bodyPr>
            <a:normAutofit/>
          </a:bodyPr>
          <a:lstStyle/>
          <a:p>
            <a:r>
              <a:rPr b="0">
                <a:solidFill>
                  <a:schemeClr val="bg2"/>
                </a:solidFill>
                <a:latin typeface="黑体" panose="02010609060101010101" charset="-122"/>
                <a:ea typeface="黑体" panose="02010609060101010101" charset="-122"/>
                <a:cs typeface="微软雅黑" panose="020b0503020204020204" pitchFamily="34" charset="-122"/>
                <a:sym typeface="+mn-ea"/>
              </a:rPr>
              <a:t>问题二：三个分论点是如何证明中心论点的？</a:t>
            </a:r>
            <a:endParaRPr lang="zh-CN" altLang="en-US" b="0">
              <a:solidFill>
                <a:schemeClr val="bg2"/>
              </a:solidFill>
              <a:latin typeface="黑体" panose="02010609060101010101" charset="-122"/>
              <a:ea typeface="黑体" panose="02010609060101010101" charset="-122"/>
              <a:cs typeface="微软雅黑" panose="020b0503020204020204" pitchFamily="34" charset="-122"/>
              <a:sym typeface="+mn-ea"/>
            </a:endParaRPr>
          </a:p>
        </p:txBody>
      </p:sp>
      <p:sp>
        <p:nvSpPr>
          <p:cNvPr id="4" name="内容占位符 3"/>
          <p:cNvSpPr>
            <a:spLocks noGrp="1"/>
          </p:cNvSpPr>
          <p:nvPr>
            <p:ph idx="1"/>
          </p:nvPr>
        </p:nvSpPr>
        <p:spPr>
          <a:xfrm>
            <a:off x="608330" y="2501265"/>
            <a:ext cx="10968990" cy="3748405"/>
          </a:xfrm>
        </p:spPr>
        <p:txBody>
          <a:bodyPr>
            <a:noAutofit/>
          </a:bodyPr>
          <a:lstStyle/>
          <a:p>
            <a:pPr marL="0" indent="0" defTabSz="914400">
              <a:lnSpc>
                <a:spcPct val="120000"/>
              </a:lnSpc>
              <a:spcAft>
                <a:spcPct val="0"/>
              </a:spcAft>
              <a:buNone/>
              <a:tabLst>
                <a:tab pos="1188085"/>
                <a:tab pos="2163445"/>
                <a:tab pos="3142615"/>
                <a:tab pos="4190365"/>
              </a:tabLst>
            </a:pPr>
            <a:r>
              <a:rPr sz="2800">
                <a:solidFill>
                  <a:schemeClr val="bg1"/>
                </a:solidFill>
                <a:latin typeface="微软雅黑" panose="020b0503020204020204" pitchFamily="34" charset="-122"/>
                <a:cs typeface="微软雅黑" panose="020b0503020204020204" pitchFamily="34"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 分论点一强调技术是经济关系，强调科学依赖技术的状况和需要，即</a:t>
            </a:r>
            <a:r>
              <a:rPr sz="2800">
                <a:solidFill>
                  <a:srgbClr val="FFFF00"/>
                </a:solidFill>
                <a:latin typeface="黑体" panose="02010609060101010101" charset="-122"/>
                <a:ea typeface="黑体" panose="02010609060101010101" charset="-122"/>
                <a:cs typeface="黑体" panose="02010609060101010101" charset="-122"/>
                <a:sym typeface="+mn-ea"/>
              </a:rPr>
              <a:t>强调科学依赖经济关系的发展需要</a:t>
            </a:r>
            <a:r>
              <a:rPr sz="2800">
                <a:solidFill>
                  <a:schemeClr val="bg1"/>
                </a:solidFill>
                <a:latin typeface="黑体" panose="02010609060101010101" charset="-122"/>
                <a:ea typeface="黑体" panose="02010609060101010101" charset="-122"/>
                <a:cs typeface="黑体" panose="02010609060101010101" charset="-122"/>
                <a:sym typeface="+mn-ea"/>
              </a:rPr>
              <a:t>。</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defTabSz="914400">
              <a:lnSpc>
                <a:spcPct val="120000"/>
              </a:lnSpc>
              <a:spcAft>
                <a:spcPct val="0"/>
              </a:spcAft>
              <a:buNone/>
              <a:tabLst>
                <a:tab pos="1188085"/>
                <a:tab pos="2163445"/>
                <a:tab pos="3142615"/>
                <a:tab pos="4190365"/>
              </a:tabLst>
            </a:pPr>
            <a:r>
              <a:rPr sz="2800">
                <a:solidFill>
                  <a:srgbClr val="FFFF00"/>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分论点二强调经济基础和上层建筑的关系是辩证的，</a:t>
            </a:r>
            <a:r>
              <a:rPr sz="2800">
                <a:solidFill>
                  <a:srgbClr val="FFFF00"/>
                </a:solidFill>
                <a:latin typeface="黑体" panose="02010609060101010101" charset="-122"/>
                <a:ea typeface="黑体" panose="02010609060101010101" charset="-122"/>
                <a:cs typeface="黑体" panose="02010609060101010101" charset="-122"/>
                <a:sym typeface="+mn-ea"/>
              </a:rPr>
              <a:t>强调经济基础起决定性作用。</a:t>
            </a:r>
            <a:endParaRPr sz="2800">
              <a:solidFill>
                <a:srgbClr val="FFFF00"/>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11505" y="1278255"/>
            <a:ext cx="10968990" cy="4911090"/>
          </a:xfrm>
        </p:spPr>
        <p:txBody>
          <a:bodyPr>
            <a:noAutofit/>
          </a:bodyPr>
          <a:lstStyle/>
          <a:p>
            <a:pPr marL="0" indent="0">
              <a:buNone/>
            </a:pPr>
            <a:r>
              <a:rPr lang="en-US" altLang="zh-CN" sz="2800">
                <a:solidFill>
                  <a:srgbClr val="FFFF00"/>
                </a:solidFill>
                <a:latin typeface="微软雅黑" panose="020b0503020204020204" pitchFamily="34" charset="-122"/>
                <a:cs typeface="微软雅黑" panose="020b0503020204020204" pitchFamily="34"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分论点三强调历史人物的出现是偶然现象，强调历史偶然性是经济必然性的表现和补充，即是</a:t>
            </a:r>
            <a:r>
              <a:rPr sz="2800">
                <a:solidFill>
                  <a:srgbClr val="FFFF00"/>
                </a:solidFill>
                <a:latin typeface="黑体" panose="02010609060101010101" charset="-122"/>
                <a:ea typeface="黑体" panose="02010609060101010101" charset="-122"/>
                <a:cs typeface="黑体" panose="02010609060101010101" charset="-122"/>
                <a:sym typeface="+mn-ea"/>
              </a:rPr>
              <a:t>强调历史的偶然性现象由经济必然性决定</a:t>
            </a:r>
            <a:r>
              <a:rPr sz="2800">
                <a:solidFill>
                  <a:schemeClr val="bg1"/>
                </a:solidFill>
                <a:latin typeface="黑体" panose="02010609060101010101" charset="-122"/>
                <a:ea typeface="黑体" panose="02010609060101010101" charset="-122"/>
                <a:cs typeface="黑体" panose="02010609060101010101" charset="-122"/>
                <a:sym typeface="+mn-ea"/>
              </a:rPr>
              <a:t>。</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sz="2800">
                <a:solidFill>
                  <a:schemeClr val="bg1"/>
                </a:solidFill>
                <a:latin typeface="黑体" panose="02010609060101010101" charset="-122"/>
                <a:ea typeface="黑体" panose="02010609060101010101" charset="-122"/>
                <a:cs typeface="黑体" panose="02010609060101010101" charset="-122"/>
                <a:sym typeface="+mn-ea"/>
              </a:rPr>
              <a:t>    综上，三个分论点分别证明经济关系对科学、上层建筑和历史偶然现象的决定作用，而科学、上层建筑和历史的偶然现象都属于社会历史范畴，</a:t>
            </a:r>
            <a:r>
              <a:rPr sz="2800">
                <a:solidFill>
                  <a:srgbClr val="FFFF00"/>
                </a:solidFill>
                <a:latin typeface="黑体" panose="02010609060101010101" charset="-122"/>
                <a:ea typeface="黑体" panose="02010609060101010101" charset="-122"/>
                <a:cs typeface="黑体" panose="02010609060101010101" charset="-122"/>
                <a:sym typeface="+mn-ea"/>
              </a:rPr>
              <a:t>因而证明经济关系对社会历史的决定性作用</a:t>
            </a:r>
            <a:r>
              <a:rPr sz="2800">
                <a:solidFill>
                  <a:schemeClr val="bg1"/>
                </a:solidFill>
                <a:latin typeface="黑体" panose="02010609060101010101" charset="-122"/>
                <a:ea typeface="黑体" panose="02010609060101010101" charset="-122"/>
                <a:cs typeface="黑体" panose="02010609060101010101" charset="-122"/>
                <a:sym typeface="+mn-ea"/>
              </a:rPr>
              <a:t>。</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标题 4"/>
          <p:cNvSpPr>
            <a:spLocks noGrp="1"/>
          </p:cNvSpPr>
          <p:nvPr>
            <p:ph type="title"/>
          </p:nvPr>
        </p:nvSpPr>
        <p:spPr>
          <a:xfrm>
            <a:off x="706120" y="1608455"/>
            <a:ext cx="10968990" cy="1694815"/>
          </a:xfrm>
        </p:spPr>
        <p:txBody>
          <a:bodyPr>
            <a:normAutofit/>
          </a:bodyPr>
          <a:lstStyle/>
          <a:p>
            <a:pPr>
              <a:lnSpc>
                <a:spcPts val="4920"/>
              </a:lnSpc>
            </a:pPr>
            <a:r>
              <a:rPr sz="4000" b="0">
                <a:solidFill>
                  <a:schemeClr val="bg2"/>
                </a:solidFill>
                <a:latin typeface="黑体" panose="02010609060101010101" charset="-122"/>
                <a:ea typeface="黑体" panose="02010609060101010101" charset="-122"/>
                <a:cs typeface="黑体" panose="02010609060101010101" charset="-122"/>
                <a:sym typeface="+mn-ea"/>
              </a:rPr>
              <a:t>问题三：作者为了充分论证分论点，分别用了哪些论证方法？分析这些论证方法的作用。</a:t>
            </a:r>
            <a:endParaRPr lang="zh-CN" altLang="en-US" sz="4000" b="0">
              <a:solidFill>
                <a:schemeClr val="bg2"/>
              </a:solidFill>
              <a:latin typeface="黑体" panose="02010609060101010101" charset="-122"/>
              <a:ea typeface="黑体" panose="02010609060101010101" charset="-122"/>
              <a:cs typeface="黑体" panose="02010609060101010101" charset="-122"/>
              <a:sym typeface="+mn-ea"/>
            </a:endParaRPr>
          </a:p>
        </p:txBody>
      </p:sp>
      <p:sp>
        <p:nvSpPr>
          <p:cNvPr id="4" name="内容占位符 3"/>
          <p:cNvSpPr>
            <a:spLocks noGrp="1"/>
          </p:cNvSpPr>
          <p:nvPr>
            <p:ph idx="1"/>
          </p:nvPr>
        </p:nvSpPr>
        <p:spPr>
          <a:xfrm>
            <a:off x="608330" y="3180080"/>
            <a:ext cx="10968990" cy="3069590"/>
          </a:xfrm>
        </p:spPr>
        <p:txBody>
          <a:bodyPr>
            <a:noAutofit/>
          </a:bodyPr>
          <a:lstStyle/>
          <a:p>
            <a:pPr marL="0" indent="0">
              <a:lnSpc>
                <a:spcPct val="120000"/>
              </a:lnSpc>
              <a:spcAft>
                <a:spcPct val="0"/>
              </a:spcAft>
              <a:buNone/>
              <a:tabLst>
                <a:tab pos="1188085"/>
                <a:tab pos="2163445"/>
                <a:tab pos="3142615"/>
                <a:tab pos="4190365"/>
              </a:tabLst>
            </a:pPr>
            <a:r>
              <a:rPr lang="en-US" altLang="zh-CN" sz="2800">
                <a:solidFill>
                  <a:schemeClr val="bg1"/>
                </a:solidFill>
                <a:latin typeface="微软雅黑" panose="020b0503020204020204" pitchFamily="34" charset="-122"/>
                <a:cs typeface="微软雅黑" panose="020b0503020204020204" pitchFamily="34" charset="-122"/>
                <a:sym typeface="+mn-ea"/>
              </a:rPr>
              <a:t>      </a:t>
            </a:r>
            <a:endParaRPr sz="2800">
              <a:solidFill>
                <a:schemeClr val="bg1"/>
              </a:solidFill>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49015" y="901135"/>
            <a:ext cx="10969200" cy="705600"/>
          </a:xfrm>
        </p:spPr>
        <p:txBody>
          <a:bodyPr/>
          <a:lstStyle/>
          <a:p>
            <a:r>
              <a:rPr lang="zh-CN" altLang="en-US" b="0">
                <a:solidFill>
                  <a:srgbClr val="FFFF00"/>
                </a:solidFill>
                <a:latin typeface="黑体" panose="02010609060101010101" charset="-122"/>
                <a:ea typeface="黑体" panose="02010609060101010101" charset="-122"/>
              </a:rPr>
              <a:t>单元学习主题</a:t>
            </a:r>
            <a:endParaRPr lang="zh-CN" altLang="en-US" b="0">
              <a:solidFill>
                <a:srgbClr val="FFFF00"/>
              </a:solidFill>
              <a:latin typeface="黑体" panose="02010609060101010101" charset="-122"/>
              <a:ea typeface="黑体" panose="02010609060101010101" charset="-122"/>
            </a:endParaRPr>
          </a:p>
        </p:txBody>
      </p:sp>
      <p:sp>
        <p:nvSpPr>
          <p:cNvPr id="4" name="内容占位符 3"/>
          <p:cNvSpPr>
            <a:spLocks noGrp="1"/>
          </p:cNvSpPr>
          <p:nvPr>
            <p:ph idx="1"/>
          </p:nvPr>
        </p:nvSpPr>
        <p:spPr>
          <a:xfrm>
            <a:off x="611505" y="1606550"/>
            <a:ext cx="10968990" cy="4512310"/>
          </a:xfrm>
        </p:spPr>
        <p:txBody>
          <a:bodyPr>
            <a:noAutofit/>
          </a:bodyPr>
          <a:lstStyle/>
          <a:p>
            <a:pPr marL="0" indent="0">
              <a:lnSpc>
                <a:spcPts val="3680"/>
              </a:lnSpc>
              <a:spcAft>
                <a:spcPct val="0"/>
              </a:spcAft>
              <a:buNone/>
            </a:pPr>
            <a:r>
              <a:rPr lang="en-US" altLang="zh-CN" sz="32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理论对于实践有着巨大的指导意义。一个人的理论素养越高，就越能在实践中见微知著，行稳致远。提高理论素养的重要途径之一是努力学习经典理论著作，特别是马克思主义理论著作。</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3680"/>
              </a:lnSpc>
              <a:spcAft>
                <a:spcPct val="0"/>
              </a:spcAft>
              <a:buNone/>
            </a:pPr>
            <a:r>
              <a:rPr sz="2800">
                <a:solidFill>
                  <a:schemeClr val="bg1"/>
                </a:solidFill>
                <a:latin typeface="黑体" panose="02010609060101010101" charset="-122"/>
                <a:ea typeface="黑体" panose="02010609060101010101" charset="-122"/>
                <a:cs typeface="黑体" panose="02010609060101010101" charset="-122"/>
                <a:sym typeface="+mn-ea"/>
              </a:rPr>
              <a:t>    本单元的文章，或阐释社会历史发展的规律，或论述学风改造问题和正确思想来源问题，或阐说真理的检验标准。或探讨个人立身处世的法则，这些都有助于加深我们对社会、历史、人生的认识。尤其是恩格斯、毛泽东的文章，体现了辩证唯物主义和历史唯物主义的科学方法，具有重要的理论价值和实践指导意义。</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11505" y="1307465"/>
            <a:ext cx="10968990" cy="4504690"/>
          </a:xfrm>
        </p:spPr>
        <p:txBody>
          <a:bodyPr>
            <a:noAutofit/>
          </a:bodyPr>
          <a:lstStyle/>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分论点一：</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社会一旦有技术上的需要，这种需要就会比十所大学更能把科学推向前进。</a:t>
            </a:r>
            <a:r>
              <a:rPr sz="2800">
                <a:solidFill>
                  <a:srgbClr val="FFFF00"/>
                </a:solidFill>
                <a:latin typeface="黑体" panose="02010609060101010101" charset="-122"/>
                <a:ea typeface="黑体" panose="02010609060101010101" charset="-122"/>
                <a:cs typeface="黑体" panose="02010609060101010101" charset="-122"/>
                <a:sym typeface="+mn-ea"/>
              </a:rPr>
              <a:t>整个流体静力学</a:t>
            </a:r>
            <a:r>
              <a:rPr sz="2800">
                <a:solidFill>
                  <a:schemeClr val="bg1"/>
                </a:solidFill>
                <a:latin typeface="黑体" panose="02010609060101010101" charset="-122"/>
                <a:ea typeface="黑体" panose="02010609060101010101" charset="-122"/>
                <a:cs typeface="黑体" panose="02010609060101010101" charset="-122"/>
                <a:sym typeface="+mn-ea"/>
              </a:rPr>
              <a:t>（托里拆利等）是由于</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16</a:t>
            </a:r>
            <a:r>
              <a:rPr sz="2800">
                <a:solidFill>
                  <a:schemeClr val="bg1"/>
                </a:solidFill>
                <a:latin typeface="黑体" panose="02010609060101010101" charset="-122"/>
                <a:ea typeface="黑体" panose="02010609060101010101" charset="-122"/>
                <a:cs typeface="黑体" panose="02010609060101010101" charset="-122"/>
                <a:sym typeface="+mn-ea"/>
              </a:rPr>
              <a:t>世纪和</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17</a:t>
            </a:r>
            <a:r>
              <a:rPr sz="2800">
                <a:solidFill>
                  <a:schemeClr val="bg1"/>
                </a:solidFill>
                <a:latin typeface="黑体" panose="02010609060101010101" charset="-122"/>
                <a:ea typeface="黑体" panose="02010609060101010101" charset="-122"/>
                <a:cs typeface="黑体" panose="02010609060101010101" charset="-122"/>
                <a:sym typeface="+mn-ea"/>
              </a:rPr>
              <a:t>世纪意大利治理山区河流而产生的。</a:t>
            </a:r>
            <a:r>
              <a:rPr sz="2800">
                <a:solidFill>
                  <a:srgbClr val="FFFF00"/>
                </a:solidFill>
                <a:latin typeface="黑体" panose="02010609060101010101" charset="-122"/>
                <a:ea typeface="黑体" panose="02010609060101010101" charset="-122"/>
                <a:cs typeface="黑体" panose="02010609060101010101" charset="-122"/>
                <a:sym typeface="+mn-ea"/>
              </a:rPr>
              <a:t>关于电</a:t>
            </a:r>
            <a:r>
              <a:rPr sz="2800">
                <a:solidFill>
                  <a:schemeClr val="bg1"/>
                </a:solidFill>
                <a:latin typeface="黑体" panose="02010609060101010101" charset="-122"/>
                <a:ea typeface="黑体" panose="02010609060101010101" charset="-122"/>
                <a:cs typeface="黑体" panose="02010609060101010101" charset="-122"/>
                <a:sym typeface="+mn-ea"/>
              </a:rPr>
              <a:t>，只是在发现它在技术上的实用价值以后，我们才知道了一些理性的东西。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rgbClr val="FFFF00"/>
                </a:solidFill>
                <a:latin typeface="黑体" panose="02010609060101010101" charset="-122"/>
                <a:ea typeface="黑体" panose="02010609060101010101" charset="-122"/>
                <a:cs typeface="黑体" panose="02010609060101010101" charset="-122"/>
                <a:sym typeface="+mn-ea"/>
              </a:rPr>
              <a:t>这里运用了举例论证，分别用流体静力学和电学的发展的例子，来证明科学的发展往往由于技术的需要。即证明了经济关系的需要是科学发展的决定性基础。</a:t>
            </a:r>
            <a:endParaRPr sz="2800">
              <a:solidFill>
                <a:srgbClr val="FFFF00"/>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11505" y="1307465"/>
            <a:ext cx="10968990" cy="4504690"/>
          </a:xfrm>
        </p:spPr>
        <p:txBody>
          <a:bodyPr>
            <a:noAutofit/>
          </a:bodyPr>
          <a:lstStyle/>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分论点二：</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a:t>
            </a:r>
            <a:r>
              <a:rPr>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国家就是通过</a:t>
            </a:r>
            <a:r>
              <a:rPr sz="2800">
                <a:solidFill>
                  <a:srgbClr val="FFFF00"/>
                </a:solidFill>
                <a:latin typeface="黑体" panose="02010609060101010101" charset="-122"/>
                <a:ea typeface="黑体" panose="02010609060101010101" charset="-122"/>
                <a:cs typeface="黑体" panose="02010609060101010101" charset="-122"/>
                <a:sym typeface="+mn-ea"/>
              </a:rPr>
              <a:t>保护关税、自由贸易、好的或者坏的财政制度</a:t>
            </a:r>
            <a:r>
              <a:rPr sz="2800">
                <a:solidFill>
                  <a:schemeClr val="bg1"/>
                </a:solidFill>
                <a:latin typeface="黑体" panose="02010609060101010101" charset="-122"/>
                <a:ea typeface="黑体" panose="02010609060101010101" charset="-122"/>
                <a:cs typeface="黑体" panose="02010609060101010101" charset="-122"/>
                <a:sym typeface="+mn-ea"/>
              </a:rPr>
              <a:t>发生作用的，甚至</a:t>
            </a:r>
            <a:r>
              <a:rPr sz="2800">
                <a:solidFill>
                  <a:srgbClr val="FFFF00"/>
                </a:solidFill>
                <a:latin typeface="黑体" panose="02010609060101010101" charset="-122"/>
                <a:ea typeface="黑体" panose="02010609060101010101" charset="-122"/>
                <a:cs typeface="黑体" panose="02010609060101010101" charset="-122"/>
                <a:sym typeface="+mn-ea"/>
              </a:rPr>
              <a:t>德国庸人的那种</a:t>
            </a:r>
            <a:r>
              <a:rPr sz="2800">
                <a:solidFill>
                  <a:schemeClr val="bg1"/>
                </a:solidFill>
                <a:latin typeface="黑体" panose="02010609060101010101" charset="-122"/>
                <a:ea typeface="黑体" panose="02010609060101010101" charset="-122"/>
                <a:cs typeface="黑体" panose="02010609060101010101" charset="-122"/>
                <a:sym typeface="+mn-ea"/>
              </a:rPr>
              <a:t>从</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1648-1830</a:t>
            </a:r>
            <a:r>
              <a:rPr sz="2800">
                <a:solidFill>
                  <a:schemeClr val="bg1"/>
                </a:solidFill>
                <a:latin typeface="黑体" panose="02010609060101010101" charset="-122"/>
                <a:ea typeface="黑体" panose="02010609060101010101" charset="-122"/>
                <a:cs typeface="黑体" panose="02010609060101010101" charset="-122"/>
                <a:sym typeface="+mn-ea"/>
              </a:rPr>
              <a:t>年德国经济的可怜状况中产生的</a:t>
            </a:r>
            <a:r>
              <a:rPr sz="2800">
                <a:solidFill>
                  <a:srgbClr val="FFFF00"/>
                </a:solidFill>
                <a:latin typeface="黑体" panose="02010609060101010101" charset="-122"/>
                <a:ea typeface="黑体" panose="02010609060101010101" charset="-122"/>
                <a:cs typeface="黑体" panose="02010609060101010101" charset="-122"/>
                <a:sym typeface="+mn-ea"/>
              </a:rPr>
              <a:t>致命的疲惫和软弱</a:t>
            </a:r>
            <a:r>
              <a:rPr sz="2800">
                <a:solidFill>
                  <a:schemeClr val="bg1"/>
                </a:solidFill>
                <a:latin typeface="黑体" panose="02010609060101010101" charset="-122"/>
                <a:ea typeface="黑体" panose="02010609060101010101" charset="-122"/>
                <a:cs typeface="黑体" panose="02010609060101010101" charset="-122"/>
                <a:sym typeface="+mn-ea"/>
              </a:rPr>
              <a:t>（最初表现为虔诚主义，而后表现为多愁善感和对诸侯贵族的奴颜婢膝），也不是没有对经济起过作用。这曾是重新振兴的最大障碍之一，而这一障碍</a:t>
            </a:r>
            <a:r>
              <a:rPr sz="2800">
                <a:solidFill>
                  <a:srgbClr val="FFFF00"/>
                </a:solidFill>
                <a:latin typeface="黑体" panose="02010609060101010101" charset="-122"/>
                <a:ea typeface="黑体" panose="02010609060101010101" charset="-122"/>
                <a:cs typeface="黑体" panose="02010609060101010101" charset="-122"/>
                <a:sym typeface="+mn-ea"/>
              </a:rPr>
              <a:t>只是由于革命战争和拿破仑战争</a:t>
            </a:r>
            <a:r>
              <a:rPr sz="2800">
                <a:solidFill>
                  <a:schemeClr val="bg1"/>
                </a:solidFill>
                <a:latin typeface="黑体" panose="02010609060101010101" charset="-122"/>
                <a:ea typeface="黑体" panose="02010609060101010101" charset="-122"/>
                <a:cs typeface="黑体" panose="02010609060101010101" charset="-122"/>
                <a:sym typeface="+mn-ea"/>
              </a:rPr>
              <a:t>把慢性的穷困变成了急性的穷困才动摇了</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rgbClr val="FFFF00"/>
                </a:solidFill>
                <a:latin typeface="黑体" panose="02010609060101010101" charset="-122"/>
                <a:ea typeface="黑体" panose="02010609060101010101" charset="-122"/>
                <a:cs typeface="黑体" panose="02010609060101010101" charset="-122"/>
                <a:sym typeface="+mn-ea"/>
              </a:rPr>
              <a:t>这段话运用举例论证。</a:t>
            </a:r>
            <a:endParaRPr sz="2800">
              <a:solidFill>
                <a:srgbClr val="FFFF00"/>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11505" y="1307465"/>
            <a:ext cx="10968990" cy="4504690"/>
          </a:xfrm>
        </p:spPr>
        <p:txBody>
          <a:bodyPr>
            <a:noAutofit/>
          </a:bodyPr>
          <a:lstStyle/>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rgbClr val="FFFF00"/>
                </a:solidFill>
                <a:latin typeface="黑体" panose="02010609060101010101" charset="-122"/>
                <a:ea typeface="黑体" panose="02010609060101010101" charset="-122"/>
                <a:cs typeface="黑体" panose="02010609060101010101" charset="-122"/>
                <a:sym typeface="+mn-ea"/>
              </a:rPr>
              <a:t>经济关系</a:t>
            </a:r>
            <a:r>
              <a:rPr sz="2800">
                <a:solidFill>
                  <a:schemeClr val="bg1"/>
                </a:solidFill>
                <a:latin typeface="黑体" panose="02010609060101010101" charset="-122"/>
                <a:ea typeface="黑体" panose="02010609060101010101" charset="-122"/>
                <a:cs typeface="黑体" panose="02010609060101010101" charset="-122"/>
                <a:sym typeface="+mn-ea"/>
              </a:rPr>
              <a:t>不管受到其他关系</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政治的和意识形态的</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多大影响，归根到底还是具有决定意义的，它构成一条贯穿始终的、唯一有助于理解的</a:t>
            </a:r>
            <a:r>
              <a:rPr sz="2800">
                <a:solidFill>
                  <a:srgbClr val="FFFF00"/>
                </a:solidFill>
                <a:latin typeface="黑体" panose="02010609060101010101" charset="-122"/>
                <a:ea typeface="黑体" panose="02010609060101010101" charset="-122"/>
                <a:cs typeface="黑体" panose="02010609060101010101" charset="-122"/>
                <a:sym typeface="+mn-ea"/>
              </a:rPr>
              <a:t>红线</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altLang="zh-CN" sz="2800">
                <a:solidFill>
                  <a:srgbClr val="FFFF00"/>
                </a:solidFill>
                <a:latin typeface="黑体" panose="02010609060101010101" charset="-122"/>
                <a:ea typeface="黑体" panose="02010609060101010101" charset="-122"/>
                <a:cs typeface="黑体" panose="02010609060101010101" charset="-122"/>
                <a:sym typeface="+mn-ea"/>
              </a:rPr>
              <a:t>    这里运用比喻论证</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altLang="zh-CN" sz="2800">
                <a:solidFill>
                  <a:srgbClr val="FFFF00"/>
                </a:solidFill>
                <a:latin typeface="黑体" panose="02010609060101010101" charset="-122"/>
                <a:ea typeface="黑体" panose="02010609060101010101" charset="-122"/>
                <a:cs typeface="黑体" panose="02010609060101010101" charset="-122"/>
                <a:sym typeface="+mn-ea"/>
              </a:rPr>
              <a:t>把</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altLang="zh-CN" sz="2800">
                <a:solidFill>
                  <a:srgbClr val="FFFF00"/>
                </a:solidFill>
                <a:latin typeface="黑体" panose="02010609060101010101" charset="-122"/>
                <a:ea typeface="黑体" panose="02010609060101010101" charset="-122"/>
                <a:cs typeface="黑体" panose="02010609060101010101" charset="-122"/>
                <a:sym typeface="+mn-ea"/>
              </a:rPr>
              <a:t>经济关系</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altLang="zh-CN" sz="2800">
                <a:solidFill>
                  <a:srgbClr val="FFFF00"/>
                </a:solidFill>
                <a:latin typeface="黑体" panose="02010609060101010101" charset="-122"/>
                <a:ea typeface="黑体" panose="02010609060101010101" charset="-122"/>
                <a:cs typeface="黑体" panose="02010609060101010101" charset="-122"/>
                <a:sym typeface="+mn-ea"/>
              </a:rPr>
              <a:t>比作</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altLang="zh-CN" sz="2800">
                <a:solidFill>
                  <a:srgbClr val="FFFF00"/>
                </a:solidFill>
                <a:latin typeface="黑体" panose="02010609060101010101" charset="-122"/>
                <a:ea typeface="黑体" panose="02010609060101010101" charset="-122"/>
                <a:cs typeface="黑体" panose="02010609060101010101" charset="-122"/>
                <a:sym typeface="+mn-ea"/>
              </a:rPr>
              <a:t>红线</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sz="2800">
                <a:solidFill>
                  <a:srgbClr val="FFFF00"/>
                </a:solidFill>
                <a:latin typeface="黑体" panose="02010609060101010101" charset="-122"/>
                <a:ea typeface="黑体" panose="02010609060101010101" charset="-122"/>
                <a:cs typeface="黑体" panose="02010609060101010101" charset="-122"/>
                <a:sym typeface="+mn-ea"/>
              </a:rPr>
              <a:t>强调其起着决定性作用，</a:t>
            </a:r>
            <a:r>
              <a:rPr altLang="zh-CN" sz="2800">
                <a:solidFill>
                  <a:srgbClr val="FFFF00"/>
                </a:solidFill>
                <a:latin typeface="黑体" panose="02010609060101010101" charset="-122"/>
                <a:ea typeface="黑体" panose="02010609060101010101" charset="-122"/>
                <a:cs typeface="黑体" panose="02010609060101010101" charset="-122"/>
                <a:sym typeface="+mn-ea"/>
              </a:rPr>
              <a:t>直观恰当</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a:t>
            </a:r>
            <a:r>
              <a:rPr altLang="zh-CN" sz="2800">
                <a:solidFill>
                  <a:srgbClr val="FFFF00"/>
                </a:solidFill>
                <a:latin typeface="黑体" panose="02010609060101010101" charset="-122"/>
                <a:ea typeface="黑体" panose="02010609060101010101" charset="-122"/>
                <a:cs typeface="黑体" panose="02010609060101010101" charset="-122"/>
                <a:sym typeface="+mn-ea"/>
              </a:rPr>
              <a:t>生动形象</a:t>
            </a:r>
            <a:r>
              <a:rPr altLang="zh-CN" sz="2800">
                <a:solidFill>
                  <a:schemeClr val="bg1"/>
                </a:solidFill>
                <a:latin typeface="黑体" panose="02010609060101010101" charset="-122"/>
                <a:ea typeface="黑体" panose="02010609060101010101" charset="-122"/>
                <a:cs typeface="黑体" panose="02010609060101010101" charset="-122"/>
                <a:sym typeface="+mn-ea"/>
              </a:rPr>
              <a:t>。</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520700" y="1176655"/>
            <a:ext cx="10968990" cy="4504690"/>
          </a:xfrm>
        </p:spPr>
        <p:txBody>
          <a:bodyPr>
            <a:noAutofit/>
          </a:bodyPr>
          <a:lstStyle/>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分论点三：</a:t>
            </a:r>
            <a:r>
              <a:rPr sz="2800">
                <a:solidFill>
                  <a:srgbClr val="FFFF00"/>
                </a:solidFill>
                <a:latin typeface="黑体" panose="02010609060101010101" charset="-122"/>
                <a:ea typeface="黑体" panose="02010609060101010101" charset="-122"/>
                <a:cs typeface="黑体" panose="02010609060101010101" charset="-122"/>
                <a:sym typeface="+mn-ea"/>
              </a:rPr>
              <a:t>用了两个事例论证和一个比喻论证。</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altLang="zh-CN" sz="2800">
                <a:solidFill>
                  <a:srgbClr val="FFFF00"/>
                </a:solidFill>
                <a:latin typeface="黑体" panose="02010609060101010101" charset="-122"/>
                <a:ea typeface="黑体" panose="02010609060101010101" charset="-122"/>
                <a:cs typeface="黑体" panose="02010609060101010101" charset="-122"/>
                <a:sym typeface="+mn-ea"/>
              </a:rPr>
              <a:t>举例论证。</a:t>
            </a:r>
            <a:r>
              <a:rPr altLang="zh-CN" sz="2800">
                <a:solidFill>
                  <a:schemeClr val="bg1"/>
                </a:solidFill>
                <a:latin typeface="黑体" panose="02010609060101010101" charset="-122"/>
                <a:ea typeface="黑体" panose="02010609060101010101" charset="-122"/>
                <a:cs typeface="黑体" panose="02010609060101010101" charset="-122"/>
                <a:sym typeface="+mn-ea"/>
              </a:rPr>
              <a:t>列举了</a:t>
            </a:r>
            <a:r>
              <a:rPr sz="2800">
                <a:solidFill>
                  <a:schemeClr val="bg1"/>
                </a:solidFill>
                <a:latin typeface="黑体" panose="02010609060101010101" charset="-122"/>
                <a:ea typeface="黑体" panose="02010609060101010101" charset="-122"/>
                <a:cs typeface="黑体" panose="02010609060101010101" charset="-122"/>
                <a:sym typeface="+mn-ea"/>
              </a:rPr>
              <a:t>军事独裁者拿破仑的例子。当历史需要时，历史每每出现了凯撒、奥古斯都、克伦威尔这样的军事独裁者，这就证明当社会需要时总会出现拿破仑这样的人物，因而证明了拿破仑出现是一种偶然，而这样的角色出现是一种必然。</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还用了马克思发现唯物史观的例子。说明了梯叶里、米涅等人都已经做过这方面的努力，即使没有马克思，唯物史观也会被</a:t>
            </a:r>
            <a:endParaRPr lang="en-US" altLang="zh-CN" sz="2800">
              <a:solidFill>
                <a:srgbClr val="FFFF00"/>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11505" y="1307465"/>
            <a:ext cx="10968990" cy="4504690"/>
          </a:xfrm>
        </p:spPr>
        <p:txBody>
          <a:bodyPr>
            <a:noAutofit/>
          </a:bodyPr>
          <a:lstStyle/>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发现。而且摩尔根在美国也发现了唯物史观。这就更证明了那个论点，某个伟人出现是一种偶然，而这类人出现是一种必然。</a:t>
            </a:r>
            <a:r>
              <a:rPr lang="en-US" altLang="zh-CN" sz="2800">
                <a:solidFill>
                  <a:srgbClr val="FFFF00"/>
                </a:solidFill>
                <a:latin typeface="黑体" panose="02010609060101010101" charset="-122"/>
                <a:ea typeface="黑体" panose="02010609060101010101" charset="-122"/>
                <a:cs typeface="黑体" panose="02010609060101010101" charset="-122"/>
                <a:sym typeface="+mn-ea"/>
              </a:rPr>
              <a:t> </a:t>
            </a:r>
            <a:endParaRPr lang="en-US" altLang="zh-CN" sz="2800">
              <a:solidFill>
                <a:schemeClr val="bg1"/>
              </a:solidFill>
              <a:latin typeface="微软雅黑" panose="020b0503020204020204" pitchFamily="34" charset="-122"/>
              <a:cs typeface="微软雅黑" panose="020b0503020204020204" pitchFamily="34" charset="-122"/>
              <a:sym typeface="+mn-ea"/>
            </a:endParaRPr>
          </a:p>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“如果您画出曲线的中轴线,您就会发现,所考察的时期越长,所考察的范围越广,这个轴线就越是接近经济发展的轴线,就越是同后者平行而进。”</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ct val="120000"/>
              </a:lnSpc>
              <a:spcAft>
                <a:spcPct val="0"/>
              </a:spcAft>
              <a:buNone/>
              <a:tabLst>
                <a:tab pos="1188085"/>
                <a:tab pos="2163445"/>
                <a:tab pos="3142615"/>
                <a:tab pos="4190365"/>
              </a:tabLst>
            </a:pPr>
            <a:r>
              <a:rPr sz="2800">
                <a:solidFill>
                  <a:schemeClr val="bg1"/>
                </a:solidFill>
                <a:latin typeface="黑体" panose="02010609060101010101" charset="-122"/>
                <a:ea typeface="黑体" panose="02010609060101010101" charset="-122"/>
                <a:cs typeface="黑体" panose="02010609060101010101" charset="-122"/>
                <a:sym typeface="+mn-ea"/>
              </a:rPr>
              <a:t>    这里使用了</a:t>
            </a:r>
            <a:r>
              <a:rPr sz="2800">
                <a:solidFill>
                  <a:srgbClr val="FFFF00"/>
                </a:solidFill>
                <a:latin typeface="黑体" panose="02010609060101010101" charset="-122"/>
                <a:ea typeface="黑体" panose="02010609060101010101" charset="-122"/>
                <a:cs typeface="黑体" panose="02010609060101010101" charset="-122"/>
                <a:sym typeface="+mn-ea"/>
              </a:rPr>
              <a:t>比喻论证</a:t>
            </a:r>
            <a:r>
              <a:rPr sz="2800">
                <a:solidFill>
                  <a:schemeClr val="bg1"/>
                </a:solidFill>
                <a:latin typeface="黑体" panose="02010609060101010101" charset="-122"/>
                <a:ea typeface="黑体" panose="02010609060101010101" charset="-122"/>
                <a:cs typeface="黑体" panose="02010609060101010101" charset="-122"/>
                <a:sym typeface="+mn-ea"/>
              </a:rPr>
              <a:t>,把偶然性比作“曲线”,把必然性比作“曲线的中轴线”,曲线始终围绕着中轴线上下摆动，这就把偶然性总是表现着必然性的道理，论述得清晰明白，形象直观。</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527050" y="537845"/>
            <a:ext cx="10968990" cy="1178560"/>
          </a:xfrm>
        </p:spPr>
        <p:txBody>
          <a:bodyPr>
            <a:normAutofit/>
          </a:bodyPr>
          <a:lstStyle/>
          <a:p>
            <a:r>
              <a:rPr b="0">
                <a:solidFill>
                  <a:schemeClr val="bg2"/>
                </a:solidFill>
                <a:latin typeface="黑体" panose="02010609060101010101" charset="-122"/>
                <a:ea typeface="黑体" panose="02010609060101010101" charset="-122"/>
                <a:cs typeface="微软雅黑" panose="020b0503020204020204" pitchFamily="34" charset="-122"/>
                <a:sym typeface="+mn-ea"/>
              </a:rPr>
              <a:t>问题四：文章里有哪些句子不好理解？</a:t>
            </a:r>
            <a:endParaRPr b="0">
              <a:solidFill>
                <a:schemeClr val="bg2"/>
              </a:solidFill>
              <a:latin typeface="黑体" panose="02010609060101010101" charset="-122"/>
              <a:ea typeface="黑体" panose="02010609060101010101" charset="-122"/>
              <a:cs typeface="微软雅黑" panose="020b0503020204020204" pitchFamily="34" charset="-122"/>
              <a:sym typeface="+mn-ea"/>
            </a:endParaRPr>
          </a:p>
        </p:txBody>
      </p:sp>
      <p:sp>
        <p:nvSpPr>
          <p:cNvPr id="5" name="内容占位符 4"/>
          <p:cNvSpPr>
            <a:spLocks noGrp="1"/>
          </p:cNvSpPr>
          <p:nvPr>
            <p:ph idx="1"/>
          </p:nvPr>
        </p:nvSpPr>
        <p:spPr>
          <a:xfrm>
            <a:off x="734695" y="1500505"/>
            <a:ext cx="10970895" cy="4130675"/>
          </a:xfrm>
        </p:spPr>
        <p:txBody>
          <a:bodyPr>
            <a:normAutofit fontScale="25000"/>
          </a:bodyPr>
          <a:lstStyle/>
          <a:p>
            <a:pPr marL="0" indent="0">
              <a:spcAft>
                <a:spcPct val="0"/>
              </a:spcAft>
              <a:buNone/>
            </a:pPr>
            <a:r>
              <a:rPr sz="2800">
                <a:solidFill>
                  <a:schemeClr val="bg1"/>
                </a:solidFill>
                <a:latin typeface="微软雅黑" panose="020b0503020204020204" pitchFamily="34" charset="-122"/>
                <a:cs typeface="微软雅黑" panose="020b0503020204020204" pitchFamily="34" charset="-122"/>
              </a:rPr>
              <a:t>   </a:t>
            </a:r>
            <a:r>
              <a:rPr lang="en-US" altLang="zh-CN" sz="2800">
                <a:solidFill>
                  <a:schemeClr val="bg1"/>
                </a:solidFill>
                <a:latin typeface="微软雅黑" panose="020b0503020204020204" pitchFamily="34" charset="-122"/>
                <a:cs typeface="微软雅黑" panose="020b0503020204020204" pitchFamily="34" charset="-122"/>
                <a:sym typeface="+mn-ea"/>
              </a:rPr>
              <a:t>  </a:t>
            </a:r>
            <a:r>
              <a:rPr lang="en-US" altLang="zh-CN" sz="5600">
                <a:solidFill>
                  <a:schemeClr val="bg1"/>
                </a:solidFill>
                <a:latin typeface="微软雅黑" panose="020b0503020204020204" pitchFamily="34" charset="-122"/>
                <a:cs typeface="微软雅黑" panose="020b0503020204020204" pitchFamily="34" charset="-122"/>
                <a:sym typeface="+mn-ea"/>
              </a:rPr>
              <a:t>   </a:t>
            </a:r>
            <a:r>
              <a:rPr lang="en-US" altLang="zh-CN" sz="5600">
                <a:solidFill>
                  <a:schemeClr val="bg1"/>
                </a:solidFill>
                <a:latin typeface="黑体" panose="02010609060101010101" charset="-122"/>
                <a:ea typeface="黑体" panose="02010609060101010101" charset="-122"/>
                <a:cs typeface="黑体" panose="02010609060101010101" charset="-122"/>
                <a:sym typeface="+mn-ea"/>
              </a:rPr>
              <a:t>   </a:t>
            </a:r>
            <a:r>
              <a:rPr sz="11200">
                <a:solidFill>
                  <a:schemeClr val="bg1"/>
                </a:solidFill>
                <a:latin typeface="黑体" panose="02010609060101010101" charset="-122"/>
                <a:ea typeface="黑体" panose="02010609060101010101" charset="-122"/>
                <a:cs typeface="黑体" panose="02010609060101010101" charset="-122"/>
                <a:sym typeface="+mn-ea"/>
              </a:rPr>
              <a:t>示例：</a:t>
            </a:r>
            <a:r>
              <a:rPr lang="en-US" altLang="zh-CN" sz="11200">
                <a:solidFill>
                  <a:schemeClr val="bg1"/>
                </a:solidFill>
                <a:latin typeface="黑体" panose="02010609060101010101" charset="-122"/>
                <a:ea typeface="黑体" panose="02010609060101010101" charset="-122"/>
                <a:cs typeface="黑体" panose="02010609060101010101" charset="-122"/>
                <a:sym typeface="+mn-ea"/>
              </a:rPr>
              <a:t>“</a:t>
            </a:r>
            <a:r>
              <a:rPr sz="11200">
                <a:solidFill>
                  <a:schemeClr val="bg1"/>
                </a:solidFill>
                <a:latin typeface="黑体" panose="02010609060101010101" charset="-122"/>
                <a:ea typeface="黑体" panose="02010609060101010101" charset="-122"/>
                <a:cs typeface="黑体" panose="02010609060101010101" charset="-122"/>
                <a:sym typeface="+mn-ea"/>
              </a:rPr>
              <a:t>而这一障碍只是由于革命战争和拿破仑战争把</a:t>
            </a:r>
            <a:r>
              <a:rPr sz="11200">
                <a:solidFill>
                  <a:srgbClr val="FFFF00"/>
                </a:solidFill>
                <a:latin typeface="黑体" panose="02010609060101010101" charset="-122"/>
                <a:ea typeface="黑体" panose="02010609060101010101" charset="-122"/>
                <a:cs typeface="黑体" panose="02010609060101010101" charset="-122"/>
                <a:sym typeface="+mn-ea"/>
              </a:rPr>
              <a:t>慢性的穷困</a:t>
            </a:r>
            <a:r>
              <a:rPr sz="11200">
                <a:solidFill>
                  <a:schemeClr val="bg1"/>
                </a:solidFill>
                <a:latin typeface="黑体" panose="02010609060101010101" charset="-122"/>
                <a:ea typeface="黑体" panose="02010609060101010101" charset="-122"/>
                <a:cs typeface="黑体" panose="02010609060101010101" charset="-122"/>
                <a:sym typeface="+mn-ea"/>
              </a:rPr>
              <a:t>变成了</a:t>
            </a:r>
            <a:r>
              <a:rPr sz="11200">
                <a:solidFill>
                  <a:srgbClr val="FFFF00"/>
                </a:solidFill>
                <a:latin typeface="黑体" panose="02010609060101010101" charset="-122"/>
                <a:ea typeface="黑体" panose="02010609060101010101" charset="-122"/>
                <a:cs typeface="黑体" panose="02010609060101010101" charset="-122"/>
                <a:sym typeface="+mn-ea"/>
              </a:rPr>
              <a:t>急性的穷困</a:t>
            </a:r>
            <a:r>
              <a:rPr sz="11200">
                <a:solidFill>
                  <a:schemeClr val="bg1"/>
                </a:solidFill>
                <a:latin typeface="黑体" panose="02010609060101010101" charset="-122"/>
                <a:ea typeface="黑体" panose="02010609060101010101" charset="-122"/>
                <a:cs typeface="黑体" panose="02010609060101010101" charset="-122"/>
                <a:sym typeface="+mn-ea"/>
              </a:rPr>
              <a:t>才动摇了。</a:t>
            </a:r>
            <a:r>
              <a:rPr lang="en-US" altLang="zh-CN" sz="11200">
                <a:solidFill>
                  <a:schemeClr val="bg1"/>
                </a:solidFill>
                <a:latin typeface="黑体" panose="02010609060101010101" charset="-122"/>
                <a:ea typeface="黑体" panose="02010609060101010101" charset="-122"/>
                <a:cs typeface="黑体" panose="02010609060101010101" charset="-122"/>
                <a:sym typeface="+mn-ea"/>
              </a:rPr>
              <a:t>”</a:t>
            </a:r>
            <a:endParaRPr sz="11200">
              <a:solidFill>
                <a:schemeClr val="bg1"/>
              </a:solidFill>
              <a:latin typeface="黑体" panose="02010609060101010101" charset="-122"/>
              <a:ea typeface="黑体" panose="02010609060101010101" charset="-122"/>
              <a:cs typeface="黑体" panose="02010609060101010101" charset="-122"/>
              <a:sym typeface="+mn-ea"/>
            </a:endParaRPr>
          </a:p>
          <a:p>
            <a:pPr marL="0" indent="0">
              <a:spcAft>
                <a:spcPct val="0"/>
              </a:spcAft>
              <a:buNone/>
            </a:pPr>
            <a:r>
              <a:rPr lang="en-US" altLang="zh-CN" sz="11200">
                <a:solidFill>
                  <a:schemeClr val="bg1"/>
                </a:solidFill>
                <a:latin typeface="黑体" panose="02010609060101010101" charset="-122"/>
                <a:ea typeface="黑体" panose="02010609060101010101" charset="-122"/>
                <a:cs typeface="黑体" panose="02010609060101010101" charset="-122"/>
                <a:sym typeface="+mn-ea"/>
              </a:rPr>
              <a:t>    </a:t>
            </a:r>
            <a:r>
              <a:rPr sz="11200">
                <a:solidFill>
                  <a:schemeClr val="bg1"/>
                </a:solidFill>
                <a:latin typeface="黑体" panose="02010609060101010101" charset="-122"/>
                <a:ea typeface="黑体" panose="02010609060101010101" charset="-122"/>
                <a:cs typeface="黑体" panose="02010609060101010101" charset="-122"/>
                <a:sym typeface="+mn-ea"/>
              </a:rPr>
              <a:t>历史上德意志政治上四分五裂封建割据，经济上极端落后。在各诸侯邦国之间，王公贵族横行霸道，教会僧侣飞扬跋扈，农民处于农奴地位，没有文化教育，愚味落后。而且</a:t>
            </a:r>
            <a:r>
              <a:rPr lang="en-US" altLang="zh-CN" sz="11200">
                <a:solidFill>
                  <a:schemeClr val="bg1"/>
                </a:solidFill>
                <a:latin typeface="黑体" panose="02010609060101010101" charset="-122"/>
                <a:ea typeface="黑体" panose="02010609060101010101" charset="-122"/>
                <a:cs typeface="黑体" panose="02010609060101010101" charset="-122"/>
                <a:sym typeface="+mn-ea"/>
              </a:rPr>
              <a:t>1618-1648</a:t>
            </a:r>
            <a:r>
              <a:rPr sz="11200">
                <a:solidFill>
                  <a:schemeClr val="bg1"/>
                </a:solidFill>
                <a:latin typeface="黑体" panose="02010609060101010101" charset="-122"/>
                <a:ea typeface="黑体" panose="02010609060101010101" charset="-122"/>
                <a:cs typeface="黑体" panose="02010609060101010101" charset="-122"/>
                <a:sym typeface="+mn-ea"/>
              </a:rPr>
              <a:t>年的战争加剧了社会的落后状态，当时的人们只能顺从，没有改变的意识和勇气。而人们的顺从又反过来造成经济长期的萎靡不</a:t>
            </a:r>
            <a:r>
              <a:rPr sz="11200">
                <a:solidFill>
                  <a:schemeClr val="bg1"/>
                </a:solidFill>
                <a:latin typeface="黑体" panose="02010609060101010101" charset="-122"/>
                <a:ea typeface="黑体" panose="02010609060101010101" charset="-122"/>
                <a:cs typeface="微软雅黑" panose="020b0503020204020204" pitchFamily="34" charset="-122"/>
                <a:sym typeface="+mn-ea"/>
              </a:rPr>
              <a:t>振，</a:t>
            </a:r>
            <a:endParaRPr lang="en-US" altLang="zh-CN" sz="112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33730" y="1176655"/>
            <a:ext cx="10855960" cy="4504690"/>
          </a:xfrm>
        </p:spPr>
        <p:txBody>
          <a:bodyPr>
            <a:noAutofit/>
          </a:bodyPr>
          <a:lstStyle/>
          <a:p>
            <a:pPr marL="0" indent="0">
              <a:buNone/>
            </a:pPr>
            <a:r>
              <a:rPr sz="2800">
                <a:solidFill>
                  <a:schemeClr val="bg1"/>
                </a:solidFill>
                <a:latin typeface="黑体" panose="02010609060101010101" charset="-122"/>
                <a:ea typeface="黑体" panose="02010609060101010101" charset="-122"/>
                <a:cs typeface="微软雅黑" panose="020b0503020204020204" pitchFamily="34" charset="-122"/>
                <a:sym typeface="+mn-ea"/>
              </a:rPr>
              <a:t>这即是</a:t>
            </a:r>
            <a:r>
              <a:rPr sz="2800">
                <a:solidFill>
                  <a:srgbClr val="FFFF00"/>
                </a:solidFill>
                <a:latin typeface="黑体" panose="02010609060101010101" charset="-122"/>
                <a:ea typeface="黑体" panose="02010609060101010101" charset="-122"/>
                <a:cs typeface="微软雅黑" panose="020b0503020204020204" pitchFamily="34" charset="-122"/>
                <a:sym typeface="+mn-ea"/>
              </a:rPr>
              <a:t>慢性的穷困</a:t>
            </a:r>
            <a:r>
              <a:rPr sz="2800">
                <a:solidFill>
                  <a:schemeClr val="bg1"/>
                </a:solidFill>
                <a:latin typeface="黑体" panose="02010609060101010101" charset="-122"/>
                <a:ea typeface="黑体" panose="02010609060101010101" charset="-122"/>
                <a:cs typeface="微软雅黑" panose="020b0503020204020204" pitchFamily="34" charset="-122"/>
                <a:sym typeface="+mn-ea"/>
              </a:rPr>
              <a:t>。因而作者说这曾是重振经济的</a:t>
            </a:r>
            <a:r>
              <a:rPr lang="en-US" altLang="zh-CN" sz="2800">
                <a:solidFill>
                  <a:schemeClr val="bg1"/>
                </a:solidFill>
                <a:latin typeface="黑体" panose="02010609060101010101" charset="-122"/>
                <a:ea typeface="黑体" panose="02010609060101010101" charset="-122"/>
                <a:cs typeface="微软雅黑" panose="020b0503020204020204" pitchFamily="34" charset="-122"/>
                <a:sym typeface="+mn-ea"/>
              </a:rPr>
              <a:t>“</a:t>
            </a:r>
            <a:r>
              <a:rPr sz="2800">
                <a:solidFill>
                  <a:schemeClr val="bg1"/>
                </a:solidFill>
                <a:latin typeface="黑体" panose="02010609060101010101" charset="-122"/>
                <a:ea typeface="黑体" panose="02010609060101010101" charset="-122"/>
                <a:cs typeface="微软雅黑" panose="020b0503020204020204" pitchFamily="34" charset="-122"/>
                <a:sym typeface="+mn-ea"/>
              </a:rPr>
              <a:t>最大障碍之一</a:t>
            </a:r>
            <a:r>
              <a:rPr lang="en-US" altLang="zh-CN" sz="2800">
                <a:solidFill>
                  <a:schemeClr val="bg1"/>
                </a:solidFill>
                <a:latin typeface="黑体" panose="02010609060101010101" charset="-122"/>
                <a:ea typeface="黑体" panose="02010609060101010101" charset="-122"/>
                <a:cs typeface="微软雅黑" panose="020b0503020204020204" pitchFamily="34" charset="-122"/>
                <a:sym typeface="+mn-ea"/>
              </a:rPr>
              <a:t>”</a:t>
            </a:r>
            <a:r>
              <a:rPr sz="2800">
                <a:solidFill>
                  <a:schemeClr val="bg1"/>
                </a:solidFill>
                <a:latin typeface="黑体" panose="02010609060101010101" charset="-122"/>
                <a:ea typeface="黑体" panose="02010609060101010101" charset="-122"/>
                <a:cs typeface="微软雅黑" panose="020b0503020204020204" pitchFamily="34" charset="-122"/>
                <a:sym typeface="+mn-ea"/>
              </a:rPr>
              <a:t>。直到革命战争和拿破仑战争赶跑了封建王公贵族和主教，取消了各种徭役和封建贡赋及教会什一税，消灭了封建特权和等级制度，宣布公民平等与自由。平等和自由的思想才在德国人民中广泛传播。人们意识到了自己的贫困的根源，才开始有了反抗的意识和勇气，从而努力改变自己的悲惨处境，这就变成了一种</a:t>
            </a:r>
            <a:r>
              <a:rPr sz="2800">
                <a:solidFill>
                  <a:srgbClr val="FFFF00"/>
                </a:solidFill>
                <a:latin typeface="黑体" panose="02010609060101010101" charset="-122"/>
                <a:ea typeface="黑体" panose="02010609060101010101" charset="-122"/>
                <a:cs typeface="微软雅黑" panose="020b0503020204020204" pitchFamily="34" charset="-122"/>
                <a:sym typeface="+mn-ea"/>
              </a:rPr>
              <a:t>急性的穷困</a:t>
            </a:r>
            <a:r>
              <a:rPr sz="2800">
                <a:solidFill>
                  <a:schemeClr val="bg1"/>
                </a:solidFill>
                <a:latin typeface="黑体" panose="02010609060101010101" charset="-122"/>
                <a:ea typeface="黑体" panose="02010609060101010101" charset="-122"/>
                <a:cs typeface="微软雅黑" panose="020b0503020204020204" pitchFamily="34" charset="-122"/>
                <a:sym typeface="+mn-ea"/>
              </a:rPr>
              <a:t>，从而推动了社会进步。</a:t>
            </a:r>
            <a:endParaRPr lang="zh-CN" altLang="en-US" sz="2800">
              <a:solidFill>
                <a:schemeClr val="bg1"/>
              </a:solidFill>
              <a:latin typeface="黑体" panose="02010609060101010101" charset="-122"/>
              <a:ea typeface="黑体" panose="02010609060101010101" charset="-122"/>
              <a:cs typeface="微软雅黑" panose="020b0503020204020204" pitchFamily="34" charset="-122"/>
            </a:endParaRPr>
          </a:p>
          <a:p>
            <a:pPr marL="0" indent="0">
              <a:buNone/>
            </a:pPr>
            <a:endParaRPr lang="en-US" altLang="zh-CN" sz="2800">
              <a:solidFill>
                <a:srgbClr val="FFFF00"/>
              </a:solidFill>
              <a:latin typeface="黑体" panose="02010609060101010101" charset="-122"/>
              <a:ea typeface="黑体" panose="02010609060101010101" charset="-122"/>
              <a:cs typeface="微软雅黑" panose="020b0503020204020204" pitchFamily="34" charset="-122"/>
              <a:sym typeface="+mn-ea"/>
            </a:endParaRPr>
          </a:p>
        </p:txBody>
      </p:sp>
    </p:spTree>
    <p:custDataLst>
      <p:tags r:id="rId3"/>
    </p:custDataLst>
  </p:cSld>
  <p:clrMapOvr>
    <a:masterClrMapping/>
  </p:clrMapOvr>
  <p:transition/>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94665" y="1031875"/>
            <a:ext cx="10968990" cy="1178560"/>
          </a:xfrm>
        </p:spPr>
        <p:txBody>
          <a:bodyPr>
            <a:normAutofit/>
          </a:bodyPr>
          <a:lstStyle/>
          <a:p>
            <a:r>
              <a:rPr b="0">
                <a:solidFill>
                  <a:schemeClr val="bg2"/>
                </a:solidFill>
                <a:latin typeface="黑体" panose="02010609060101010101" charset="-122"/>
                <a:ea typeface="黑体" panose="02010609060101010101" charset="-122"/>
                <a:cs typeface="微软雅黑" panose="020b0503020204020204" pitchFamily="34" charset="-122"/>
                <a:sym typeface="+mn-ea"/>
              </a:rPr>
              <a:t>问题五：本文语言的论述效果如何？试举例分析。</a:t>
            </a:r>
            <a:endParaRPr b="0">
              <a:solidFill>
                <a:schemeClr val="bg2"/>
              </a:solidFill>
              <a:latin typeface="黑体" panose="02010609060101010101" charset="-122"/>
              <a:ea typeface="黑体" panose="02010609060101010101" charset="-122"/>
              <a:cs typeface="微软雅黑" panose="020b0503020204020204" pitchFamily="34" charset="-122"/>
              <a:sym typeface="+mn-ea"/>
            </a:endParaRPr>
          </a:p>
        </p:txBody>
      </p:sp>
      <p:sp>
        <p:nvSpPr>
          <p:cNvPr id="5" name="内容占位符 4"/>
          <p:cNvSpPr>
            <a:spLocks noGrp="1"/>
          </p:cNvSpPr>
          <p:nvPr>
            <p:ph idx="1"/>
          </p:nvPr>
        </p:nvSpPr>
        <p:spPr>
          <a:xfrm>
            <a:off x="875030" y="1949450"/>
            <a:ext cx="10968990" cy="2959735"/>
          </a:xfrm>
        </p:spPr>
        <p:txBody>
          <a:bodyPr>
            <a:normAutofit fontScale="25000"/>
          </a:bodyPr>
          <a:lstStyle/>
          <a:p>
            <a:pPr marL="0" indent="0">
              <a:buNone/>
            </a:pPr>
            <a:r>
              <a:rPr sz="2800">
                <a:solidFill>
                  <a:schemeClr val="bg1"/>
                </a:solidFill>
                <a:latin typeface="微软雅黑" panose="020b0503020204020204" pitchFamily="34" charset="-122"/>
                <a:cs typeface="微软雅黑" panose="020b0503020204020204" pitchFamily="34" charset="-122"/>
              </a:rPr>
              <a:t> </a:t>
            </a:r>
            <a:r>
              <a:rPr sz="11200">
                <a:solidFill>
                  <a:schemeClr val="bg1"/>
                </a:solidFill>
                <a:latin typeface="黑体" panose="02010609060101010101" charset="-122"/>
                <a:ea typeface="黑体" panose="02010609060101010101" charset="-122"/>
                <a:cs typeface="黑体" panose="02010609060101010101" charset="-122"/>
              </a:rPr>
              <a:t>    </a:t>
            </a:r>
            <a:r>
              <a:rPr sz="11200">
                <a:solidFill>
                  <a:srgbClr val="FFFF00"/>
                </a:solidFill>
                <a:latin typeface="黑体" panose="02010609060101010101" charset="-122"/>
                <a:ea typeface="黑体" panose="02010609060101010101" charset="-122"/>
                <a:cs typeface="黑体" panose="02010609060101010101" charset="-122"/>
              </a:rPr>
              <a:t>示例：</a:t>
            </a:r>
            <a:r>
              <a:rPr sz="11200">
                <a:solidFill>
                  <a:schemeClr val="bg1"/>
                </a:solidFill>
                <a:latin typeface="黑体" panose="02010609060101010101" charset="-122"/>
                <a:ea typeface="黑体" panose="02010609060101010101" charset="-122"/>
                <a:cs typeface="黑体" panose="02010609060101010101" charset="-122"/>
              </a:rPr>
              <a:t>“</a:t>
            </a:r>
            <a:r>
              <a:rPr sz="11200">
                <a:solidFill>
                  <a:srgbClr val="FFFF00"/>
                </a:solidFill>
                <a:latin typeface="黑体" panose="02010609060101010101" charset="-122"/>
                <a:ea typeface="黑体" panose="02010609060101010101" charset="-122"/>
                <a:cs typeface="黑体" panose="02010609060101010101" charset="-122"/>
                <a:sym typeface="+mn-ea"/>
              </a:rPr>
              <a:t>所以</a:t>
            </a:r>
            <a:r>
              <a:rPr sz="11200">
                <a:solidFill>
                  <a:schemeClr val="bg1"/>
                </a:solidFill>
                <a:latin typeface="黑体" panose="02010609060101010101" charset="-122"/>
                <a:ea typeface="黑体" panose="02010609060101010101" charset="-122"/>
                <a:cs typeface="黑体" panose="02010609060101010101" charset="-122"/>
                <a:sym typeface="+mn-ea"/>
              </a:rPr>
              <a:t>，</a:t>
            </a:r>
            <a:r>
              <a:rPr sz="11200">
                <a:solidFill>
                  <a:srgbClr val="FFFF00"/>
                </a:solidFill>
                <a:latin typeface="黑体" panose="02010609060101010101" charset="-122"/>
                <a:ea typeface="黑体" panose="02010609060101010101" charset="-122"/>
                <a:cs typeface="黑体" panose="02010609060101010101" charset="-122"/>
                <a:sym typeface="+mn-ea"/>
              </a:rPr>
              <a:t>并不像</a:t>
            </a:r>
            <a:r>
              <a:rPr sz="11200">
                <a:solidFill>
                  <a:schemeClr val="bg1"/>
                </a:solidFill>
                <a:latin typeface="黑体" panose="02010609060101010101" charset="-122"/>
                <a:ea typeface="黑体" panose="02010609060101010101" charset="-122"/>
                <a:cs typeface="黑体" panose="02010609060101010101" charset="-122"/>
                <a:sym typeface="+mn-ea"/>
              </a:rPr>
              <a:t>人们有时不加思考地想象的那样是经济状况自动发生作用，</a:t>
            </a:r>
            <a:r>
              <a:rPr sz="11200">
                <a:solidFill>
                  <a:srgbClr val="FFFF00"/>
                </a:solidFill>
                <a:latin typeface="黑体" panose="02010609060101010101" charset="-122"/>
                <a:ea typeface="黑体" panose="02010609060101010101" charset="-122"/>
                <a:cs typeface="黑体" panose="02010609060101010101" charset="-122"/>
                <a:sym typeface="+mn-ea"/>
              </a:rPr>
              <a:t>而是</a:t>
            </a:r>
            <a:r>
              <a:rPr sz="11200">
                <a:solidFill>
                  <a:schemeClr val="bg1"/>
                </a:solidFill>
                <a:latin typeface="黑体" panose="02010609060101010101" charset="-122"/>
                <a:ea typeface="黑体" panose="02010609060101010101" charset="-122"/>
                <a:cs typeface="黑体" panose="02010609060101010101" charset="-122"/>
                <a:sym typeface="+mn-ea"/>
              </a:rPr>
              <a:t>人们自己创造自己的历史，</a:t>
            </a:r>
            <a:r>
              <a:rPr sz="11200">
                <a:solidFill>
                  <a:srgbClr val="FFFF00"/>
                </a:solidFill>
                <a:latin typeface="黑体" panose="02010609060101010101" charset="-122"/>
                <a:ea typeface="黑体" panose="02010609060101010101" charset="-122"/>
                <a:cs typeface="黑体" panose="02010609060101010101" charset="-122"/>
                <a:sym typeface="+mn-ea"/>
              </a:rPr>
              <a:t>但</a:t>
            </a:r>
            <a:r>
              <a:rPr sz="11200">
                <a:solidFill>
                  <a:schemeClr val="bg1"/>
                </a:solidFill>
                <a:latin typeface="黑体" panose="02010609060101010101" charset="-122"/>
                <a:ea typeface="黑体" panose="02010609060101010101" charset="-122"/>
                <a:cs typeface="黑体" panose="02010609060101010101" charset="-122"/>
                <a:sym typeface="+mn-ea"/>
              </a:rPr>
              <a:t>他们是在既定的、制约着他们的环境中，是在现有的现实关系的基础上进行创造的，在现实关系中，经济关系</a:t>
            </a:r>
            <a:r>
              <a:rPr sz="11200">
                <a:solidFill>
                  <a:srgbClr val="FFFF00"/>
                </a:solidFill>
                <a:latin typeface="黑体" panose="02010609060101010101" charset="-122"/>
                <a:ea typeface="黑体" panose="02010609060101010101" charset="-122"/>
                <a:cs typeface="黑体" panose="02010609060101010101" charset="-122"/>
                <a:sym typeface="+mn-ea"/>
              </a:rPr>
              <a:t>不管</a:t>
            </a:r>
            <a:r>
              <a:rPr sz="11200">
                <a:solidFill>
                  <a:schemeClr val="bg1"/>
                </a:solidFill>
                <a:latin typeface="黑体" panose="02010609060101010101" charset="-122"/>
                <a:ea typeface="黑体" panose="02010609060101010101" charset="-122"/>
                <a:cs typeface="黑体" panose="02010609060101010101" charset="-122"/>
                <a:sym typeface="+mn-ea"/>
              </a:rPr>
              <a:t>受到其他关系</a:t>
            </a:r>
            <a:r>
              <a:rPr lang="en-US" altLang="zh-CN" sz="11200">
                <a:solidFill>
                  <a:schemeClr val="bg1"/>
                </a:solidFill>
                <a:latin typeface="黑体" panose="02010609060101010101" charset="-122"/>
                <a:ea typeface="黑体" panose="02010609060101010101" charset="-122"/>
                <a:cs typeface="黑体" panose="02010609060101010101" charset="-122"/>
                <a:sym typeface="+mn-ea"/>
              </a:rPr>
              <a:t>——</a:t>
            </a:r>
            <a:r>
              <a:rPr sz="11200">
                <a:solidFill>
                  <a:schemeClr val="bg1"/>
                </a:solidFill>
                <a:latin typeface="黑体" panose="02010609060101010101" charset="-122"/>
                <a:ea typeface="黑体" panose="02010609060101010101" charset="-122"/>
                <a:cs typeface="黑体" panose="02010609060101010101" charset="-122"/>
                <a:sym typeface="+mn-ea"/>
              </a:rPr>
              <a:t>政治的和意识形态的</a:t>
            </a:r>
            <a:r>
              <a:rPr lang="en-US" altLang="zh-CN" sz="11200">
                <a:solidFill>
                  <a:schemeClr val="bg1"/>
                </a:solidFill>
                <a:latin typeface="黑体" panose="02010609060101010101" charset="-122"/>
                <a:ea typeface="黑体" panose="02010609060101010101" charset="-122"/>
                <a:cs typeface="黑体" panose="02010609060101010101" charset="-122"/>
                <a:sym typeface="+mn-ea"/>
              </a:rPr>
              <a:t>——</a:t>
            </a:r>
            <a:r>
              <a:rPr sz="11200">
                <a:solidFill>
                  <a:schemeClr val="bg1"/>
                </a:solidFill>
                <a:latin typeface="黑体" panose="02010609060101010101" charset="-122"/>
                <a:ea typeface="黑体" panose="02010609060101010101" charset="-122"/>
                <a:cs typeface="黑体" panose="02010609060101010101" charset="-122"/>
                <a:sym typeface="+mn-ea"/>
              </a:rPr>
              <a:t>多大影响，</a:t>
            </a:r>
            <a:r>
              <a:rPr sz="11200">
                <a:solidFill>
                  <a:srgbClr val="FFC000"/>
                </a:solidFill>
                <a:latin typeface="黑体" panose="02010609060101010101" charset="-122"/>
                <a:ea typeface="黑体" panose="02010609060101010101" charset="-122"/>
                <a:cs typeface="黑体" panose="02010609060101010101" charset="-122"/>
                <a:sym typeface="+mn-ea"/>
              </a:rPr>
              <a:t>归根到底</a:t>
            </a:r>
            <a:r>
              <a:rPr sz="11200">
                <a:solidFill>
                  <a:srgbClr val="FFFF00"/>
                </a:solidFill>
                <a:latin typeface="黑体" panose="02010609060101010101" charset="-122"/>
                <a:ea typeface="黑体" panose="02010609060101010101" charset="-122"/>
                <a:cs typeface="黑体" panose="02010609060101010101" charset="-122"/>
                <a:sym typeface="+mn-ea"/>
              </a:rPr>
              <a:t>还是</a:t>
            </a:r>
            <a:r>
              <a:rPr sz="11200">
                <a:solidFill>
                  <a:schemeClr val="bg1"/>
                </a:solidFill>
                <a:latin typeface="黑体" panose="02010609060101010101" charset="-122"/>
                <a:ea typeface="黑体" panose="02010609060101010101" charset="-122"/>
                <a:cs typeface="黑体" panose="02010609060101010101" charset="-122"/>
                <a:sym typeface="+mn-ea"/>
              </a:rPr>
              <a:t>具有决定意义的，它构成一条贯穿始终的、唯一有助于理解的红线。</a:t>
            </a:r>
            <a:r>
              <a:rPr lang="en-US" altLang="zh-CN" sz="112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112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11200">
                <a:solidFill>
                  <a:schemeClr val="bg1"/>
                </a:solidFill>
                <a:latin typeface="微软雅黑" panose="020b0503020204020204" pitchFamily="34" charset="-122"/>
                <a:cs typeface="微软雅黑" panose="020b0503020204020204" pitchFamily="34" charset="-122"/>
                <a:sym typeface="+mn-ea"/>
              </a:rPr>
              <a:t>        </a:t>
            </a:r>
            <a:endParaRPr lang="en-US" altLang="zh-CN" sz="11200">
              <a:solidFill>
                <a:schemeClr val="bg1"/>
              </a:solidFill>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94735" y="1031945"/>
            <a:ext cx="10969200" cy="705600"/>
          </a:xfrm>
        </p:spPr>
        <p:txBody>
          <a:bodyPr>
            <a:noAutofit/>
          </a:bodyPr>
          <a:lstStyle/>
          <a:p>
            <a:r>
              <a:rPr sz="4000" b="0">
                <a:solidFill>
                  <a:srgbClr val="FFFF00"/>
                </a:solidFill>
                <a:latin typeface="黑体" panose="02010609060101010101" charset="-122"/>
                <a:ea typeface="黑体" panose="02010609060101010101" charset="-122"/>
                <a:cs typeface="黑体" panose="02010609060101010101" charset="-122"/>
              </a:rPr>
              <a:t>三、联系现实 思考探究</a:t>
            </a:r>
            <a:endParaRPr sz="4000" b="0">
              <a:solidFill>
                <a:srgbClr val="FFFF00"/>
              </a:solidFill>
              <a:latin typeface="黑体" panose="02010609060101010101" charset="-122"/>
              <a:ea typeface="黑体" panose="02010609060101010101" charset="-122"/>
              <a:cs typeface="黑体" panose="02010609060101010101" charset="-122"/>
            </a:endParaRPr>
          </a:p>
        </p:txBody>
      </p:sp>
      <p:sp>
        <p:nvSpPr>
          <p:cNvPr id="5" name="内容占位符 4"/>
          <p:cNvSpPr>
            <a:spLocks noGrp="1"/>
          </p:cNvSpPr>
          <p:nvPr>
            <p:ph idx="1"/>
          </p:nvPr>
        </p:nvSpPr>
        <p:spPr>
          <a:xfrm>
            <a:off x="608330" y="1893570"/>
            <a:ext cx="10968990" cy="4356100"/>
          </a:xfrm>
        </p:spPr>
        <p:txBody>
          <a:bodyPr/>
          <a:lstStyle/>
          <a:p>
            <a:pPr marL="0" indent="0">
              <a:buNone/>
            </a:pPr>
            <a:r>
              <a:rPr lang="en-US" altLang="zh-CN" sz="2800">
                <a:solidFill>
                  <a:schemeClr val="bg1"/>
                </a:solidFill>
                <a:latin typeface="微软雅黑" panose="020b0503020204020204" pitchFamily="34" charset="-122"/>
                <a:cs typeface="微软雅黑" panose="020b0503020204020204" pitchFamily="34" charset="-122"/>
                <a:sym typeface="+mn-ea"/>
              </a:rPr>
              <a:t>     </a:t>
            </a:r>
            <a:r>
              <a:rPr lang="en-US" altLang="zh-CN" sz="3200">
                <a:solidFill>
                  <a:schemeClr val="bg1"/>
                </a:solidFill>
                <a:latin typeface="微软雅黑" panose="020b0503020204020204" pitchFamily="34" charset="-122"/>
                <a:cs typeface="微软雅黑" panose="020b0503020204020204" pitchFamily="34" charset="-122"/>
                <a:sym typeface="+mn-ea"/>
              </a:rPr>
              <a:t> </a:t>
            </a:r>
            <a:r>
              <a:rPr sz="3200">
                <a:solidFill>
                  <a:schemeClr val="bg1"/>
                </a:solidFill>
                <a:latin typeface="黑体" panose="02010609060101010101" charset="-122"/>
                <a:ea typeface="黑体" panose="02010609060101010101" charset="-122"/>
                <a:cs typeface="黑体" panose="02010609060101010101" charset="-122"/>
                <a:sym typeface="+mn-ea"/>
              </a:rPr>
              <a:t>讨论：梁启超在《李鸿章传》中说：</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a:t>
            </a:r>
            <a:r>
              <a:rPr sz="3200">
                <a:solidFill>
                  <a:schemeClr val="bg1"/>
                </a:solidFill>
                <a:latin typeface="黑体" panose="02010609060101010101" charset="-122"/>
                <a:ea typeface="黑体" panose="02010609060101010101" charset="-122"/>
                <a:cs typeface="黑体" panose="02010609060101010101" charset="-122"/>
              </a:rPr>
              <a:t>时势造英雄，英雄亦造时势。</a:t>
            </a:r>
            <a:r>
              <a:rPr lang="en-US" altLang="zh-CN" sz="3200">
                <a:solidFill>
                  <a:schemeClr val="bg1"/>
                </a:solidFill>
                <a:latin typeface="黑体" panose="02010609060101010101" charset="-122"/>
                <a:ea typeface="黑体" panose="02010609060101010101" charset="-122"/>
                <a:cs typeface="黑体" panose="02010609060101010101" charset="-122"/>
              </a:rPr>
              <a:t>”</a:t>
            </a:r>
            <a:r>
              <a:rPr sz="3200">
                <a:solidFill>
                  <a:schemeClr val="bg1"/>
                </a:solidFill>
                <a:latin typeface="黑体" panose="02010609060101010101" charset="-122"/>
                <a:ea typeface="黑体" panose="02010609060101010101" charset="-122"/>
                <a:cs typeface="黑体" panose="02010609060101010101" charset="-122"/>
              </a:rPr>
              <a:t>联系历史和现实生活，你认为是时势造英雄，还是英雄造时势呢？试举例证明自己的观点。</a:t>
            </a:r>
            <a:endParaRPr sz="3200">
              <a:solidFill>
                <a:schemeClr val="bg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611505" y="1203325"/>
            <a:ext cx="10968990" cy="5654675"/>
          </a:xfrm>
        </p:spPr>
        <p:txBody>
          <a:bodyPr>
            <a:normAutofit/>
          </a:bodyPr>
          <a:lstStyle/>
          <a:p>
            <a:pPr marL="0" indent="0">
              <a:lnSpc>
                <a:spcPts val="4060"/>
              </a:lnSpc>
              <a:spcAft>
                <a:spcPct val="0"/>
              </a:spcAft>
              <a:buNone/>
            </a:pPr>
            <a:r>
              <a:rPr lang="en-US" altLang="zh-CN" sz="2800">
                <a:solidFill>
                  <a:schemeClr val="bg1"/>
                </a:solidFill>
                <a:latin typeface="微软雅黑" panose="020b0503020204020204" pitchFamily="34" charset="-122"/>
                <a:cs typeface="微软雅黑" panose="020b0503020204020204" pitchFamily="34"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1</a:t>
            </a:r>
            <a:r>
              <a:rPr sz="2800">
                <a:solidFill>
                  <a:schemeClr val="bg1"/>
                </a:solidFill>
                <a:latin typeface="黑体" panose="02010609060101010101" charset="-122"/>
                <a:ea typeface="黑体" panose="02010609060101010101" charset="-122"/>
                <a:cs typeface="黑体" panose="02010609060101010101" charset="-122"/>
                <a:sym typeface="+mn-ea"/>
              </a:rPr>
              <a:t>）如果你认为</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英雄造时势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。请你辩证理解</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时势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这个词的意思。如果把</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时势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理解为时代或社会的意思，那么历史上很多伟大英雄确实在某种程度上改变了自己所处时代或社会的面貌。</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060"/>
              </a:lnSpc>
              <a:spcAft>
                <a:spcPct val="0"/>
              </a:spcAft>
              <a:buNone/>
            </a:pPr>
            <a:r>
              <a:rPr sz="2800">
                <a:solidFill>
                  <a:schemeClr val="bg1"/>
                </a:solidFill>
                <a:latin typeface="黑体" panose="02010609060101010101" charset="-122"/>
                <a:ea typeface="黑体" panose="02010609060101010101" charset="-122"/>
                <a:cs typeface="黑体" panose="02010609060101010101" charset="-122"/>
                <a:sym typeface="+mn-ea"/>
              </a:rPr>
              <a:t>    请思考：马克思和毛泽东的历史功绩是什么？</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060"/>
              </a:lnSpc>
              <a:spcAft>
                <a:spcPct val="0"/>
              </a:spcAft>
              <a:buNone/>
            </a:pPr>
            <a:r>
              <a:rPr sz="2800">
                <a:solidFill>
                  <a:schemeClr val="bg1"/>
                </a:solidFill>
                <a:latin typeface="黑体" panose="02010609060101010101" charset="-122"/>
                <a:ea typeface="黑体" panose="02010609060101010101" charset="-122"/>
                <a:cs typeface="黑体" panose="02010609060101010101" charset="-122"/>
                <a:sym typeface="+mn-ea"/>
              </a:rPr>
              <a:t>    例如毛泽东领导中国人民建立了新中国，确实是改变了中国多年来积贫积弱的社会面貌，从此中国人民站起来了。例如马克思创立了马克思主义理论，马克思理论成为世界人们的理论武器。</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711835" y="901065"/>
            <a:ext cx="10706100" cy="705485"/>
          </a:xfrm>
        </p:spPr>
        <p:txBody>
          <a:bodyPr/>
          <a:lstStyle/>
          <a:p>
            <a:r>
              <a:rPr lang="zh-CN" altLang="en-US" b="0">
                <a:solidFill>
                  <a:srgbClr val="FFFF00"/>
                </a:solidFill>
                <a:latin typeface="黑体" panose="02010609060101010101" charset="-122"/>
                <a:ea typeface="黑体" panose="02010609060101010101" charset="-122"/>
              </a:rPr>
              <a:t>单元学习目标</a:t>
            </a:r>
            <a:endParaRPr lang="zh-CN" altLang="en-US" b="0">
              <a:solidFill>
                <a:srgbClr val="FFFF00"/>
              </a:solidFill>
              <a:latin typeface="黑体" panose="02010609060101010101" charset="-122"/>
              <a:ea typeface="黑体" panose="02010609060101010101" charset="-122"/>
            </a:endParaRPr>
          </a:p>
        </p:txBody>
      </p:sp>
      <p:sp>
        <p:nvSpPr>
          <p:cNvPr id="4" name="内容占位符 3"/>
          <p:cNvSpPr>
            <a:spLocks noGrp="1"/>
          </p:cNvSpPr>
          <p:nvPr>
            <p:ph idx="1"/>
          </p:nvPr>
        </p:nvSpPr>
        <p:spPr>
          <a:xfrm>
            <a:off x="611505" y="1606550"/>
            <a:ext cx="10968990" cy="4512310"/>
          </a:xfrm>
        </p:spPr>
        <p:txBody>
          <a:bodyPr>
            <a:noAutofit/>
          </a:bodyPr>
          <a:lstStyle/>
          <a:p>
            <a:pPr marL="0" indent="0">
              <a:lnSpc>
                <a:spcPts val="3680"/>
              </a:lnSpc>
              <a:spcAft>
                <a:spcPct val="0"/>
              </a:spcAft>
              <a:buNone/>
            </a:pPr>
            <a:r>
              <a:rPr lang="en-US" altLang="zh-CN" sz="3200">
                <a:solidFill>
                  <a:schemeClr val="bg1"/>
                </a:solidFill>
                <a:latin typeface="黑体" panose="02010609060101010101" charset="-122"/>
                <a:ea typeface="黑体" panose="02010609060101010101" charset="-122"/>
                <a:cs typeface="黑体" panose="02010609060101010101" charset="-122"/>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1.</a:t>
            </a:r>
            <a:r>
              <a:rPr sz="2800">
                <a:solidFill>
                  <a:schemeClr val="bg1"/>
                </a:solidFill>
                <a:latin typeface="黑体" panose="02010609060101010101" charset="-122"/>
                <a:ea typeface="黑体" panose="02010609060101010101" charset="-122"/>
                <a:cs typeface="黑体" panose="02010609060101010101" charset="-122"/>
                <a:sym typeface="+mn-ea"/>
              </a:rPr>
              <a:t>体会和把握科学与文化论著的表达特点，提高阅读、理解科学与文化论著的能力，</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3680"/>
              </a:lnSpc>
              <a:spcAft>
                <a:spcPct val="0"/>
              </a:spcAft>
              <a:buNone/>
            </a:pPr>
            <a:r>
              <a:rPr sz="2800">
                <a:solidFill>
                  <a:schemeClr val="bg1"/>
                </a:solidFill>
                <a:latin typeface="黑体" panose="02010609060101010101" charset="-122"/>
                <a:ea typeface="黑体" panose="02010609060101010101" charset="-122"/>
                <a:cs typeface="黑体" panose="02010609060101010101" charset="-122"/>
                <a:sym typeface="+mn-ea"/>
              </a:rPr>
              <a:t>   2</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开阔视野，领会不同领域科学与文化论著的内容，培养求真求实的科学态度和勇于探索创新的精神。</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3680"/>
              </a:lnSpc>
              <a:spcAft>
                <a:spcPct val="0"/>
              </a:spcAft>
              <a:buNone/>
            </a:pPr>
            <a:r>
              <a:rPr sz="2800">
                <a:solidFill>
                  <a:schemeClr val="bg1"/>
                </a:solidFill>
                <a:latin typeface="黑体" panose="02010609060101010101" charset="-122"/>
                <a:ea typeface="黑体" panose="02010609060101010101" charset="-122"/>
                <a:cs typeface="黑体" panose="02010609060101010101" charset="-122"/>
                <a:sym typeface="+mn-ea"/>
              </a:rPr>
              <a:t>   3</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学习体验概括、归纳、推理、实证等科学思维方法，提升思维品质。</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3680"/>
              </a:lnSpc>
              <a:spcAft>
                <a:spcPct val="0"/>
              </a:spcAft>
              <a:buNone/>
            </a:pPr>
            <a:r>
              <a:rPr sz="2800">
                <a:solidFill>
                  <a:schemeClr val="bg1"/>
                </a:solidFill>
                <a:latin typeface="黑体" panose="02010609060101010101" charset="-122"/>
                <a:ea typeface="黑体" panose="02010609060101010101" charset="-122"/>
                <a:cs typeface="黑体" panose="02010609060101010101" charset="-122"/>
                <a:sym typeface="+mn-ea"/>
              </a:rPr>
              <a:t>   4</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了解议论文的论证结构，掌握其论证方法。注意体会文章的论辩艺术和严密、准确的语言表达。</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608330" y="1323340"/>
            <a:ext cx="10968990" cy="5654675"/>
          </a:xfrm>
        </p:spPr>
        <p:txBody>
          <a:bodyPr>
            <a:normAutofit/>
          </a:bodyPr>
          <a:lstStyle/>
          <a:p>
            <a:pPr marL="0" indent="0">
              <a:lnSpc>
                <a:spcPts val="4360"/>
              </a:lnSpc>
              <a:buNone/>
            </a:pPr>
            <a:r>
              <a:rPr sz="2800">
                <a:solidFill>
                  <a:schemeClr val="bg1"/>
                </a:solidFill>
                <a:latin typeface="黑体" panose="02010609060101010101" charset="-122"/>
                <a:ea typeface="黑体" panose="02010609060101010101" charset="-122"/>
                <a:cs typeface="黑体" panose="02010609060101010101" charset="-122"/>
                <a:sym typeface="+mn-ea"/>
              </a:rPr>
              <a:t>俄国和中国等很多国家都在马克思主义理论的指导下建立了社会主义制度，改变了世界的面貌。而马克思和毛泽东对历史发展的影响，其实体现了马哲的观点：即人民是历史的创造者，人具有主观能动性，可以对社会进行改造。</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360"/>
              </a:lnSpc>
              <a:buNone/>
            </a:pPr>
            <a:r>
              <a:rPr sz="2800">
                <a:solidFill>
                  <a:schemeClr val="bg1"/>
                </a:solidFill>
                <a:latin typeface="黑体" panose="02010609060101010101" charset="-122"/>
                <a:ea typeface="黑体" panose="02010609060101010101" charset="-122"/>
                <a:cs typeface="黑体" panose="02010609060101010101" charset="-122"/>
                <a:sym typeface="+mn-ea"/>
              </a:rPr>
              <a:t>    接下来请再思考：马克思或毛泽东如果生在不同的时代还会创造同样的历史功绩吗？如果历史上没有马克思和毛泽东，可不可能会有类似的人物来完成他们的历史功绩呢？</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060"/>
              </a:lnSpc>
              <a:buNone/>
            </a:pPr>
            <a:r>
              <a:rPr sz="3110">
                <a:solidFill>
                  <a:schemeClr val="bg1"/>
                </a:solidFill>
                <a:latin typeface="微软雅黑" panose="020b0503020204020204" pitchFamily="34" charset="-122"/>
                <a:cs typeface="微软雅黑" panose="020b0503020204020204" pitchFamily="34" charset="-122"/>
                <a:sym typeface="+mn-ea"/>
              </a:rPr>
              <a:t>    </a:t>
            </a:r>
            <a:endParaRPr sz="3110">
              <a:solidFill>
                <a:schemeClr val="bg1"/>
              </a:solidFill>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450215" y="1031875"/>
            <a:ext cx="10968990" cy="5654675"/>
          </a:xfrm>
        </p:spPr>
        <p:txBody>
          <a:bodyPr>
            <a:normAutofit/>
          </a:bodyPr>
          <a:lstStyle/>
          <a:p>
            <a:pPr marL="0" indent="0">
              <a:lnSpc>
                <a:spcPts val="4060"/>
              </a:lnSpc>
              <a:buNone/>
            </a:pPr>
            <a:r>
              <a:rPr lang="en-US" altLang="zh-CN" sz="2800">
                <a:solidFill>
                  <a:schemeClr val="bg1"/>
                </a:solidFill>
                <a:latin typeface="微软雅黑" panose="020b0503020204020204" pitchFamily="34" charset="-122"/>
                <a:cs typeface="微软雅黑" panose="020b0503020204020204" pitchFamily="34"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2</a:t>
            </a:r>
            <a:r>
              <a:rPr sz="2800">
                <a:solidFill>
                  <a:schemeClr val="bg1"/>
                </a:solidFill>
                <a:latin typeface="黑体" panose="02010609060101010101" charset="-122"/>
                <a:ea typeface="黑体" panose="02010609060101010101" charset="-122"/>
                <a:cs typeface="黑体" panose="02010609060101010101" charset="-122"/>
                <a:sym typeface="+mn-ea"/>
              </a:rPr>
              <a:t>）如果你认为</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时势造英雄</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时势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应该理解为特定社会阶段生产力和生产关系决定的一种客观社会需要，它是历史客观规律的一种表达。</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3760"/>
              </a:lnSpc>
              <a:buNone/>
            </a:pPr>
            <a:r>
              <a:rPr sz="2800">
                <a:solidFill>
                  <a:schemeClr val="bg1"/>
                </a:solidFill>
                <a:latin typeface="黑体" panose="02010609060101010101" charset="-122"/>
                <a:ea typeface="黑体" panose="02010609060101010101" charset="-122"/>
                <a:cs typeface="黑体" panose="02010609060101010101" charset="-122"/>
                <a:sym typeface="+mn-ea"/>
              </a:rPr>
              <a:t>    请思考：历史上为何会出现商鞅变法？</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060"/>
              </a:lnSpc>
              <a:buNone/>
            </a:pPr>
            <a:r>
              <a:rPr sz="2800">
                <a:solidFill>
                  <a:schemeClr val="bg1"/>
                </a:solidFill>
                <a:latin typeface="黑体" panose="02010609060101010101" charset="-122"/>
                <a:ea typeface="黑体" panose="02010609060101010101" charset="-122"/>
                <a:cs typeface="黑体" panose="02010609060101010101" charset="-122"/>
                <a:sym typeface="+mn-ea"/>
              </a:rPr>
              <a:t>    中国到了春秋战国时期，生产力提高，就必然呼唤改变生产关系适应生产力的发展。因而当时社会上就出现了魏国的李悝变法、楚国的吴起变法以及秦国的商鞅变法，而这些变法属商鞅变法最成功，他的变法使得秦国迅速崛起，国力日隆，是秦国最后</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608330" y="1134110"/>
            <a:ext cx="10968990" cy="5843905"/>
          </a:xfrm>
        </p:spPr>
        <p:txBody>
          <a:bodyPr>
            <a:normAutofit/>
          </a:bodyPr>
          <a:lstStyle/>
          <a:p>
            <a:pPr marL="0" indent="0">
              <a:lnSpc>
                <a:spcPts val="4060"/>
              </a:lnSpc>
              <a:buNone/>
            </a:pPr>
            <a:r>
              <a:rPr sz="2800">
                <a:solidFill>
                  <a:schemeClr val="bg1"/>
                </a:solidFill>
                <a:latin typeface="黑体" panose="02010609060101010101" charset="-122"/>
                <a:ea typeface="黑体" panose="02010609060101010101" charset="-122"/>
                <a:cs typeface="黑体" panose="02010609060101010101" charset="-122"/>
                <a:sym typeface="+mn-ea"/>
              </a:rPr>
              <a:t>最后能统一天下的一个根本原因。所以，我们可以说商鞅是一个顺应了</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时势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，从而改变了时代面貌的人。因为如果没有商鞅变法，历史还会有其他人变法成功，因而商鞅是时势造就，而非造就时势。</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060"/>
              </a:lnSpc>
              <a:buNone/>
            </a:pPr>
            <a:r>
              <a:rPr sz="2800">
                <a:solidFill>
                  <a:schemeClr val="bg1"/>
                </a:solidFill>
                <a:latin typeface="黑体" panose="02010609060101010101" charset="-122"/>
                <a:ea typeface="黑体" panose="02010609060101010101" charset="-122"/>
                <a:cs typeface="黑体" panose="02010609060101010101" charset="-122"/>
                <a:sym typeface="+mn-ea"/>
              </a:rPr>
              <a:t>    唯物史观认为：</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rgbClr val="FFFF00"/>
                </a:solidFill>
                <a:latin typeface="黑体" panose="02010609060101010101" charset="-122"/>
                <a:ea typeface="黑体" panose="02010609060101010101" charset="-122"/>
                <a:cs typeface="黑体" panose="02010609060101010101" charset="-122"/>
                <a:sym typeface="+mn-ea"/>
              </a:rPr>
              <a:t>在所有这样的社会里，都是那种以偶然性为其补充和表现形式的必然性占统治地位。在这里通过各种偶然性为自己开辟道路的必然性，归根到底仍然是经济的必然性</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。由此可见，商鞅的出现是一种历史的偶然现象，如果没有商鞅，</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3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608330" y="1323340"/>
            <a:ext cx="10968990" cy="5654675"/>
          </a:xfrm>
        </p:spPr>
        <p:txBody>
          <a:bodyPr>
            <a:normAutofit/>
          </a:bodyPr>
          <a:lstStyle/>
          <a:p>
            <a:pPr marL="0" indent="0">
              <a:lnSpc>
                <a:spcPts val="4660"/>
              </a:lnSpc>
              <a:buNone/>
            </a:pPr>
            <a:r>
              <a:rPr sz="3200">
                <a:solidFill>
                  <a:schemeClr val="bg1"/>
                </a:solidFill>
                <a:latin typeface="黑体" panose="02010609060101010101" charset="-122"/>
                <a:ea typeface="黑体" panose="02010609060101010101" charset="-122"/>
                <a:cs typeface="微软雅黑" panose="020b0503020204020204" pitchFamily="34" charset="-122"/>
                <a:sym typeface="+mn-ea"/>
              </a:rPr>
              <a:t>也会有类似的人物出现，这种情况就叫历史的必然性。商鞅的出现，只是这种历史必然性的一种表现和补充。而这种历史必然性是由经济必然性（战国时期生产力水平提高，生产关系不适应生产力的矛盾）决定的。</a:t>
            </a:r>
            <a:endParaRPr sz="3200">
              <a:solidFill>
                <a:srgbClr val="FFFF00"/>
              </a:solidFill>
              <a:latin typeface="黑体" panose="02010609060101010101" charset="-122"/>
              <a:ea typeface="黑体" panose="02010609060101010101" charset="-122"/>
              <a:cs typeface="微软雅黑" panose="020b0503020204020204" pitchFamily="34" charset="-122"/>
              <a:sym typeface="+mn-ea"/>
            </a:endParaRPr>
          </a:p>
        </p:txBody>
      </p:sp>
    </p:spTree>
    <p:custDataLst>
      <p:tags r:id="rId3"/>
    </p:custDataLst>
  </p:cSld>
  <p:clrMapOvr>
    <a:masterClrMapping/>
  </p:clrMapOvr>
  <p:transition/>
  <p:timing/>
</p:sld>
</file>

<file path=ppt/slides/slide3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494735" y="1031945"/>
            <a:ext cx="10969200" cy="705600"/>
          </a:xfrm>
        </p:spPr>
        <p:txBody>
          <a:bodyPr>
            <a:noAutofit/>
          </a:bodyPr>
          <a:lstStyle/>
          <a:p>
            <a:r>
              <a:rPr sz="4000" b="0">
                <a:solidFill>
                  <a:srgbClr val="FFFF00"/>
                </a:solidFill>
                <a:latin typeface="黑体" panose="02010609060101010101" charset="-122"/>
                <a:ea typeface="黑体" panose="02010609060101010101" charset="-122"/>
                <a:cs typeface="微软雅黑" panose="020b0503020204020204" pitchFamily="34" charset="-122"/>
              </a:rPr>
              <a:t>四、反馈与评价</a:t>
            </a:r>
            <a:endParaRPr sz="4000" b="0">
              <a:solidFill>
                <a:srgbClr val="FFFF00"/>
              </a:solidFill>
              <a:latin typeface="黑体" panose="02010609060101010101" charset="-122"/>
              <a:ea typeface="黑体" panose="02010609060101010101" charset="-122"/>
              <a:cs typeface="微软雅黑" panose="020b0503020204020204" pitchFamily="34" charset="-122"/>
            </a:endParaRPr>
          </a:p>
        </p:txBody>
      </p:sp>
      <p:sp>
        <p:nvSpPr>
          <p:cNvPr id="5" name="内容占位符 4"/>
          <p:cNvSpPr>
            <a:spLocks noGrp="1"/>
          </p:cNvSpPr>
          <p:nvPr>
            <p:ph idx="1"/>
          </p:nvPr>
        </p:nvSpPr>
        <p:spPr>
          <a:xfrm>
            <a:off x="608330" y="1893570"/>
            <a:ext cx="10968990" cy="4356100"/>
          </a:xfrm>
        </p:spPr>
        <p:txBody>
          <a:bodyPr/>
          <a:lstStyle/>
          <a:p>
            <a:pPr marL="0" indent="0">
              <a:buNone/>
            </a:pPr>
            <a:r>
              <a:rPr lang="en-US" altLang="zh-CN" sz="3200">
                <a:solidFill>
                  <a:schemeClr val="bg1"/>
                </a:solidFill>
              </a:rPr>
              <a:t>      </a:t>
            </a:r>
            <a:r>
              <a:rPr lang="zh-CN" altLang="en-US" sz="3200">
                <a:solidFill>
                  <a:schemeClr val="bg1"/>
                </a:solidFill>
                <a:latin typeface="黑体" panose="02010609060101010101" charset="-122"/>
                <a:ea typeface="黑体" panose="02010609060101010101" charset="-122"/>
                <a:cs typeface="黑体" panose="02010609060101010101" charset="-122"/>
              </a:rPr>
              <a:t>唯物史观认为，伟大人物的出现作为一种历史偶然现象，归根到底是由经济的必然性决定。如果把历史偶然现象画为曲线，当你画出它的中轴线，所考察的时间越长范围越广，就会发现这个轴线会越接近经济发展的轴线。那么如何理解</a:t>
            </a:r>
            <a:r>
              <a:rPr lang="en-US" altLang="zh-CN" sz="3200">
                <a:solidFill>
                  <a:schemeClr val="bg1"/>
                </a:solidFill>
                <a:latin typeface="黑体" panose="02010609060101010101" charset="-122"/>
                <a:ea typeface="黑体" panose="02010609060101010101" charset="-122"/>
                <a:cs typeface="黑体" panose="02010609060101010101" charset="-122"/>
              </a:rPr>
              <a:t>“</a:t>
            </a:r>
            <a:r>
              <a:rPr lang="zh-CN" altLang="en-US" sz="3200">
                <a:solidFill>
                  <a:schemeClr val="bg1"/>
                </a:solidFill>
                <a:latin typeface="黑体" panose="02010609060101010101" charset="-122"/>
                <a:ea typeface="黑体" panose="02010609060101010101" charset="-122"/>
                <a:cs typeface="黑体" panose="02010609060101010101" charset="-122"/>
              </a:rPr>
              <a:t>经济发展的轴线</a:t>
            </a:r>
            <a:r>
              <a:rPr lang="en-US" altLang="zh-CN" sz="3200">
                <a:solidFill>
                  <a:schemeClr val="bg1"/>
                </a:solidFill>
                <a:latin typeface="黑体" panose="02010609060101010101" charset="-122"/>
                <a:ea typeface="黑体" panose="02010609060101010101" charset="-122"/>
                <a:cs typeface="黑体" panose="02010609060101010101" charset="-122"/>
              </a:rPr>
              <a:t>”</a:t>
            </a:r>
            <a:r>
              <a:rPr lang="zh-CN" altLang="en-US" sz="3200">
                <a:solidFill>
                  <a:schemeClr val="bg1"/>
                </a:solidFill>
                <a:latin typeface="黑体" panose="02010609060101010101" charset="-122"/>
                <a:ea typeface="黑体" panose="02010609060101010101" charset="-122"/>
                <a:cs typeface="黑体" panose="02010609060101010101" charset="-122"/>
              </a:rPr>
              <a:t>呢？</a:t>
            </a:r>
            <a:endParaRPr lang="en-US" altLang="zh-CN" sz="3200">
              <a:solidFill>
                <a:schemeClr val="bg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sld>
</file>

<file path=ppt/slides/slide3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4"/>
          <a:stretch>
            <a:fillRect/>
          </a:stretch>
        </a:blipFill>
        <a:effectLst/>
      </p:bgPr>
    </p:bg>
    <p:spTree>
      <p:nvGrpSpPr>
        <p:cNvPr id="1" name=""/>
        <p:cNvGrpSpPr/>
        <p:nvPr/>
      </p:nvGrpSpPr>
      <p:grpSpPr>
        <a:xfrm>
          <a:off x="0" y="0"/>
          <a:ext cx="0" cy="0"/>
        </a:xfrm>
      </p:grpSpPr>
      <p:sp>
        <p:nvSpPr>
          <p:cNvPr id="7" name="文本占位符 6"/>
          <p:cNvSpPr>
            <a:spLocks noGrp="1"/>
          </p:cNvSpPr>
          <p:nvPr>
            <p:ph type="body" sz="half" idx="2"/>
          </p:nvPr>
        </p:nvSpPr>
        <p:spPr>
          <a:xfrm>
            <a:off x="7531735" y="1555115"/>
            <a:ext cx="4159250" cy="4608195"/>
          </a:xfrm>
        </p:spPr>
        <p:txBody>
          <a:bodyPr>
            <a:normAutofit fontScale="40000"/>
          </a:bodyPr>
          <a:lstStyle/>
          <a:p>
            <a:pPr indent="457200"/>
            <a:r>
              <a:rPr lang="en-US" altLang="zh-CN" sz="8000">
                <a:solidFill>
                  <a:srgbClr val="FFFF00"/>
                </a:solidFill>
                <a:latin typeface="黑体" panose="02010609060101010101" charset="-122"/>
                <a:ea typeface="黑体" panose="02010609060101010101" charset="-122"/>
                <a:cs typeface="黑体" panose="02010609060101010101" charset="-122"/>
              </a:rPr>
              <a:t>  </a:t>
            </a:r>
            <a:r>
              <a:rPr sz="8000">
                <a:solidFill>
                  <a:srgbClr val="FFFF00"/>
                </a:solidFill>
                <a:latin typeface="黑体" panose="02010609060101010101" charset="-122"/>
                <a:ea typeface="黑体" panose="02010609060101010101" charset="-122"/>
                <a:cs typeface="黑体" panose="02010609060101010101" charset="-122"/>
              </a:rPr>
              <a:t>在轴心时代里，中国、欧洲和印度等地区都出现了人类文明精神上的重大突破现象，德国哲学家雅斯贝尔斯称之为</a:t>
            </a:r>
            <a:r>
              <a:rPr lang="en-US" altLang="zh-CN" sz="8000">
                <a:solidFill>
                  <a:srgbClr val="FFFF00"/>
                </a:solidFill>
                <a:latin typeface="黑体" panose="02010609060101010101" charset="-122"/>
                <a:ea typeface="黑体" panose="02010609060101010101" charset="-122"/>
                <a:cs typeface="黑体" panose="02010609060101010101" charset="-122"/>
              </a:rPr>
              <a:t>“</a:t>
            </a:r>
            <a:r>
              <a:rPr sz="8000">
                <a:solidFill>
                  <a:srgbClr val="FFFF00"/>
                </a:solidFill>
                <a:latin typeface="黑体" panose="02010609060101010101" charset="-122"/>
                <a:ea typeface="黑体" panose="02010609060101010101" charset="-122"/>
                <a:cs typeface="黑体" panose="02010609060101010101" charset="-122"/>
              </a:rPr>
              <a:t>轴心时代。</a:t>
            </a:r>
            <a:endParaRPr sz="8000">
              <a:solidFill>
                <a:srgbClr val="FFFF00"/>
              </a:solidFill>
              <a:latin typeface="黑体" panose="02010609060101010101" charset="-122"/>
              <a:ea typeface="黑体" panose="02010609060101010101" charset="-122"/>
              <a:cs typeface="黑体" panose="02010609060101010101" charset="-122"/>
            </a:endParaRPr>
          </a:p>
        </p:txBody>
      </p:sp>
      <p:pic>
        <p:nvPicPr>
          <p:cNvPr id="6" name="图片占位符 5" descr="u=2898776158,1462453214&amp;fm=173&amp;app=49&amp;f=JPEG"/>
          <p:cNvPicPr>
            <a:picLocks noChangeAspect="1"/>
          </p:cNvPicPr>
          <p:nvPr>
            <p:ph type="pic" idx="1"/>
            <p:custDataLst>
              <p:tags r:id="rId3"/>
            </p:custDataLst>
          </p:nvPr>
        </p:nvPicPr>
        <p:blipFill>
          <a:blip r:embed="rId2"/>
          <a:stretch>
            <a:fillRect/>
          </a:stretch>
        </p:blipFill>
        <p:spPr>
          <a:xfrm>
            <a:off x="591185" y="1147445"/>
            <a:ext cx="6763385" cy="5152390"/>
          </a:xfrm>
          <a:prstGeom prst="rect">
            <a:avLst/>
          </a:prstGeom>
        </p:spPr>
      </p:pic>
      <p:sp>
        <p:nvSpPr>
          <p:cNvPr id="3" name="文本框 2"/>
          <p:cNvSpPr txBox="1"/>
          <p:nvPr/>
        </p:nvSpPr>
        <p:spPr>
          <a:xfrm>
            <a:off x="6610350" y="1385570"/>
            <a:ext cx="744220" cy="368300"/>
          </a:xfrm>
          <a:prstGeom prst="rect">
            <a:avLst/>
          </a:prstGeom>
          <a:noFill/>
        </p:spPr>
        <p:txBody>
          <a:bodyPr wrap="square" rtlCol="0">
            <a:spAutoFit/>
          </a:bodyPr>
          <a:lstStyle/>
          <a:p>
            <a:r>
              <a:rPr lang="zh-CN" altLang="en-US"/>
              <a:t>资料</a:t>
            </a:r>
            <a:endParaRPr lang="zh-CN" altLang="en-US"/>
          </a:p>
        </p:txBody>
      </p:sp>
    </p:spTree>
    <p:custDataLst>
      <p:tags r:id="rId5"/>
    </p:custDataLst>
  </p:cSld>
  <p:clrMapOvr>
    <a:masterClrMapping/>
  </p:clrMapOvr>
  <p:transition/>
  <p:timing/>
</p:sld>
</file>

<file path=ppt/slides/slide3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3"/>
          <a:stretch>
            <a:fillRect/>
          </a:stretch>
        </a:blipFill>
        <a:effectLst/>
      </p:bgPr>
    </p:bg>
    <p:spTree>
      <p:nvGrpSpPr>
        <p:cNvPr id="1" name=""/>
        <p:cNvGrpSpPr/>
        <p:nvPr/>
      </p:nvGrpSpPr>
      <p:grpSpPr>
        <a:xfrm>
          <a:off x="0" y="0"/>
          <a:ext cx="0" cy="0"/>
        </a:xfrm>
      </p:grpSpPr>
      <p:sp>
        <p:nvSpPr>
          <p:cNvPr id="3" name="图片占位符 2"/>
          <p:cNvSpPr/>
          <p:nvPr>
            <p:ph type="pic" idx="1"/>
          </p:nvPr>
        </p:nvSpPr>
        <p:spPr>
          <a:xfrm>
            <a:off x="608965" y="1555115"/>
            <a:ext cx="5233035" cy="4608195"/>
          </a:xfrm>
        </p:spPr>
        <p:txBody>
          <a:bodyPr/>
          <a:lstStyle/>
          <a:p/>
        </p:txBody>
      </p:sp>
      <p:pic>
        <p:nvPicPr>
          <p:cNvPr id="4" name="图片 3" descr="3"/>
          <p:cNvPicPr>
            <a:picLocks noChangeAspect="1"/>
          </p:cNvPicPr>
          <p:nvPr/>
        </p:nvPicPr>
        <p:blipFill>
          <a:blip r:embed="rId2"/>
          <a:stretch>
            <a:fillRect/>
          </a:stretch>
        </p:blipFill>
        <p:spPr>
          <a:xfrm>
            <a:off x="177165" y="1721485"/>
            <a:ext cx="6096000" cy="3609975"/>
          </a:xfrm>
          <a:prstGeom prst="rect">
            <a:avLst/>
          </a:prstGeom>
        </p:spPr>
      </p:pic>
      <p:sp>
        <p:nvSpPr>
          <p:cNvPr id="7" name="文本占位符 6"/>
          <p:cNvSpPr>
            <a:spLocks noGrp="1"/>
          </p:cNvSpPr>
          <p:nvPr>
            <p:ph type="body" sz="half" idx="2"/>
          </p:nvPr>
        </p:nvSpPr>
        <p:spPr>
          <a:xfrm>
            <a:off x="6804025" y="1555115"/>
            <a:ext cx="4902835" cy="4608830"/>
          </a:xfrm>
        </p:spPr>
        <p:txBody>
          <a:bodyPr>
            <a:normAutofit fontScale="40000"/>
          </a:bodyPr>
          <a:lstStyle/>
          <a:p>
            <a:pPr algn="l">
              <a:buClrTx/>
              <a:buSzTx/>
            </a:pPr>
            <a:r>
              <a:rPr sz="8000">
                <a:solidFill>
                  <a:srgbClr val="FFFF00"/>
                </a:solidFill>
                <a:latin typeface="黑体" panose="02010609060101010101" charset="-122"/>
                <a:ea typeface="黑体" panose="02010609060101010101" charset="-122"/>
                <a:cs typeface="华文楷体" panose="02010600040101010101" charset="-122"/>
              </a:rPr>
              <a:t>中国出现了孔子、老子、墨子等诸子百家。</a:t>
            </a:r>
            <a:endParaRPr sz="8000">
              <a:solidFill>
                <a:srgbClr val="FFFF00"/>
              </a:solidFill>
              <a:latin typeface="黑体" panose="02010609060101010101" charset="-122"/>
              <a:ea typeface="黑体" panose="02010609060101010101" charset="-122"/>
              <a:cs typeface="华文楷体" panose="02010600040101010101" charset="-122"/>
            </a:endParaRPr>
          </a:p>
          <a:p>
            <a:r>
              <a:rPr sz="8000">
                <a:solidFill>
                  <a:srgbClr val="FFFF00"/>
                </a:solidFill>
                <a:latin typeface="黑体" panose="02010609060101010101" charset="-122"/>
                <a:ea typeface="黑体" panose="02010609060101010101" charset="-122"/>
                <a:cs typeface="华文楷体" panose="02010600040101010101" charset="-122"/>
              </a:rPr>
              <a:t>古希腊出现了苏格拉底、柏拉图、亚里士多德等希腊先贤。</a:t>
            </a:r>
            <a:endParaRPr sz="8000">
              <a:solidFill>
                <a:srgbClr val="FFFF00"/>
              </a:solidFill>
              <a:latin typeface="黑体" panose="02010609060101010101" charset="-122"/>
              <a:ea typeface="黑体" panose="02010609060101010101" charset="-122"/>
              <a:cs typeface="华文楷体" panose="02010600040101010101" charset="-122"/>
            </a:endParaRPr>
          </a:p>
          <a:p>
            <a:r>
              <a:rPr sz="8000">
                <a:solidFill>
                  <a:srgbClr val="FFFF00"/>
                </a:solidFill>
                <a:latin typeface="黑体" panose="02010609060101010101" charset="-122"/>
                <a:ea typeface="黑体" panose="02010609060101010101" charset="-122"/>
                <a:cs typeface="华文楷体" panose="02010600040101010101" charset="-122"/>
              </a:rPr>
              <a:t>印度出现了释迦摩尼。</a:t>
            </a:r>
            <a:endParaRPr sz="8000">
              <a:solidFill>
                <a:srgbClr val="FFFF00"/>
              </a:solidFill>
              <a:latin typeface="黑体" panose="02010609060101010101" charset="-122"/>
              <a:ea typeface="黑体" panose="02010609060101010101" charset="-122"/>
              <a:cs typeface="华文楷体" panose="02010600040101010101" charset="-122"/>
            </a:endParaRPr>
          </a:p>
        </p:txBody>
      </p:sp>
      <p:sp>
        <p:nvSpPr>
          <p:cNvPr id="5" name="文本框 4"/>
          <p:cNvSpPr txBox="1"/>
          <p:nvPr/>
        </p:nvSpPr>
        <p:spPr>
          <a:xfrm>
            <a:off x="5535295" y="1721485"/>
            <a:ext cx="737870" cy="368300"/>
          </a:xfrm>
          <a:prstGeom prst="rect">
            <a:avLst/>
          </a:prstGeom>
          <a:solidFill>
            <a:schemeClr val="bg1"/>
          </a:solidFill>
        </p:spPr>
        <p:txBody>
          <a:bodyPr wrap="square" rtlCol="0">
            <a:spAutoFit/>
          </a:bodyPr>
          <a:lstStyle/>
          <a:p>
            <a:pPr algn="ctr"/>
            <a:r>
              <a:rPr lang="zh-CN" altLang="en-US">
                <a:solidFill>
                  <a:schemeClr val="tx1"/>
                </a:solidFill>
              </a:rPr>
              <a:t>资料</a:t>
            </a:r>
            <a:endParaRPr lang="zh-CN" altLang="en-US">
              <a:solidFill>
                <a:schemeClr val="tx1"/>
              </a:solidFill>
            </a:endParaRPr>
          </a:p>
        </p:txBody>
      </p:sp>
    </p:spTree>
    <p:custDataLst>
      <p:tags r:id="rId4"/>
    </p:custDataLst>
  </p:cSld>
  <p:clrMapOvr>
    <a:masterClrMapping/>
  </p:clrMapOvr>
  <p:transition/>
  <p:timing/>
</p:sld>
</file>

<file path=ppt/slides/slide3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608330" y="1410970"/>
            <a:ext cx="10968990" cy="4838700"/>
          </a:xfrm>
        </p:spPr>
        <p:txBody>
          <a:bodyPr/>
          <a:lstStyle/>
          <a:p>
            <a:pPr marL="0" indent="0">
              <a:buNone/>
            </a:pPr>
            <a:r>
              <a:rPr lang="en-US" altLang="zh-CN" sz="3600">
                <a:solidFill>
                  <a:schemeClr val="bg1"/>
                </a:solidFill>
              </a:rPr>
              <a:t>     </a:t>
            </a:r>
            <a:r>
              <a:rPr lang="zh-CN" altLang="en-US" sz="3600">
                <a:solidFill>
                  <a:schemeClr val="bg1"/>
                </a:solidFill>
                <a:latin typeface="黑体" panose="02010609060101010101" charset="-122"/>
                <a:ea typeface="黑体" panose="02010609060101010101" charset="-122"/>
                <a:cs typeface="黑体" panose="02010609060101010101" charset="-122"/>
              </a:rPr>
              <a:t>活动探究：请同学们查阅资料，试着从唯物史观的角度探究轴心时代出现的原因。</a:t>
            </a:r>
            <a:endParaRPr lang="zh-CN" altLang="en-US" sz="3600">
              <a:solidFill>
                <a:schemeClr val="bg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sld>
</file>

<file path=ppt/slides/slide3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611575" y="1127195"/>
            <a:ext cx="10969200" cy="705600"/>
          </a:xfrm>
        </p:spPr>
        <p:txBody>
          <a:bodyPr>
            <a:noAutofit/>
          </a:bodyPr>
          <a:lstStyle/>
          <a:p>
            <a:pPr algn="l">
              <a:lnSpc>
                <a:spcPct val="130000"/>
              </a:lnSpc>
              <a:spcBef>
                <a:spcPct val="0"/>
              </a:spcBef>
              <a:spcAft>
                <a:spcPts val="1000"/>
              </a:spcAft>
              <a:buClrTx/>
              <a:buSzTx/>
              <a:buFont typeface="Arial" panose="020b0604020202020204" pitchFamily="34" charset="0"/>
            </a:pPr>
            <a:r>
              <a:rPr b="0" spc="150">
                <a:solidFill>
                  <a:schemeClr val="bg1"/>
                </a:solidFill>
                <a:latin typeface="黑体" panose="02010609060101010101" charset="-122"/>
                <a:ea typeface="黑体" panose="02010609060101010101" charset="-122"/>
                <a:cs typeface="黑体" panose="02010609060101010101" charset="-122"/>
                <a:sym typeface="+mn-ea"/>
              </a:rPr>
              <a:t>总结轴心时代出现的原因</a:t>
            </a:r>
            <a:endParaRPr lang="zh-CN" altLang="en-US" b="0" spc="150">
              <a:solidFill>
                <a:schemeClr val="bg1"/>
              </a:solidFill>
              <a:latin typeface="黑体" panose="02010609060101010101" charset="-122"/>
              <a:ea typeface="黑体" panose="02010609060101010101" charset="-122"/>
              <a:cs typeface="黑体" panose="02010609060101010101" charset="-122"/>
              <a:sym typeface="+mn-ea"/>
            </a:endParaRPr>
          </a:p>
        </p:txBody>
      </p:sp>
      <p:sp>
        <p:nvSpPr>
          <p:cNvPr id="4" name="内容占位符 3"/>
          <p:cNvSpPr>
            <a:spLocks noGrp="1"/>
          </p:cNvSpPr>
          <p:nvPr>
            <p:ph idx="1"/>
          </p:nvPr>
        </p:nvSpPr>
        <p:spPr>
          <a:xfrm>
            <a:off x="608330" y="2060575"/>
            <a:ext cx="10968990" cy="4189095"/>
          </a:xfrm>
        </p:spPr>
        <p:txBody>
          <a:bodyPr>
            <a:noAutofit/>
          </a:bodyPr>
          <a:lstStyle/>
          <a:p>
            <a:pPr marL="0" indent="0">
              <a:buNone/>
            </a:pPr>
            <a:r>
              <a:rPr sz="2800">
                <a:solidFill>
                  <a:schemeClr val="bg1"/>
                </a:solidFill>
                <a:latin typeface="黑体" panose="02010609060101010101" charset="-122"/>
                <a:ea typeface="黑体" panose="02010609060101010101" charset="-122"/>
                <a:cs typeface="黑体" panose="02010609060101010101" charset="-122"/>
                <a:sym typeface="+mn-ea"/>
              </a:rPr>
              <a:t>（1）它们都处在北纬</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25-35</a:t>
            </a:r>
            <a:r>
              <a:rPr sz="2800">
                <a:solidFill>
                  <a:schemeClr val="bg1"/>
                </a:solidFill>
                <a:latin typeface="黑体" panose="02010609060101010101" charset="-122"/>
                <a:ea typeface="黑体" panose="02010609060101010101" charset="-122"/>
                <a:cs typeface="黑体" panose="02010609060101010101" charset="-122"/>
                <a:sym typeface="+mn-ea"/>
              </a:rPr>
              <a:t>度之内，有适合人类居住的环境条件。</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2</a:t>
            </a:r>
            <a:r>
              <a:rPr sz="2800">
                <a:solidFill>
                  <a:schemeClr val="bg1"/>
                </a:solidFill>
                <a:latin typeface="黑体" panose="02010609060101010101" charset="-122"/>
                <a:ea typeface="黑体" panose="02010609060101010101" charset="-122"/>
                <a:cs typeface="黑体" panose="02010609060101010101" charset="-122"/>
                <a:sym typeface="+mn-ea"/>
              </a:rPr>
              <a:t>）人类文明已进入铁器时代，农工商业自上古以来发展到了第一个高峰。</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3</a:t>
            </a:r>
            <a:r>
              <a:rPr sz="2800">
                <a:solidFill>
                  <a:schemeClr val="bg1"/>
                </a:solidFill>
                <a:latin typeface="黑体" panose="02010609060101010101" charset="-122"/>
                <a:ea typeface="黑体" panose="02010609060101010101" charset="-122"/>
                <a:cs typeface="黑体" panose="02010609060101010101" charset="-122"/>
                <a:sym typeface="+mn-ea"/>
              </a:rPr>
              <a:t>）基本完成了社会化分工，生产力有所提高，人类有时间探索生产以外的问题。  </a:t>
            </a:r>
            <a:r>
              <a:rPr sz="2800" b="1">
                <a:solidFill>
                  <a:schemeClr val="bg1"/>
                </a:solidFill>
                <a:latin typeface="黑体" panose="02010609060101010101" charset="-122"/>
                <a:ea typeface="黑体" panose="02010609060101010101" charset="-122"/>
                <a:cs typeface="黑体" panose="02010609060101010101" charset="-122"/>
                <a:sym typeface="+mn-ea"/>
              </a:rPr>
              <a:t>   </a:t>
            </a:r>
            <a:endParaRPr sz="2800" b="1">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3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08330" y="1426210"/>
            <a:ext cx="10968990" cy="4613275"/>
          </a:xfrm>
        </p:spPr>
        <p:txBody>
          <a:bodyPr>
            <a:noAutofit/>
          </a:bodyPr>
          <a:lstStyle/>
          <a:p>
            <a:pPr marL="0" indent="0">
              <a:buNone/>
            </a:pPr>
            <a:r>
              <a:rPr lang="en-US" altLang="zh-CN" sz="2800">
                <a:solidFill>
                  <a:schemeClr val="bg1"/>
                </a:solidFill>
                <a:sym typeface="+mn-ea"/>
              </a:rPr>
              <a:t>    </a:t>
            </a:r>
            <a:r>
              <a:rPr lang="en-US" altLang="zh-CN" sz="2800" b="1">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唯物史观认为历史的偶然现象，其实都是由背后的经济发展轴线决定的。恩格斯透过历史发展中种种偶然事件，为我们指出历史发展背后那条红线</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经济轴线，历史上出现的一个个伟大人物以及他们的创举，都是经济轴线上结出来的璀璨花朵而已。如果我们站在唯物史观的角度去思考，我们可以做出推测，轴心时代的出现，也许是由于人类发展的生产力在此刻趋同了，所以历史的偶然现象就和经济轴线平行而进了。  </a:t>
            </a:r>
            <a:r>
              <a:rPr sz="2800" b="1">
                <a:solidFill>
                  <a:schemeClr val="bg1"/>
                </a:solidFill>
                <a:latin typeface="黑体" panose="02010609060101010101" charset="-122"/>
                <a:ea typeface="黑体" panose="02010609060101010101" charset="-122"/>
                <a:cs typeface="黑体" panose="02010609060101010101" charset="-122"/>
                <a:sym typeface="+mn-ea"/>
              </a:rPr>
              <a:t>   </a:t>
            </a:r>
            <a:endParaRPr sz="2800" b="1">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711835" y="901065"/>
            <a:ext cx="10706100" cy="705485"/>
          </a:xfrm>
        </p:spPr>
        <p:txBody>
          <a:bodyPr/>
          <a:lstStyle/>
          <a:p>
            <a:r>
              <a:rPr lang="zh-CN" altLang="en-US" b="0">
                <a:solidFill>
                  <a:srgbClr val="FFFF00"/>
                </a:solidFill>
                <a:latin typeface="黑体" panose="02010609060101010101" charset="-122"/>
                <a:ea typeface="黑体" panose="02010609060101010101" charset="-122"/>
              </a:rPr>
              <a:t>科学文化论著的阅读方法</a:t>
            </a:r>
            <a:endParaRPr lang="zh-CN" altLang="en-US" b="0">
              <a:solidFill>
                <a:srgbClr val="FFFF00"/>
              </a:solidFill>
              <a:latin typeface="黑体" panose="02010609060101010101" charset="-122"/>
              <a:ea typeface="黑体" panose="02010609060101010101" charset="-122"/>
            </a:endParaRPr>
          </a:p>
        </p:txBody>
      </p:sp>
      <p:sp>
        <p:nvSpPr>
          <p:cNvPr id="4" name="内容占位符 3"/>
          <p:cNvSpPr>
            <a:spLocks noGrp="1"/>
          </p:cNvSpPr>
          <p:nvPr>
            <p:ph idx="1"/>
          </p:nvPr>
        </p:nvSpPr>
        <p:spPr>
          <a:xfrm>
            <a:off x="611505" y="1606550"/>
            <a:ext cx="10968990" cy="4512310"/>
          </a:xfrm>
        </p:spPr>
        <p:txBody>
          <a:bodyPr>
            <a:noAutofit/>
          </a:bodyPr>
          <a:lstStyle/>
          <a:p>
            <a:pPr marL="0" indent="0">
              <a:lnSpc>
                <a:spcPts val="4380"/>
              </a:lnSpc>
              <a:spcAft>
                <a:spcPts val="1200"/>
              </a:spcAft>
              <a:buNone/>
            </a:pPr>
            <a:r>
              <a:rPr lang="en-US" altLang="zh-CN" sz="32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抓住主要概念，把握核心观点，理清论述思路，感受文章强大的思想力量。</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4380"/>
              </a:lnSpc>
              <a:spcAft>
                <a:spcPts val="1200"/>
              </a:spcAft>
              <a:buNone/>
            </a:pPr>
            <a:r>
              <a:rPr sz="2800">
                <a:solidFill>
                  <a:schemeClr val="bg1"/>
                </a:solidFill>
                <a:latin typeface="黑体" panose="02010609060101010101" charset="-122"/>
                <a:ea typeface="黑体" panose="02010609060101010101" charset="-122"/>
                <a:cs typeface="黑体" panose="02010609060101010101" charset="-122"/>
                <a:sym typeface="+mn-ea"/>
              </a:rPr>
              <a:t>   在把握基本内容的基础上，尝试联系历史背景或其他学科所学，理解文章的针对性和现实性、批判性，思考其理论价值和实践指导意义；欣赏文章的论证艺术，比如选择和运用材料的特点，辩证思维和逻辑性，严密准确的语言表达及论述风格。</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4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608400" y="1031945"/>
            <a:ext cx="10969200" cy="705600"/>
          </a:xfrm>
        </p:spPr>
        <p:txBody>
          <a:bodyPr/>
          <a:lstStyle/>
          <a:p>
            <a:r>
              <a:rPr lang="zh-CN" altLang="en-US" b="0">
                <a:solidFill>
                  <a:srgbClr val="FFFF00"/>
                </a:solidFill>
                <a:latin typeface="黑体" panose="02010609060101010101" charset="-122"/>
                <a:ea typeface="黑体" panose="02010609060101010101" charset="-122"/>
              </a:rPr>
              <a:t>五、回顾总结</a:t>
            </a:r>
            <a:endParaRPr lang="zh-CN" altLang="en-US" b="0">
              <a:solidFill>
                <a:srgbClr val="FFFF00"/>
              </a:solidFill>
              <a:latin typeface="黑体" panose="02010609060101010101" charset="-122"/>
              <a:ea typeface="黑体" panose="02010609060101010101" charset="-122"/>
            </a:endParaRPr>
          </a:p>
        </p:txBody>
      </p:sp>
      <p:sp>
        <p:nvSpPr>
          <p:cNvPr id="4" name="内容占位符 3"/>
          <p:cNvSpPr>
            <a:spLocks noGrp="1"/>
          </p:cNvSpPr>
          <p:nvPr>
            <p:ph idx="1"/>
          </p:nvPr>
        </p:nvSpPr>
        <p:spPr>
          <a:xfrm>
            <a:off x="608330" y="1737360"/>
            <a:ext cx="10968990" cy="4177030"/>
          </a:xfrm>
        </p:spPr>
        <p:txBody>
          <a:bodyPr>
            <a:noAutofit/>
          </a:bodyPr>
          <a:lstStyle/>
          <a:p>
            <a:pPr marL="0" indent="0">
              <a:buNone/>
            </a:pPr>
            <a:r>
              <a:rPr lang="en-US" altLang="zh-CN" sz="2800">
                <a:solidFill>
                  <a:schemeClr val="bg1"/>
                </a:solidFill>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恩格斯给瓦尔特·博尔吉乌斯的回信，指出经济关系是</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社会历史的决定性基础</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归根到底制约着历史发展</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；上层建筑的发展是</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以经济发展为基础的</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，但</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它们又都相互作用并对经济基础发生作用</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r>
              <a:rPr sz="2800">
                <a:solidFill>
                  <a:schemeClr val="bg1"/>
                </a:solidFill>
                <a:latin typeface="黑体" panose="02010609060101010101" charset="-122"/>
                <a:ea typeface="黑体" panose="02010609060101010101" charset="-122"/>
                <a:cs typeface="黑体" panose="02010609060101010101" charset="-122"/>
                <a:sym typeface="+mn-ea"/>
              </a:rPr>
              <a:t>；伟大人物出现作为一种历史的偶然性，是由经济的必然性决定的。恩格斯的这封回信澄清了一些重大的理论问题，充分体现了马克思的辩证唯物史观。</a:t>
            </a:r>
            <a:endParaRPr sz="2800">
              <a:solidFill>
                <a:schemeClr val="bg1"/>
              </a:solidFill>
              <a:latin typeface="黑体" panose="02010609060101010101" charset="-122"/>
              <a:ea typeface="黑体" panose="02010609060101010101" charset="-122"/>
              <a:cs typeface="黑体" panose="02010609060101010101" charset="-122"/>
            </a:endParaRPr>
          </a:p>
          <a:p>
            <a:pPr marL="0" indent="0">
              <a:buNone/>
            </a:pP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4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标题 3"/>
          <p:cNvSpPr>
            <a:spLocks noGrp="1"/>
          </p:cNvSpPr>
          <p:nvPr>
            <p:ph type="title"/>
          </p:nvPr>
        </p:nvSpPr>
        <p:spPr>
          <a:xfrm>
            <a:off x="611575" y="1242130"/>
            <a:ext cx="10969200" cy="705600"/>
          </a:xfrm>
        </p:spPr>
        <p:txBody>
          <a:bodyPr>
            <a:noAutofit/>
          </a:bodyPr>
          <a:lstStyle/>
          <a:p>
            <a:r>
              <a:rPr lang="zh-CN" altLang="en-US" sz="4000" b="0">
                <a:solidFill>
                  <a:srgbClr val="FFFF00"/>
                </a:solidFill>
                <a:latin typeface="黑体" panose="02010609060101010101" charset="-122"/>
                <a:ea typeface="黑体" panose="02010609060101010101" charset="-122"/>
              </a:rPr>
              <a:t>六、作业</a:t>
            </a:r>
            <a:endParaRPr lang="zh-CN" altLang="en-US" sz="4000" b="0">
              <a:solidFill>
                <a:srgbClr val="FFFF00"/>
              </a:solidFill>
              <a:latin typeface="黑体" panose="02010609060101010101" charset="-122"/>
              <a:ea typeface="黑体" panose="02010609060101010101" charset="-122"/>
            </a:endParaRPr>
          </a:p>
        </p:txBody>
      </p:sp>
      <p:sp>
        <p:nvSpPr>
          <p:cNvPr id="5" name="内容占位符 4"/>
          <p:cNvSpPr>
            <a:spLocks noGrp="1"/>
          </p:cNvSpPr>
          <p:nvPr>
            <p:ph idx="1"/>
          </p:nvPr>
        </p:nvSpPr>
        <p:spPr>
          <a:xfrm>
            <a:off x="608330" y="2157095"/>
            <a:ext cx="10968990" cy="4092575"/>
          </a:xfrm>
        </p:spPr>
        <p:txBody>
          <a:bodyPr/>
          <a:lstStyle/>
          <a:p>
            <a:pPr marL="0" indent="0">
              <a:buNone/>
            </a:pPr>
            <a:r>
              <a:rPr lang="en-US" altLang="zh-CN" sz="3600">
                <a:solidFill>
                  <a:schemeClr val="bg1"/>
                </a:solidFill>
              </a:rPr>
              <a:t>    </a:t>
            </a:r>
            <a:r>
              <a:rPr lang="en-US" altLang="zh-CN" sz="3600">
                <a:solidFill>
                  <a:schemeClr val="bg1"/>
                </a:solidFill>
                <a:latin typeface="黑体" panose="02010609060101010101" charset="-122"/>
                <a:ea typeface="黑体" panose="02010609060101010101" charset="-122"/>
                <a:cs typeface="黑体" panose="02010609060101010101" charset="-122"/>
              </a:rPr>
              <a:t>  </a:t>
            </a:r>
            <a:r>
              <a:rPr sz="3600">
                <a:solidFill>
                  <a:schemeClr val="bg1"/>
                </a:solidFill>
                <a:latin typeface="黑体" panose="02010609060101010101" charset="-122"/>
                <a:ea typeface="黑体" panose="02010609060101010101" charset="-122"/>
                <a:cs typeface="黑体" panose="02010609060101010101" charset="-122"/>
              </a:rPr>
              <a:t>完成一篇作文，题目《时势与英雄》。</a:t>
            </a:r>
            <a:endParaRPr sz="3600">
              <a:solidFill>
                <a:schemeClr val="bg1"/>
              </a:solidFill>
              <a:latin typeface="黑体" panose="02010609060101010101" charset="-122"/>
              <a:ea typeface="黑体" panose="02010609060101010101" charset="-122"/>
              <a:cs typeface="黑体" panose="02010609060101010101" charset="-122"/>
            </a:endParaRPr>
          </a:p>
          <a:p>
            <a:pPr marL="0" indent="0">
              <a:buNone/>
            </a:pPr>
            <a:r>
              <a:rPr sz="3600">
                <a:solidFill>
                  <a:schemeClr val="bg1"/>
                </a:solidFill>
                <a:latin typeface="黑体" panose="02010609060101010101" charset="-122"/>
                <a:ea typeface="黑体" panose="02010609060101010101" charset="-122"/>
                <a:cs typeface="黑体" panose="02010609060101010101" charset="-122"/>
              </a:rPr>
              <a:t>    </a:t>
            </a:r>
            <a:r>
              <a:rPr sz="3200">
                <a:solidFill>
                  <a:schemeClr val="bg1"/>
                </a:solidFill>
                <a:latin typeface="黑体" panose="02010609060101010101" charset="-122"/>
                <a:ea typeface="黑体" panose="02010609060101010101" charset="-122"/>
                <a:cs typeface="黑体" panose="02010609060101010101" charset="-122"/>
              </a:rPr>
              <a:t>要求：结合唯物史观，例证丰富，不少于</a:t>
            </a:r>
            <a:r>
              <a:rPr lang="en-US" altLang="zh-CN" sz="3200">
                <a:solidFill>
                  <a:schemeClr val="bg1"/>
                </a:solidFill>
                <a:latin typeface="黑体" panose="02010609060101010101" charset="-122"/>
                <a:ea typeface="黑体" panose="02010609060101010101" charset="-122"/>
                <a:cs typeface="黑体" panose="02010609060101010101" charset="-122"/>
              </a:rPr>
              <a:t>800</a:t>
            </a:r>
            <a:r>
              <a:rPr sz="3200">
                <a:solidFill>
                  <a:schemeClr val="bg1"/>
                </a:solidFill>
                <a:latin typeface="黑体" panose="02010609060101010101" charset="-122"/>
                <a:ea typeface="黑体" panose="02010609060101010101" charset="-122"/>
                <a:cs typeface="黑体" panose="02010609060101010101" charset="-122"/>
              </a:rPr>
              <a:t>字。</a:t>
            </a:r>
            <a:endParaRPr sz="3200">
              <a:solidFill>
                <a:schemeClr val="bg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sld>
</file>

<file path=ppt/slides/slide4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3"/>
          <a:stretch>
            <a:fillRect/>
          </a:stretch>
        </a:blipFill>
        <a:effectLst/>
      </p:bgPr>
    </p:bg>
    <p:spTree>
      <p:nvGrpSpPr>
        <p:cNvPr id="1" name=""/>
        <p:cNvGrpSpPr/>
        <p:nvPr/>
      </p:nvGrpSpPr>
      <p:grpSpPr>
        <a:xfrm>
          <a:off x="0" y="0"/>
          <a:ext cx="0" cy="0"/>
        </a:xfrm>
      </p:grpSpPr>
      <p:sp>
        <p:nvSpPr>
          <p:cNvPr id="5" name="内容占位符 4"/>
          <p:cNvSpPr>
            <a:spLocks noGrp="1"/>
          </p:cNvSpPr>
          <p:nvPr>
            <p:ph idx="1"/>
          </p:nvPr>
        </p:nvSpPr>
        <p:spPr>
          <a:xfrm>
            <a:off x="611505" y="1249680"/>
            <a:ext cx="10968990" cy="4359275"/>
          </a:xfrm>
        </p:spPr>
        <p:txBody>
          <a:bodyPr>
            <a:normAutofit fontScale="90000" lnSpcReduction="10000"/>
          </a:bodyPr>
          <a:lstStyle/>
          <a:p>
            <a:pPr marL="0" indent="0">
              <a:buNone/>
            </a:pPr>
            <a:r>
              <a:rPr lang="en-US" altLang="zh-CN" sz="3600">
                <a:solidFill>
                  <a:schemeClr val="bg1"/>
                </a:solidFill>
              </a:rPr>
              <a:t>   </a:t>
            </a:r>
            <a:r>
              <a:rPr lang="en-US" altLang="zh-CN" sz="3600">
                <a:solidFill>
                  <a:schemeClr val="bg1"/>
                </a:solidFill>
                <a:latin typeface="微软雅黑" panose="020b0503020204020204" pitchFamily="34" charset="-122"/>
                <a:cs typeface="微软雅黑" panose="020b0503020204020204" pitchFamily="34" charset="-122"/>
              </a:rPr>
              <a:t>   </a:t>
            </a:r>
            <a:r>
              <a:rPr sz="3600">
                <a:solidFill>
                  <a:schemeClr val="bg1"/>
                </a:solidFill>
                <a:latin typeface="黑体" panose="02010609060101010101" charset="-122"/>
                <a:ea typeface="黑体" panose="02010609060101010101" charset="-122"/>
                <a:cs typeface="微软雅黑" panose="020b0503020204020204" pitchFamily="34" charset="-122"/>
              </a:rPr>
              <a:t>一百多年过去了，在马克思主义的引领下，</a:t>
            </a:r>
            <a:r>
              <a:rPr sz="3600">
                <a:solidFill>
                  <a:schemeClr val="bg1"/>
                </a:solidFill>
                <a:latin typeface="黑体" panose="02010609060101010101" charset="-122"/>
                <a:ea typeface="黑体" panose="02010609060101010101" charset="-122"/>
                <a:cs typeface="微软雅黑" panose="020b0503020204020204" pitchFamily="34" charset="-122"/>
                <a:sym typeface="+mn-ea"/>
              </a:rPr>
              <a:t>中国</a:t>
            </a:r>
            <a:r>
              <a:rPr sz="3600">
                <a:solidFill>
                  <a:schemeClr val="bg1"/>
                </a:solidFill>
                <a:latin typeface="黑体" panose="02010609060101010101" charset="-122"/>
                <a:ea typeface="黑体" panose="02010609060101010101" charset="-122"/>
                <a:cs typeface="微软雅黑" panose="020b0503020204020204" pitchFamily="34" charset="-122"/>
              </a:rPr>
              <a:t>如今已经发展为世界第二大国。历史证明了马克思主义强大的理论价值，辩证唯物史观是我们认识世界和改造世界的强大理论武器。新时代的中国依然面临着巨大的挑战，要实现民族伟大复兴，我们必须不断提高自己的理论水平。让我们重温经典，在经典中汲取力量，为中华民族复兴的伟大事业添砖加瓦。</a:t>
            </a:r>
            <a:endParaRPr sz="3600">
              <a:solidFill>
                <a:schemeClr val="bg1"/>
              </a:solidFill>
              <a:latin typeface="黑体" panose="02010609060101010101" charset="-122"/>
              <a:ea typeface="黑体" panose="02010609060101010101" charset="-122"/>
              <a:cs typeface="微软雅黑" panose="020b0503020204020204" pitchFamily="34" charset="-122"/>
            </a:endParaRPr>
          </a:p>
        </p:txBody>
      </p:sp>
      <p:pic>
        <p:nvPicPr>
          <p:cNvPr id="6" name="New picture"/>
          <p:cNvPicPr/>
          <p:nvPr/>
        </p:nvPicPr>
        <p:blipFill>
          <a:blip r:embed="rId2"/>
          <a:stretch>
            <a:fillRect/>
          </a:stretch>
        </p:blipFill>
        <p:spPr>
          <a:xfrm>
            <a:off x="12153900" y="10223500"/>
            <a:ext cx="342900" cy="241300"/>
          </a:xfrm>
          <a:prstGeom prst="cube">
            <a:avLst/>
          </a:prstGeom>
        </p:spPr>
      </p:pic>
    </p:spTree>
    <p:custDataLst>
      <p:tags r:id="rId4"/>
    </p:custDataLst>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711835" y="901065"/>
            <a:ext cx="10706100" cy="705485"/>
          </a:xfrm>
        </p:spPr>
        <p:txBody>
          <a:bodyPr/>
          <a:lstStyle/>
          <a:p>
            <a:r>
              <a:rPr lang="zh-CN" altLang="en-US" b="0">
                <a:solidFill>
                  <a:srgbClr val="FFFF00"/>
                </a:solidFill>
                <a:latin typeface="黑体" panose="02010609060101010101" charset="-122"/>
                <a:ea typeface="黑体" panose="02010609060101010101" charset="-122"/>
              </a:rPr>
              <a:t>学习议论文的写法</a:t>
            </a:r>
            <a:endParaRPr lang="zh-CN" altLang="en-US" b="0">
              <a:solidFill>
                <a:srgbClr val="FFFF00"/>
              </a:solidFill>
              <a:latin typeface="黑体" panose="02010609060101010101" charset="-122"/>
              <a:ea typeface="黑体" panose="02010609060101010101" charset="-122"/>
            </a:endParaRPr>
          </a:p>
        </p:txBody>
      </p:sp>
      <p:sp>
        <p:nvSpPr>
          <p:cNvPr id="4" name="内容占位符 3"/>
          <p:cNvSpPr>
            <a:spLocks noGrp="1"/>
          </p:cNvSpPr>
          <p:nvPr>
            <p:ph idx="1"/>
          </p:nvPr>
        </p:nvSpPr>
        <p:spPr>
          <a:xfrm>
            <a:off x="580390" y="1819275"/>
            <a:ext cx="10968990" cy="4512310"/>
          </a:xfrm>
        </p:spPr>
        <p:txBody>
          <a:bodyPr>
            <a:noAutofit/>
          </a:bodyPr>
          <a:lstStyle/>
          <a:p>
            <a:pPr marL="0" indent="0">
              <a:lnSpc>
                <a:spcPts val="3680"/>
              </a:lnSpc>
              <a:spcAft>
                <a:spcPts val="1200"/>
              </a:spcAft>
              <a:buNone/>
            </a:pPr>
            <a:r>
              <a:rPr lang="en-US" altLang="zh-CN" sz="32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学习写议论文，深化理性思考，尝试运用相关理论对现实问题进行辩证分析，有理有据地阐述自己的观点，深化对所学理论和社会生活的认识，提升具体语境中语言运用的能力。</a:t>
            </a:r>
            <a:endParaRPr sz="2800">
              <a:solidFill>
                <a:schemeClr val="bg1"/>
              </a:solidFill>
              <a:latin typeface="黑体" panose="02010609060101010101" charset="-122"/>
              <a:ea typeface="黑体" panose="02010609060101010101" charset="-122"/>
              <a:cs typeface="黑体" panose="02010609060101010101" charset="-122"/>
              <a:sym typeface="+mn-ea"/>
            </a:endParaRPr>
          </a:p>
          <a:p>
            <a:pPr marL="0" indent="0">
              <a:lnSpc>
                <a:spcPts val="3680"/>
              </a:lnSpc>
              <a:spcAft>
                <a:spcPts val="1200"/>
              </a:spcAft>
              <a:buNone/>
            </a:pPr>
            <a:r>
              <a:rPr sz="2800">
                <a:solidFill>
                  <a:schemeClr val="bg1"/>
                </a:solidFill>
                <a:latin typeface="黑体" panose="02010609060101010101" charset="-122"/>
                <a:ea typeface="黑体" panose="02010609060101010101" charset="-122"/>
                <a:cs typeface="黑体" panose="02010609060101010101" charset="-122"/>
                <a:sym typeface="+mn-ea"/>
              </a:rPr>
              <a:t>    高考作文越来越注重理性思维的考查，甚至可以说，议论文是高考作文中最重要的文体，充分利用这个单元练好议论文写作，构建议论文写作的基本途径，意义非同小可。</a:t>
            </a:r>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1238885" y="1422400"/>
            <a:ext cx="10248900" cy="5264785"/>
          </a:xfrm>
        </p:spPr>
        <p:txBody>
          <a:bodyPr>
            <a:normAutofit/>
          </a:bodyPr>
          <a:lstStyle/>
          <a:p>
            <a:pPr marL="0" indent="0">
              <a:buNone/>
            </a:pPr>
            <a:r>
              <a:rPr lang="en-US" altLang="zh-CN" sz="3600">
                <a:solidFill>
                  <a:schemeClr val="bg1"/>
                </a:solidFill>
              </a:rPr>
              <a:t>    </a:t>
            </a:r>
            <a:r>
              <a:rPr lang="en-US" altLang="zh-CN" sz="2800">
                <a:solidFill>
                  <a:schemeClr val="bg1"/>
                </a:solidFill>
                <a:latin typeface="黑体" panose="02010609060101010101" charset="-122"/>
                <a:ea typeface="黑体" panose="02010609060101010101" charset="-122"/>
                <a:cs typeface="黑体" panose="02010609060101010101" charset="-122"/>
              </a:rPr>
              <a:t> </a:t>
            </a:r>
            <a:r>
              <a:rPr sz="2800">
                <a:solidFill>
                  <a:schemeClr val="bg1"/>
                </a:solidFill>
                <a:latin typeface="黑体" panose="02010609060101010101" charset="-122"/>
                <a:ea typeface="黑体" panose="02010609060101010101" charset="-122"/>
                <a:cs typeface="黑体" panose="02010609060101010101" charset="-122"/>
              </a:rPr>
              <a:t>19世纪90年代，资产阶级学者和德国党内的机会主义者大肆歪曲、攻击和篡改马克思主义唯物史观。他们或鼓吹思想、理性是社会发展的决定性因素，否定经济条件归根到底具有决定性作用；或者宣扬只有经济状况才是原因，才是唯一积极的因素，否认上层建筑的作用，想达到解除无产阶级思想武装、反对无产阶级革命的目的。这些谬论，在德国大学生中引起了思想混乱。</a:t>
            </a:r>
            <a:endParaRPr sz="2800">
              <a:solidFill>
                <a:schemeClr val="bg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1238885" y="1341755"/>
            <a:ext cx="10248900" cy="5345430"/>
          </a:xfrm>
        </p:spPr>
        <p:txBody>
          <a:bodyPr>
            <a:normAutofit lnSpcReduction="20000"/>
          </a:bodyPr>
          <a:lstStyle/>
          <a:p>
            <a:pPr marL="0" indent="0">
              <a:lnSpc>
                <a:spcPts val="4540"/>
              </a:lnSpc>
              <a:buNone/>
            </a:pPr>
            <a:r>
              <a:rPr lang="en-US" altLang="zh-CN" sz="3600">
                <a:solidFill>
                  <a:schemeClr val="bg1"/>
                </a:solidFill>
              </a:rPr>
              <a:t>      </a:t>
            </a:r>
            <a:r>
              <a:rPr sz="3200">
                <a:solidFill>
                  <a:schemeClr val="bg1"/>
                </a:solidFill>
                <a:latin typeface="黑体" panose="02010609060101010101" charset="-122"/>
                <a:ea typeface="黑体" panose="02010609060101010101" charset="-122"/>
                <a:cs typeface="黑体" panose="02010609060101010101" charset="-122"/>
              </a:rPr>
              <a:t>当时大学生</a:t>
            </a:r>
            <a:r>
              <a:rPr sz="3200">
                <a:solidFill>
                  <a:schemeClr val="bg1"/>
                </a:solidFill>
                <a:latin typeface="黑体" panose="02010609060101010101" charset="-122"/>
                <a:ea typeface="黑体" panose="02010609060101010101" charset="-122"/>
                <a:cs typeface="黑体" panose="02010609060101010101" charset="-122"/>
                <a:sym typeface="+mn-ea"/>
              </a:rPr>
              <a:t>瓦尔特·博尔吉乌斯给恩格斯写信请教了几个问题。为了澄清当时社会上的那些错误思想，捍卫马克思的唯物史观，恩格斯1894年1月25日给瓦尔特·博尔吉乌斯写信，认真回答了他的问题。那么，恩格斯是如何解答博尔吉乌斯的疑惑的呢？下面我们一起走进这篇文章，一探究竟。</a:t>
            </a:r>
            <a:endParaRPr sz="3200">
              <a:solidFill>
                <a:schemeClr val="bg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3" name="标题 2"/>
          <p:cNvSpPr>
            <a:spLocks noGrp="1"/>
          </p:cNvSpPr>
          <p:nvPr>
            <p:ph type="title"/>
          </p:nvPr>
        </p:nvSpPr>
        <p:spPr>
          <a:xfrm>
            <a:off x="611575" y="1296105"/>
            <a:ext cx="10969200" cy="705600"/>
          </a:xfrm>
        </p:spPr>
        <p:txBody>
          <a:bodyPr/>
          <a:lstStyle/>
          <a:p>
            <a:r>
              <a:rPr lang="zh-CN" altLang="en-US" b="0">
                <a:solidFill>
                  <a:srgbClr val="FFFF00"/>
                </a:solidFill>
                <a:latin typeface="黑体" panose="02010609060101010101" charset="-122"/>
                <a:ea typeface="黑体" panose="02010609060101010101" charset="-122"/>
              </a:rPr>
              <a:t>一、整体感知，理解文章的基本观点和概念</a:t>
            </a:r>
            <a:endParaRPr lang="zh-CN" altLang="en-US" b="0">
              <a:solidFill>
                <a:srgbClr val="FFFF00"/>
              </a:solidFill>
              <a:latin typeface="黑体" panose="02010609060101010101" charset="-122"/>
              <a:ea typeface="黑体" panose="02010609060101010101" charset="-122"/>
            </a:endParaRPr>
          </a:p>
        </p:txBody>
      </p:sp>
      <p:sp>
        <p:nvSpPr>
          <p:cNvPr id="4" name="内容占位符 3"/>
          <p:cNvSpPr>
            <a:spLocks noGrp="1"/>
          </p:cNvSpPr>
          <p:nvPr>
            <p:ph idx="1"/>
          </p:nvPr>
        </p:nvSpPr>
        <p:spPr>
          <a:xfrm>
            <a:off x="608330" y="2266315"/>
            <a:ext cx="10968990" cy="3983355"/>
          </a:xfrm>
        </p:spPr>
        <p:txBody>
          <a:bodyPr>
            <a:noAutofit/>
          </a:bodyPr>
          <a:lstStyle/>
          <a:p>
            <a:pPr marL="0" indent="0">
              <a:buNone/>
            </a:pPr>
            <a:r>
              <a:rPr lang="en-US" altLang="zh-CN" sz="3200">
                <a:solidFill>
                  <a:schemeClr val="bg1"/>
                </a:solidFill>
                <a:latin typeface="黑体" panose="02010609060101010101" charset="-122"/>
                <a:ea typeface="黑体" panose="02010609060101010101" charset="-122"/>
                <a:cs typeface="黑体" panose="02010609060101010101" charset="-122"/>
                <a:sym typeface="+mn-ea"/>
              </a:rPr>
              <a:t>   1.</a:t>
            </a:r>
            <a:r>
              <a:rPr lang="zh-CN" altLang="zh-CN" sz="3200">
                <a:solidFill>
                  <a:schemeClr val="bg1"/>
                </a:solidFill>
                <a:latin typeface="黑体" panose="02010609060101010101" charset="-122"/>
                <a:ea typeface="黑体" panose="02010609060101010101" charset="-122"/>
                <a:cs typeface="黑体" panose="02010609060101010101" charset="-122"/>
                <a:sym typeface="+mn-ea"/>
              </a:rPr>
              <a:t>阅读文章</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1</a:t>
            </a:r>
            <a:r>
              <a:rPr sz="3200">
                <a:solidFill>
                  <a:schemeClr val="bg1"/>
                </a:solidFill>
                <a:latin typeface="黑体" panose="02010609060101010101" charset="-122"/>
                <a:ea typeface="黑体" panose="02010609060101010101" charset="-122"/>
                <a:cs typeface="黑体" panose="02010609060101010101" charset="-122"/>
                <a:sym typeface="+mn-ea"/>
              </a:rPr>
              <a:t>、</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2</a:t>
            </a:r>
            <a:r>
              <a:rPr sz="3200">
                <a:solidFill>
                  <a:schemeClr val="bg1"/>
                </a:solidFill>
                <a:latin typeface="黑体" panose="02010609060101010101" charset="-122"/>
                <a:ea typeface="黑体" panose="02010609060101010101" charset="-122"/>
                <a:cs typeface="黑体" panose="02010609060101010101" charset="-122"/>
                <a:sym typeface="+mn-ea"/>
              </a:rPr>
              <a:t>自然段，</a:t>
            </a:r>
            <a:r>
              <a:rPr lang="zh-CN" altLang="zh-CN" sz="3200">
                <a:solidFill>
                  <a:schemeClr val="bg1"/>
                </a:solidFill>
                <a:latin typeface="黑体" panose="02010609060101010101" charset="-122"/>
                <a:ea typeface="黑体" panose="02010609060101010101" charset="-122"/>
                <a:cs typeface="黑体" panose="02010609060101010101" charset="-122"/>
                <a:sym typeface="+mn-ea"/>
              </a:rPr>
              <a:t>从文章中找到</a:t>
            </a:r>
            <a:r>
              <a:rPr sz="3200">
                <a:solidFill>
                  <a:schemeClr val="bg1"/>
                </a:solidFill>
                <a:latin typeface="黑体" panose="02010609060101010101" charset="-122"/>
                <a:ea typeface="黑体" panose="02010609060101010101" charset="-122"/>
                <a:cs typeface="黑体" panose="02010609060101010101" charset="-122"/>
                <a:sym typeface="+mn-ea"/>
              </a:rPr>
              <a:t>瓦尔特·博尔吉乌斯以下三</a:t>
            </a:r>
            <a:r>
              <a:rPr lang="zh-CN" altLang="zh-CN" sz="3200">
                <a:solidFill>
                  <a:schemeClr val="bg1"/>
                </a:solidFill>
                <a:latin typeface="黑体" panose="02010609060101010101" charset="-122"/>
                <a:ea typeface="黑体" panose="02010609060101010101" charset="-122"/>
                <a:cs typeface="黑体" panose="02010609060101010101" charset="-122"/>
                <a:sym typeface="+mn-ea"/>
              </a:rPr>
              <a:t>个问题的答案：</a:t>
            </a:r>
            <a:endParaRPr lang="zh-CN" altLang="zh-CN" sz="32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sz="3200">
                <a:solidFill>
                  <a:schemeClr val="bg1"/>
                </a:solidFill>
                <a:latin typeface="黑体" panose="02010609060101010101" charset="-122"/>
                <a:ea typeface="黑体" panose="02010609060101010101" charset="-122"/>
                <a:cs typeface="黑体" panose="02010609060101010101" charset="-122"/>
                <a:sym typeface="+mn-ea"/>
              </a:rPr>
              <a:t>（</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1</a:t>
            </a:r>
            <a:r>
              <a:rPr sz="3200">
                <a:solidFill>
                  <a:schemeClr val="bg1"/>
                </a:solidFill>
                <a:latin typeface="黑体" panose="02010609060101010101" charset="-122"/>
                <a:ea typeface="黑体" panose="02010609060101010101" charset="-122"/>
                <a:cs typeface="黑体" panose="02010609060101010101" charset="-122"/>
                <a:sym typeface="+mn-ea"/>
              </a:rPr>
              <a:t>）什么是经济关系？（</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2</a:t>
            </a:r>
            <a:r>
              <a:rPr sz="3200">
                <a:solidFill>
                  <a:schemeClr val="bg1"/>
                </a:solidFill>
                <a:latin typeface="黑体" panose="02010609060101010101" charset="-122"/>
                <a:ea typeface="黑体" panose="02010609060101010101" charset="-122"/>
                <a:cs typeface="黑体" panose="02010609060101010101" charset="-122"/>
                <a:sym typeface="+mn-ea"/>
              </a:rPr>
              <a:t>）经济关系和社会历史是什么关系？（</a:t>
            </a:r>
            <a:r>
              <a:rPr lang="en-US" altLang="zh-CN" sz="3200">
                <a:solidFill>
                  <a:schemeClr val="bg1"/>
                </a:solidFill>
                <a:latin typeface="黑体" panose="02010609060101010101" charset="-122"/>
                <a:ea typeface="黑体" panose="02010609060101010101" charset="-122"/>
                <a:cs typeface="黑体" panose="02010609060101010101" charset="-122"/>
                <a:sym typeface="+mn-ea"/>
              </a:rPr>
              <a:t>3</a:t>
            </a:r>
            <a:r>
              <a:rPr sz="3200">
                <a:solidFill>
                  <a:schemeClr val="bg1"/>
                </a:solidFill>
                <a:latin typeface="黑体" panose="02010609060101010101" charset="-122"/>
                <a:ea typeface="黑体" panose="02010609060101010101" charset="-122"/>
                <a:cs typeface="黑体" panose="02010609060101010101" charset="-122"/>
                <a:sym typeface="+mn-ea"/>
              </a:rPr>
              <a:t>）经济关系取决于科学发展吗？</a:t>
            </a:r>
            <a:endParaRPr sz="3200">
              <a:solidFill>
                <a:schemeClr val="bg1"/>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1">
          <a:blip r:embed="rId2"/>
          <a:stretch>
            <a:fillRect/>
          </a:stretch>
        </a:blipFill>
        <a:effectLst/>
      </p:bgPr>
    </p:bg>
    <p:spTree>
      <p:nvGrpSpPr>
        <p:cNvPr id="1" name=""/>
        <p:cNvGrpSpPr/>
        <p:nvPr/>
      </p:nvGrpSpPr>
      <p:grpSpPr>
        <a:xfrm>
          <a:off x="0" y="0"/>
          <a:ext cx="0" cy="0"/>
        </a:xfrm>
      </p:grpSpPr>
      <p:sp>
        <p:nvSpPr>
          <p:cNvPr id="4" name="内容占位符 3"/>
          <p:cNvSpPr>
            <a:spLocks noGrp="1"/>
          </p:cNvSpPr>
          <p:nvPr>
            <p:ph idx="1"/>
          </p:nvPr>
        </p:nvSpPr>
        <p:spPr>
          <a:xfrm>
            <a:off x="683895" y="1886585"/>
            <a:ext cx="10824210" cy="3418840"/>
          </a:xfrm>
        </p:spPr>
        <p:txBody>
          <a:bodyPr>
            <a:noAutofit/>
          </a:bodyPr>
          <a:lstStyle/>
          <a:p>
            <a:pPr marL="0" indent="0">
              <a:buNone/>
            </a:pPr>
            <a:r>
              <a:rPr lang="en-US" altLang="zh-CN" sz="2800">
                <a:solidFill>
                  <a:schemeClr val="bg1"/>
                </a:solidFill>
                <a:sym typeface="+mn-ea"/>
              </a:rPr>
              <a:t>    </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我们视之为社会历史的决定性基础的经济关系，是指一定社会的</a:t>
            </a:r>
            <a:r>
              <a:rPr sz="2800">
                <a:solidFill>
                  <a:srgbClr val="FFFF00"/>
                </a:solidFill>
                <a:latin typeface="黑体" panose="02010609060101010101" charset="-122"/>
                <a:ea typeface="黑体" panose="02010609060101010101" charset="-122"/>
                <a:cs typeface="黑体" panose="02010609060101010101" charset="-122"/>
                <a:sym typeface="+mn-ea"/>
              </a:rPr>
              <a:t>人们生产生活资料和彼此交换产品</a:t>
            </a:r>
            <a:r>
              <a:rPr sz="2800">
                <a:solidFill>
                  <a:schemeClr val="bg1"/>
                </a:solidFill>
                <a:effectLst>
                  <a:outerShdw blurRad="38100" dist="38100" dir="2700000" algn="tl">
                    <a:srgbClr val="000000">
                      <a:alpha val="43137"/>
                    </a:srgbClr>
                  </a:outerShdw>
                </a:effectLst>
                <a:latin typeface="黑体" panose="02010609060101010101" charset="-122"/>
                <a:ea typeface="黑体" panose="02010609060101010101" charset="-122"/>
                <a:cs typeface="黑体" panose="02010609060101010101" charset="-122"/>
                <a:sym typeface="+mn-ea"/>
              </a:rPr>
              <a:t>（在有分工的条件下）</a:t>
            </a:r>
            <a:r>
              <a:rPr sz="2800">
                <a:solidFill>
                  <a:srgbClr val="FFFF00"/>
                </a:solidFill>
                <a:latin typeface="黑体" panose="02010609060101010101" charset="-122"/>
                <a:ea typeface="黑体" panose="02010609060101010101" charset="-122"/>
                <a:cs typeface="黑体" panose="02010609060101010101" charset="-122"/>
                <a:sym typeface="+mn-ea"/>
              </a:rPr>
              <a:t>的方式</a:t>
            </a:r>
            <a:r>
              <a:rPr sz="2800">
                <a:solidFill>
                  <a:schemeClr val="bg1"/>
                </a:solidFill>
                <a:latin typeface="黑体" panose="02010609060101010101" charset="-122"/>
                <a:ea typeface="黑体" panose="02010609060101010101" charset="-122"/>
                <a:cs typeface="黑体" panose="02010609060101010101" charset="-122"/>
                <a:sym typeface="+mn-ea"/>
              </a:rPr>
              <a:t>。因此，这里包括生产和运输的</a:t>
            </a:r>
            <a:r>
              <a:rPr sz="2800">
                <a:solidFill>
                  <a:srgbClr val="FFFF00"/>
                </a:solidFill>
                <a:latin typeface="黑体" panose="02010609060101010101" charset="-122"/>
                <a:ea typeface="黑体" panose="02010609060101010101" charset="-122"/>
                <a:cs typeface="黑体" panose="02010609060101010101" charset="-122"/>
                <a:sym typeface="+mn-ea"/>
              </a:rPr>
              <a:t>全部技术</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lang="en-US" altLang="zh-CN" sz="2800">
              <a:solidFill>
                <a:schemeClr val="bg1"/>
              </a:solidFill>
              <a:latin typeface="黑体" panose="02010609060101010101" charset="-122"/>
              <a:ea typeface="黑体" panose="02010609060101010101" charset="-122"/>
              <a:cs typeface="黑体" panose="02010609060101010101" charset="-122"/>
              <a:sym typeface="+mn-ea"/>
            </a:endParaRPr>
          </a:p>
          <a:p>
            <a:pPr marL="0" indent="0">
              <a:buNone/>
            </a:pPr>
            <a:r>
              <a:rPr lang="en-US" altLang="zh-CN" sz="2800">
                <a:solidFill>
                  <a:schemeClr val="bg1"/>
                </a:solidFill>
                <a:latin typeface="黑体" panose="02010609060101010101" charset="-122"/>
                <a:ea typeface="黑体" panose="02010609060101010101" charset="-122"/>
                <a:cs typeface="黑体" panose="02010609060101010101" charset="-122"/>
                <a:sym typeface="+mn-ea"/>
              </a:rPr>
              <a:t>    “</a:t>
            </a:r>
            <a:r>
              <a:rPr sz="2800">
                <a:solidFill>
                  <a:schemeClr val="bg1"/>
                </a:solidFill>
                <a:latin typeface="黑体" panose="02010609060101010101" charset="-122"/>
                <a:ea typeface="黑体" panose="02010609060101010101" charset="-122"/>
                <a:cs typeface="黑体" panose="02010609060101010101" charset="-122"/>
                <a:sym typeface="+mn-ea"/>
              </a:rPr>
              <a:t>此外，在经济关系中还包括这些关系赖以发展的</a:t>
            </a:r>
            <a:r>
              <a:rPr sz="2800">
                <a:solidFill>
                  <a:srgbClr val="FFFF00"/>
                </a:solidFill>
                <a:latin typeface="黑体" panose="02010609060101010101" charset="-122"/>
                <a:ea typeface="黑体" panose="02010609060101010101" charset="-122"/>
                <a:cs typeface="黑体" panose="02010609060101010101" charset="-122"/>
                <a:sym typeface="+mn-ea"/>
              </a:rPr>
              <a:t>地理基础</a:t>
            </a:r>
            <a:r>
              <a:rPr sz="2800">
                <a:solidFill>
                  <a:schemeClr val="bg1"/>
                </a:solidFill>
                <a:latin typeface="黑体" panose="02010609060101010101" charset="-122"/>
                <a:ea typeface="黑体" panose="02010609060101010101" charset="-122"/>
                <a:cs typeface="黑体" panose="02010609060101010101" charset="-122"/>
                <a:sym typeface="+mn-ea"/>
              </a:rPr>
              <a:t>和事实上由过去沿袭下来的</a:t>
            </a:r>
            <a:r>
              <a:rPr sz="2800">
                <a:solidFill>
                  <a:srgbClr val="FFFF00"/>
                </a:solidFill>
                <a:latin typeface="黑体" panose="02010609060101010101" charset="-122"/>
                <a:ea typeface="黑体" panose="02010609060101010101" charset="-122"/>
                <a:cs typeface="黑体" panose="02010609060101010101" charset="-122"/>
                <a:sym typeface="+mn-ea"/>
              </a:rPr>
              <a:t>先前各经济发展阶段的残余</a:t>
            </a:r>
            <a:r>
              <a:rPr sz="2800">
                <a:solidFill>
                  <a:schemeClr val="bg1"/>
                </a:solidFill>
                <a:latin typeface="黑体" panose="02010609060101010101" charset="-122"/>
                <a:ea typeface="黑体" panose="02010609060101010101" charset="-122"/>
                <a:cs typeface="黑体" panose="02010609060101010101" charset="-122"/>
                <a:sym typeface="+mn-ea"/>
              </a:rPr>
              <a:t>，当然还包括围绕着这一</a:t>
            </a:r>
            <a:r>
              <a:rPr sz="2800">
                <a:solidFill>
                  <a:srgbClr val="FFFF00"/>
                </a:solidFill>
                <a:latin typeface="黑体" panose="02010609060101010101" charset="-122"/>
                <a:ea typeface="黑体" panose="02010609060101010101" charset="-122"/>
                <a:cs typeface="黑体" panose="02010609060101010101" charset="-122"/>
                <a:sym typeface="+mn-ea"/>
              </a:rPr>
              <a:t>社会形式的外部环境</a:t>
            </a:r>
            <a:r>
              <a:rPr sz="2800">
                <a:solidFill>
                  <a:schemeClr val="bg1"/>
                </a:solidFill>
                <a:latin typeface="黑体" panose="02010609060101010101" charset="-122"/>
                <a:ea typeface="黑体" panose="02010609060101010101" charset="-122"/>
                <a:cs typeface="黑体" panose="02010609060101010101" charset="-122"/>
                <a:sym typeface="+mn-ea"/>
              </a:rPr>
              <a:t>。</a:t>
            </a:r>
            <a:r>
              <a:rPr lang="en-US" altLang="zh-CN" sz="2800">
                <a:solidFill>
                  <a:schemeClr val="bg1"/>
                </a:solidFill>
                <a:latin typeface="黑体" panose="02010609060101010101" charset="-122"/>
                <a:ea typeface="黑体" panose="02010609060101010101" charset="-122"/>
                <a:cs typeface="黑体" panose="02010609060101010101" charset="-122"/>
                <a:sym typeface="+mn-ea"/>
              </a:rPr>
              <a:t>”</a:t>
            </a:r>
            <a:endParaRPr sz="2800">
              <a:solidFill>
                <a:schemeClr val="bg1"/>
              </a:solidFill>
              <a:latin typeface="黑体" panose="02010609060101010101" charset="-122"/>
              <a:ea typeface="黑体" panose="02010609060101010101" charset="-122"/>
              <a:cs typeface="黑体" panose="02010609060101010101" charset="-122"/>
              <a:sym typeface="+mn-ea"/>
            </a:endParaRPr>
          </a:p>
          <a:p>
            <a:endParaRPr sz="2800">
              <a:solidFill>
                <a:schemeClr val="bg1"/>
              </a:solidFill>
              <a:latin typeface="黑体" panose="02010609060101010101" charset="-122"/>
              <a:ea typeface="黑体" panose="02010609060101010101" charset="-122"/>
              <a:cs typeface="黑体" panose="02010609060101010101" charset="-122"/>
              <a:sym typeface="+mn-ea"/>
            </a:endParaRPr>
          </a:p>
        </p:txBody>
      </p:sp>
      <p:sp>
        <p:nvSpPr>
          <p:cNvPr id="3" name="文本框 2"/>
          <p:cNvSpPr txBox="1"/>
          <p:nvPr/>
        </p:nvSpPr>
        <p:spPr>
          <a:xfrm>
            <a:off x="592455" y="1241425"/>
            <a:ext cx="10577830" cy="645160"/>
          </a:xfrm>
          <a:prstGeom prst="rect">
            <a:avLst/>
          </a:prstGeom>
          <a:noFill/>
        </p:spPr>
        <p:txBody>
          <a:bodyPr wrap="square" rtlCol="0">
            <a:spAutoFit/>
          </a:bodyPr>
          <a:lstStyle/>
          <a:p>
            <a:r>
              <a:rPr lang="zh-CN" altLang="en-US" sz="3600">
                <a:solidFill>
                  <a:schemeClr val="bg2"/>
                </a:solidFill>
                <a:latin typeface="黑体" panose="02010609060101010101" charset="-122"/>
                <a:ea typeface="黑体" panose="02010609060101010101" charset="-122"/>
                <a:cs typeface="黑体" panose="02010609060101010101" charset="-122"/>
              </a:rPr>
              <a:t>（</a:t>
            </a:r>
            <a:r>
              <a:rPr lang="en-US" altLang="zh-CN" sz="3600">
                <a:solidFill>
                  <a:schemeClr val="bg2"/>
                </a:solidFill>
                <a:latin typeface="黑体" panose="02010609060101010101" charset="-122"/>
                <a:ea typeface="黑体" panose="02010609060101010101" charset="-122"/>
                <a:cs typeface="黑体" panose="02010609060101010101" charset="-122"/>
              </a:rPr>
              <a:t>1</a:t>
            </a:r>
            <a:r>
              <a:rPr lang="zh-CN" altLang="en-US" sz="3600">
                <a:solidFill>
                  <a:schemeClr val="bg2"/>
                </a:solidFill>
                <a:latin typeface="黑体" panose="02010609060101010101" charset="-122"/>
                <a:ea typeface="黑体" panose="02010609060101010101" charset="-122"/>
                <a:cs typeface="黑体" panose="02010609060101010101" charset="-122"/>
              </a:rPr>
              <a:t>）</a:t>
            </a:r>
            <a:r>
              <a:rPr sz="3600">
                <a:solidFill>
                  <a:schemeClr val="bg2"/>
                </a:solidFill>
                <a:latin typeface="黑体" panose="02010609060101010101" charset="-122"/>
                <a:ea typeface="黑体" panose="02010609060101010101" charset="-122"/>
                <a:cs typeface="黑体" panose="02010609060101010101" charset="-122"/>
                <a:sym typeface="+mn-ea"/>
              </a:rPr>
              <a:t>什么是经济关系</a:t>
            </a:r>
            <a:r>
              <a:rPr lang="en-US" sz="3600">
                <a:solidFill>
                  <a:schemeClr val="bg2"/>
                </a:solidFill>
                <a:latin typeface="黑体" panose="02010609060101010101" charset="-122"/>
                <a:ea typeface="黑体" panose="02010609060101010101" charset="-122"/>
                <a:cs typeface="黑体" panose="02010609060101010101" charset="-122"/>
                <a:sym typeface="+mn-ea"/>
              </a:rPr>
              <a:t>”</a:t>
            </a:r>
            <a:r>
              <a:rPr sz="3600">
                <a:solidFill>
                  <a:schemeClr val="bg2"/>
                </a:solidFill>
                <a:latin typeface="黑体" panose="02010609060101010101" charset="-122"/>
                <a:ea typeface="黑体" panose="02010609060101010101" charset="-122"/>
                <a:cs typeface="黑体" panose="02010609060101010101" charset="-122"/>
                <a:sym typeface="+mn-ea"/>
              </a:rPr>
              <a:t>？</a:t>
            </a:r>
            <a:endParaRPr lang="zh-CN" altLang="en-US" sz="3600">
              <a:solidFill>
                <a:schemeClr val="bg2"/>
              </a:solidFill>
              <a:latin typeface="黑体" panose="02010609060101010101" charset="-122"/>
              <a:ea typeface="黑体" panose="02010609060101010101" charset="-122"/>
              <a:cs typeface="黑体" panose="02010609060101010101" charset="-122"/>
              <a:sym typeface="+mn-ea"/>
            </a:endParaRPr>
          </a:p>
        </p:txBody>
      </p:sp>
    </p:spTree>
    <p:custDataLst>
      <p:tags r:id="rId3"/>
    </p:custDataLst>
  </p:cSld>
  <p:clrMapOvr>
    <a:masterClrMapping/>
  </p:clrMapOvr>
  <p:transition/>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00.xml><?xml version="1.0" encoding="utf-8"?>
<p:tagLst xmlns:p="http://schemas.openxmlformats.org/presentationml/2006/main">
  <p:tag name="KSO_WM_BEAUTIFY_FLAG" val="#wm#"/>
  <p:tag name="KSO_WM_TEMPLATE_CATEGORY" val="custom"/>
  <p:tag name="KSO_WM_TEMPLATE_INDEX" val="20205176"/>
</p:tagLst>
</file>

<file path=ppt/tags/tag101.xml><?xml version="1.0" encoding="utf-8"?>
<p:tagLst xmlns:p="http://schemas.openxmlformats.org/presentationml/2006/main">
  <p:tag name="KSO_WM_BEAUTIFY_FLAG" val="#wm#"/>
  <p:tag name="KSO_WM_TEMPLATE_CATEGORY" val="custom"/>
  <p:tag name="KSO_WM_TEMPLATE_INDEX" val="20205176"/>
</p:tagLst>
</file>

<file path=ppt/tags/tag102.xml><?xml version="1.0" encoding="utf-8"?>
<p:tagLst xmlns:p="http://schemas.openxmlformats.org/presentationml/2006/main">
  <p:tag name="KSO_WM_BEAUTIFY_FLAG" val="#wm#"/>
  <p:tag name="KSO_WM_TEMPLATE_CATEGORY" val="custom"/>
  <p:tag name="KSO_WM_TEMPLATE_INDEX" val="20205176"/>
</p:tagLst>
</file>

<file path=ppt/tags/tag103.xml><?xml version="1.0" encoding="utf-8"?>
<p:tagLst xmlns:p="http://schemas.openxmlformats.org/presentationml/2006/main">
  <p:tag name="AS_OS" val="Unix 3.10 unknown"/>
  <p:tag name="AS_RELEASE_DATE" val="2020.11.30"/>
  <p:tag name="AS_TITLE" val="Aspose.Slides for Java"/>
  <p:tag name="AS_VERSION" val="20.1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4.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5.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9.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SLIDE_ID" val="custom20205176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61.xml><?xml version="1.0" encoding="utf-8"?>
<p:tagLst xmlns:p="http://schemas.openxmlformats.org/presentationml/2006/main">
  <p:tag name="KSO_WM_BEAUTIFY_FLAG" val="#wm#"/>
  <p:tag name="KSO_WM_TEMPLATE_CATEGORY" val="custom"/>
  <p:tag name="KSO_WM_TEMPLATE_INDEX" val="20205176"/>
</p:tagLst>
</file>

<file path=ppt/tags/tag62.xml><?xml version="1.0" encoding="utf-8"?>
<p:tagLst xmlns:p="http://schemas.openxmlformats.org/presentationml/2006/main">
  <p:tag name="KSO_WM_BEAUTIFY_FLAG" val="#wm#"/>
  <p:tag name="KSO_WM_TEMPLATE_CATEGORY" val="custom"/>
  <p:tag name="KSO_WM_TEMPLATE_INDEX" val="20205176"/>
</p:tagLst>
</file>

<file path=ppt/tags/tag63.xml><?xml version="1.0" encoding="utf-8"?>
<p:tagLst xmlns:p="http://schemas.openxmlformats.org/presentationml/2006/main">
  <p:tag name="KSO_WM_BEAUTIFY_FLAG" val="#wm#"/>
  <p:tag name="KSO_WM_TEMPLATE_CATEGORY" val="custom"/>
  <p:tag name="KSO_WM_TEMPLATE_INDEX" val="20205176"/>
</p:tagLst>
</file>

<file path=ppt/tags/tag64.xml><?xml version="1.0" encoding="utf-8"?>
<p:tagLst xmlns:p="http://schemas.openxmlformats.org/presentationml/2006/main">
  <p:tag name="KSO_WM_BEAUTIFY_FLAG" val="#wm#"/>
  <p:tag name="KSO_WM_TEMPLATE_CATEGORY" val="custom"/>
  <p:tag name="KSO_WM_TEMPLATE_INDEX" val="20205176"/>
</p:tagLst>
</file>

<file path=ppt/tags/tag65.xml><?xml version="1.0" encoding="utf-8"?>
<p:tagLst xmlns:p="http://schemas.openxmlformats.org/presentationml/2006/main">
  <p:tag name="KSO_WM_BEAUTIFY_FLAG" val="#wm#"/>
  <p:tag name="KSO_WM_TEMPLATE_CATEGORY" val="custom"/>
  <p:tag name="KSO_WM_TEMPLATE_INDEX" val="20205176"/>
</p:tagLst>
</file>

<file path=ppt/tags/tag66.xml><?xml version="1.0" encoding="utf-8"?>
<p:tagLst xmlns:p="http://schemas.openxmlformats.org/presentationml/2006/main">
  <p:tag name="KSO_WM_BEAUTIFY_FLAG" val="#wm#"/>
  <p:tag name="KSO_WM_TEMPLATE_CATEGORY" val="custom"/>
  <p:tag name="KSO_WM_TEMPLATE_INDEX" val="20205176"/>
</p:tagLst>
</file>

<file path=ppt/tags/tag67.xml><?xml version="1.0" encoding="utf-8"?>
<p:tagLst xmlns:p="http://schemas.openxmlformats.org/presentationml/2006/main">
  <p:tag name="KSO_WM_BEAUTIFY_FLAG" val="#wm#"/>
  <p:tag name="KSO_WM_TEMPLATE_CATEGORY" val="custom"/>
  <p:tag name="KSO_WM_TEMPLATE_INDEX" val="20205176"/>
</p:tagLst>
</file>

<file path=ppt/tags/tag68.xml><?xml version="1.0" encoding="utf-8"?>
<p:tagLst xmlns:p="http://schemas.openxmlformats.org/presentationml/2006/main">
  <p:tag name="KSO_WM_BEAUTIFY_FLAG" val="#wm#"/>
  <p:tag name="KSO_WM_TEMPLATE_CATEGORY" val="custom"/>
  <p:tag name="KSO_WM_TEMPLATE_INDEX" val="20205176"/>
</p:tagLst>
</file>

<file path=ppt/tags/tag69.xml><?xml version="1.0" encoding="utf-8"?>
<p:tagLst xmlns:p="http://schemas.openxmlformats.org/presentationml/2006/main">
  <p:tag name="KSO_WM_BEAUTIFY_FLAG" val="#wm#"/>
  <p:tag name="KSO_WM_TEMPLATE_CATEGORY" val="custom"/>
  <p:tag name="KSO_WM_TEMPLATE_INDEX" val="20205176"/>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0.xml><?xml version="1.0" encoding="utf-8"?>
<p:tagLst xmlns:p="http://schemas.openxmlformats.org/presentationml/2006/main">
  <p:tag name="KSO_WM_BEAUTIFY_FLAG" val="#wm#"/>
  <p:tag name="KSO_WM_TEMPLATE_CATEGORY" val="custom"/>
  <p:tag name="KSO_WM_TEMPLATE_INDEX" val="20205176"/>
</p:tagLst>
</file>

<file path=ppt/tags/tag71.xml><?xml version="1.0" encoding="utf-8"?>
<p:tagLst xmlns:p="http://schemas.openxmlformats.org/presentationml/2006/main">
  <p:tag name="KSO_WM_BEAUTIFY_FLAG" val="#wm#"/>
  <p:tag name="KSO_WM_TEMPLATE_CATEGORY" val="custom"/>
  <p:tag name="KSO_WM_TEMPLATE_INDEX" val="20205176"/>
</p:tagLst>
</file>

<file path=ppt/tags/tag72.xml><?xml version="1.0" encoding="utf-8"?>
<p:tagLst xmlns:p="http://schemas.openxmlformats.org/presentationml/2006/main">
  <p:tag name="KSO_WM_BEAUTIFY_FLAG" val="#wm#"/>
  <p:tag name="KSO_WM_TEMPLATE_CATEGORY" val="custom"/>
  <p:tag name="KSO_WM_TEMPLATE_INDEX" val="20205176"/>
</p:tagLst>
</file>

<file path=ppt/tags/tag73.xml><?xml version="1.0" encoding="utf-8"?>
<p:tagLst xmlns:p="http://schemas.openxmlformats.org/presentationml/2006/main">
  <p:tag name="KSO_WM_BEAUTIFY_FLAG" val="#wm#"/>
  <p:tag name="KSO_WM_TEMPLATE_CATEGORY" val="custom"/>
  <p:tag name="KSO_WM_TEMPLATE_INDEX" val="20205176"/>
</p:tagLst>
</file>

<file path=ppt/tags/tag74.xml><?xml version="1.0" encoding="utf-8"?>
<p:tagLst xmlns:p="http://schemas.openxmlformats.org/presentationml/2006/main">
  <p:tag name="KSO_WM_BEAUTIFY_FLAG" val="#wm#"/>
  <p:tag name="KSO_WM_TEMPLATE_CATEGORY" val="custom"/>
  <p:tag name="KSO_WM_TEMPLATE_INDEX" val="20205176"/>
</p:tagLst>
</file>

<file path=ppt/tags/tag75.xml><?xml version="1.0" encoding="utf-8"?>
<p:tagLst xmlns:p="http://schemas.openxmlformats.org/presentationml/2006/main">
  <p:tag name="KSO_WM_BEAUTIFY_FLAG" val="#wm#"/>
  <p:tag name="KSO_WM_TEMPLATE_CATEGORY" val="custom"/>
  <p:tag name="KSO_WM_TEMPLATE_INDEX" val="20205176"/>
</p:tagLst>
</file>

<file path=ppt/tags/tag76.xml><?xml version="1.0" encoding="utf-8"?>
<p:tagLst xmlns:p="http://schemas.openxmlformats.org/presentationml/2006/main">
  <p:tag name="KSO_WM_BEAUTIFY_FLAG" val="#wm#"/>
  <p:tag name="KSO_WM_TEMPLATE_CATEGORY" val="custom"/>
  <p:tag name="KSO_WM_TEMPLATE_INDEX" val="20205176"/>
</p:tagLst>
</file>

<file path=ppt/tags/tag77.xml><?xml version="1.0" encoding="utf-8"?>
<p:tagLst xmlns:p="http://schemas.openxmlformats.org/presentationml/2006/main">
  <p:tag name="KSO_WM_BEAUTIFY_FLAG" val="#wm#"/>
  <p:tag name="KSO_WM_TEMPLATE_CATEGORY" val="custom"/>
  <p:tag name="KSO_WM_TEMPLATE_INDEX" val="20205176"/>
</p:tagLst>
</file>

<file path=ppt/tags/tag78.xml><?xml version="1.0" encoding="utf-8"?>
<p:tagLst xmlns:p="http://schemas.openxmlformats.org/presentationml/2006/main">
  <p:tag name="KSO_WM_BEAUTIFY_FLAG" val="#wm#"/>
  <p:tag name="KSO_WM_TEMPLATE_CATEGORY" val="custom"/>
  <p:tag name="KSO_WM_TEMPLATE_INDEX" val="20205176"/>
</p:tagLst>
</file>

<file path=ppt/tags/tag79.xml><?xml version="1.0" encoding="utf-8"?>
<p:tagLst xmlns:p="http://schemas.openxmlformats.org/presentationml/2006/main">
  <p:tag name="KSO_WM_BEAUTIFY_FLAG" val="#wm#"/>
  <p:tag name="KSO_WM_TEMPLATE_CATEGORY" val="custom"/>
  <p:tag name="KSO_WM_TEMPLATE_INDEX" val="20205176"/>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0.xml><?xml version="1.0" encoding="utf-8"?>
<p:tagLst xmlns:p="http://schemas.openxmlformats.org/presentationml/2006/main">
  <p:tag name="KSO_WM_BEAUTIFY_FLAG" val="#wm#"/>
  <p:tag name="KSO_WM_TEMPLATE_CATEGORY" val="custom"/>
  <p:tag name="KSO_WM_TEMPLATE_INDEX" val="20205176"/>
</p:tagLst>
</file>

<file path=ppt/tags/tag81.xml><?xml version="1.0" encoding="utf-8"?>
<p:tagLst xmlns:p="http://schemas.openxmlformats.org/presentationml/2006/main">
  <p:tag name="KSO_WM_BEAUTIFY_FLAG" val="#wm#"/>
  <p:tag name="KSO_WM_TEMPLATE_CATEGORY" val="custom"/>
  <p:tag name="KSO_WM_TEMPLATE_INDEX" val="20205176"/>
</p:tagLst>
</file>

<file path=ppt/tags/tag82.xml><?xml version="1.0" encoding="utf-8"?>
<p:tagLst xmlns:p="http://schemas.openxmlformats.org/presentationml/2006/main">
  <p:tag name="KSO_WM_BEAUTIFY_FLAG" val="#wm#"/>
  <p:tag name="KSO_WM_TEMPLATE_CATEGORY" val="custom"/>
  <p:tag name="KSO_WM_TEMPLATE_INDEX" val="20205176"/>
</p:tagLst>
</file>

<file path=ppt/tags/tag83.xml><?xml version="1.0" encoding="utf-8"?>
<p:tagLst xmlns:p="http://schemas.openxmlformats.org/presentationml/2006/main">
  <p:tag name="KSO_WM_BEAUTIFY_FLAG" val="#wm#"/>
  <p:tag name="KSO_WM_TEMPLATE_CATEGORY" val="custom"/>
  <p:tag name="KSO_WM_TEMPLATE_INDEX" val="20205176"/>
</p:tagLst>
</file>

<file path=ppt/tags/tag84.xml><?xml version="1.0" encoding="utf-8"?>
<p:tagLst xmlns:p="http://schemas.openxmlformats.org/presentationml/2006/main">
  <p:tag name="KSO_WM_BEAUTIFY_FLAG" val="#wm#"/>
  <p:tag name="KSO_WM_TEMPLATE_CATEGORY" val="custom"/>
  <p:tag name="KSO_WM_TEMPLATE_INDEX" val="20205176"/>
</p:tagLst>
</file>

<file path=ppt/tags/tag85.xml><?xml version="1.0" encoding="utf-8"?>
<p:tagLst xmlns:p="http://schemas.openxmlformats.org/presentationml/2006/main">
  <p:tag name="KSO_WM_BEAUTIFY_FLAG" val="#wm#"/>
  <p:tag name="KSO_WM_TEMPLATE_CATEGORY" val="custom"/>
  <p:tag name="KSO_WM_TEMPLATE_INDEX" val="20205176"/>
</p:tagLst>
</file>

<file path=ppt/tags/tag86.xml><?xml version="1.0" encoding="utf-8"?>
<p:tagLst xmlns:p="http://schemas.openxmlformats.org/presentationml/2006/main">
  <p:tag name="KSO_WM_BEAUTIFY_FLAG" val="#wm#"/>
  <p:tag name="KSO_WM_TEMPLATE_CATEGORY" val="custom"/>
  <p:tag name="KSO_WM_TEMPLATE_INDEX" val="20205176"/>
</p:tagLst>
</file>

<file path=ppt/tags/tag87.xml><?xml version="1.0" encoding="utf-8"?>
<p:tagLst xmlns:p="http://schemas.openxmlformats.org/presentationml/2006/main">
  <p:tag name="KSO_WM_BEAUTIFY_FLAG" val="#wm#"/>
  <p:tag name="KSO_WM_TEMPLATE_CATEGORY" val="custom"/>
  <p:tag name="KSO_WM_TEMPLATE_INDEX" val="20205176"/>
</p:tagLst>
</file>

<file path=ppt/tags/tag88.xml><?xml version="1.0" encoding="utf-8"?>
<p:tagLst xmlns:p="http://schemas.openxmlformats.org/presentationml/2006/main">
  <p:tag name="KSO_WM_BEAUTIFY_FLAG" val="#wm#"/>
  <p:tag name="KSO_WM_TEMPLATE_CATEGORY" val="custom"/>
  <p:tag name="KSO_WM_TEMPLATE_INDEX" val="20205176"/>
</p:tagLst>
</file>

<file path=ppt/tags/tag89.xml><?xml version="1.0" encoding="utf-8"?>
<p:tagLst xmlns:p="http://schemas.openxmlformats.org/presentationml/2006/main">
  <p:tag name="KSO_WM_BEAUTIFY_FLAG" val="#wm#"/>
  <p:tag name="KSO_WM_TEMPLATE_CATEGORY" val="custom"/>
  <p:tag name="KSO_WM_TEMPLATE_INDEX" val="20205176"/>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0.xml><?xml version="1.0" encoding="utf-8"?>
<p:tagLst xmlns:p="http://schemas.openxmlformats.org/presentationml/2006/main">
  <p:tag name="KSO_WM_BEAUTIFY_FLAG" val="#wm#"/>
  <p:tag name="KSO_WM_TEMPLATE_CATEGORY" val="custom"/>
  <p:tag name="KSO_WM_TEMPLATE_INDEX" val="20205176"/>
</p:tagLst>
</file>

<file path=ppt/tags/tag91.xml><?xml version="1.0" encoding="utf-8"?>
<p:tagLst xmlns:p="http://schemas.openxmlformats.org/presentationml/2006/main">
  <p:tag name="KSO_WM_BEAUTIFY_FLAG" val="#wm#"/>
  <p:tag name="KSO_WM_TEMPLATE_CATEGORY" val="custom"/>
  <p:tag name="KSO_WM_TEMPLATE_INDEX" val="20205176"/>
</p:tagLst>
</file>

<file path=ppt/tags/tag92.xml><?xml version="1.0" encoding="utf-8"?>
<p:tagLst xmlns:p="http://schemas.openxmlformats.org/presentationml/2006/main">
  <p:tag name="KSO_WM_BEAUTIFY_FLAG" val="#wm#"/>
  <p:tag name="KSO_WM_TEMPLATE_CATEGORY" val="custom"/>
  <p:tag name="KSO_WM_TEMPLATE_INDEX" val="20205176"/>
</p:tagLst>
</file>

<file path=ppt/tags/tag93.xml><?xml version="1.0" encoding="utf-8"?>
<p:tagLst xmlns:p="http://schemas.openxmlformats.org/presentationml/2006/main">
  <p:tag name="KSO_WM_BEAUTIFY_FLAG" val="#wm#"/>
  <p:tag name="KSO_WM_TEMPLATE_CATEGORY" val="custom"/>
  <p:tag name="KSO_WM_TEMPLATE_INDEX" val="20205176"/>
</p:tagLst>
</file>

<file path=ppt/tags/tag94.xml><?xml version="1.0" encoding="utf-8"?>
<p:tagLst xmlns:p="http://schemas.openxmlformats.org/presentationml/2006/main">
  <p:tag name="KSO_WM_UNIT_PLACING_PICTURE_USER_VIEWPORT" val="{&quot;height&quot;:7500,&quot;width&quot;:10000}"/>
</p:tagLst>
</file>

<file path=ppt/tags/tag95.xml><?xml version="1.0" encoding="utf-8"?>
<p:tagLst xmlns:p="http://schemas.openxmlformats.org/presentationml/2006/main">
  <p:tag name="KSO_WM_BEAUTIFY_FLAG" val="#wm#"/>
  <p:tag name="KSO_WM_TEMPLATE_CATEGORY" val="custom"/>
  <p:tag name="KSO_WM_TEMPLATE_INDEX" val="20205176"/>
</p:tagLst>
</file>

<file path=ppt/tags/tag96.xml><?xml version="1.0" encoding="utf-8"?>
<p:tagLst xmlns:p="http://schemas.openxmlformats.org/presentationml/2006/main">
  <p:tag name="KSO_WM_BEAUTIFY_FLAG" val="#wm#"/>
  <p:tag name="KSO_WM_TEMPLATE_CATEGORY" val="custom"/>
  <p:tag name="KSO_WM_TEMPLATE_INDEX" val="20205176"/>
</p:tagLst>
</file>

<file path=ppt/tags/tag97.xml><?xml version="1.0" encoding="utf-8"?>
<p:tagLst xmlns:p="http://schemas.openxmlformats.org/presentationml/2006/main">
  <p:tag name="KSO_WM_BEAUTIFY_FLAG" val="#wm#"/>
  <p:tag name="KSO_WM_TEMPLATE_CATEGORY" val="custom"/>
  <p:tag name="KSO_WM_TEMPLATE_INDEX" val="20205176"/>
</p:tagLst>
</file>

<file path=ppt/tags/tag98.xml><?xml version="1.0" encoding="utf-8"?>
<p:tagLst xmlns:p="http://schemas.openxmlformats.org/presentationml/2006/main">
  <p:tag name="KSO_WM_BEAUTIFY_FLAG" val="#wm#"/>
  <p:tag name="KSO_WM_TEMPLATE_CATEGORY" val="custom"/>
  <p:tag name="KSO_WM_TEMPLATE_INDEX" val="20205176"/>
</p:tagLst>
</file>

<file path=ppt/tags/tag99.xml><?xml version="1.0" encoding="utf-8"?>
<p:tagLst xmlns:p="http://schemas.openxmlformats.org/presentationml/2006/main">
  <p:tag name="KSO_WM_BEAUTIFY_FLAG" val="#wm#"/>
  <p:tag name="KSO_WM_TEMPLATE_CATEGORY" val="custom"/>
  <p:tag name="KSO_WM_TEMPLATE_INDEX" val="20205176"/>
</p:tagLst>
</file>

<file path=ppt/theme/theme1.xml><?xml version="1.0" encoding="utf-8"?>
<a:theme xmlns:r="http://schemas.openxmlformats.org/officeDocument/2006/relationships"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学科网</Company>
  <Paragraphs>113</Paragraphs>
  <Slides>42</Slides>
  <Notes>0</Notes>
  <TotalTime>0</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42</vt:i4>
      </vt:variant>
    </vt:vector>
  </HeadingPairs>
  <TitlesOfParts>
    <vt:vector baseType="lpstr" size="50">
      <vt:lpstr>Arial</vt:lpstr>
      <vt:lpstr>微软雅黑</vt:lpstr>
      <vt:lpstr>Wingdings</vt:lpstr>
      <vt:lpstr>Calibri Light</vt:lpstr>
      <vt:lpstr>Calibri</vt:lpstr>
      <vt:lpstr>黑体</vt:lpstr>
      <vt:lpstr>华文楷体</vt:lpstr>
      <vt:lpstr>Office 主题​​</vt:lpstr>
      <vt:lpstr>PowerPoint Presentation</vt:lpstr>
      <vt:lpstr>单元学习主题</vt:lpstr>
      <vt:lpstr>单元学习目标</vt:lpstr>
      <vt:lpstr>科学文化论著的阅读方法</vt:lpstr>
      <vt:lpstr>学习议论文的写法</vt:lpstr>
      <vt:lpstr>PowerPoint Presentation</vt:lpstr>
      <vt:lpstr>PowerPoint Presentation</vt:lpstr>
      <vt:lpstr>一、整体感知，理解文章的基本观点和概念</vt:lpstr>
      <vt:lpstr>PowerPoint Presentation</vt:lpstr>
      <vt:lpstr>PowerPoint Presentation</vt:lpstr>
      <vt:lpstr>（3）经济关系多半取决于科学发展吗？</vt:lpstr>
      <vt:lpstr>2.阅读3至6段， 梳理文章基本观点</vt:lpstr>
      <vt:lpstr>PowerPoint Presentation</vt:lpstr>
      <vt:lpstr>PowerPoint Presentation</vt:lpstr>
      <vt:lpstr>二、细读文本  探究文章深刻内涵和论述技巧</vt:lpstr>
      <vt:lpstr>问题一：本文的中心论点是什么？有哪些分论点？</vt:lpstr>
      <vt:lpstr>问题二：三个分论点是如何证明中心论点的？</vt:lpstr>
      <vt:lpstr>PowerPoint Presentation</vt:lpstr>
      <vt:lpstr>问题三：作者为了充分论证分论点，分别用了哪些论证方法？分析这些论证方法的作用。</vt:lpstr>
      <vt:lpstr>PowerPoint Presentation</vt:lpstr>
      <vt:lpstr>PowerPoint Presentation</vt:lpstr>
      <vt:lpstr>PowerPoint Presentation</vt:lpstr>
      <vt:lpstr>PowerPoint Presentation</vt:lpstr>
      <vt:lpstr>PowerPoint Presentation</vt:lpstr>
      <vt:lpstr>问题四：文章里有哪些句子不好理解？</vt:lpstr>
      <vt:lpstr>PowerPoint Presentation</vt:lpstr>
      <vt:lpstr>问题五：本文语言的论述效果如何？试举例分析。</vt:lpstr>
      <vt:lpstr>三、联系现实 思考探究</vt:lpstr>
      <vt:lpstr>PowerPoint Presentation</vt:lpstr>
      <vt:lpstr>PowerPoint Presentation</vt:lpstr>
      <vt:lpstr>PowerPoint Presentation</vt:lpstr>
      <vt:lpstr>PowerPoint Presentation</vt:lpstr>
      <vt:lpstr>PowerPoint Presentation</vt:lpstr>
      <vt:lpstr>四、反馈与评价</vt:lpstr>
      <vt:lpstr>PowerPoint Presentation</vt:lpstr>
      <vt:lpstr>PowerPoint Presentation</vt:lpstr>
      <vt:lpstr>PowerPoint Presentation</vt:lpstr>
      <vt:lpstr>总结轴心时代出现的原因</vt:lpstr>
      <vt:lpstr>PowerPoint Presentation</vt:lpstr>
      <vt:lpstr>五、回顾总结</vt:lpstr>
      <vt:lpstr>六、作业</vt:lpstr>
      <vt:lpstr>PowerPoint Presentation</vt:lpstr>
    </vt:vector>
  </TitlesOfParts>
  <LinksUpToDate>0</LinksUpToDate>
  <SharedDoc>0</SharedDoc>
  <HyperlinksChanged>0</HyperlinksChanged>
  <Application>Aspose.Slides for Java</Application>
  <AppVersion>20.1100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2021-02-09T15:13:30.514</cp:lastPrinted>
  <dcterms:created xsi:type="dcterms:W3CDTF">2021-02-09T15:13:30Z</dcterms:created>
  <dcterms:modified xsi:type="dcterms:W3CDTF">2021-02-09T07:13:31Z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