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56" r:id="rId4"/>
    <p:sldId id="257" r:id="rId5"/>
    <p:sldId id="270" r:id="rId6"/>
    <p:sldId id="490" r:id="rId7"/>
    <p:sldId id="271" r:id="rId8"/>
    <p:sldId id="491" r:id="rId9"/>
    <p:sldId id="275" r:id="rId10"/>
    <p:sldId id="276" r:id="rId11"/>
    <p:sldId id="362" r:id="rId12"/>
    <p:sldId id="272" r:id="rId13"/>
    <p:sldId id="274" r:id="rId14"/>
    <p:sldId id="365" r:id="rId15"/>
    <p:sldId id="258" r:id="rId16"/>
    <p:sldId id="268" r:id="rId17"/>
    <p:sldId id="438" r:id="rId18"/>
    <p:sldId id="368" r:id="rId19"/>
    <p:sldId id="369" r:id="rId20"/>
    <p:sldId id="399" r:id="rId21"/>
    <p:sldId id="396" r:id="rId22"/>
    <p:sldId id="446" r:id="rId23"/>
    <p:sldId id="400" r:id="rId24"/>
    <p:sldId id="401" r:id="rId25"/>
    <p:sldId id="402" r:id="rId26"/>
    <p:sldId id="439" r:id="rId27"/>
    <p:sldId id="405" r:id="rId28"/>
    <p:sldId id="489" r:id="rId29"/>
    <p:sldId id="440" r:id="rId30"/>
    <p:sldId id="408" r:id="rId31"/>
    <p:sldId id="409" r:id="rId32"/>
    <p:sldId id="410" r:id="rId33"/>
    <p:sldId id="443" r:id="rId34"/>
    <p:sldId id="444" r:id="rId35"/>
    <p:sldId id="445" r:id="rId36"/>
    <p:sldId id="424" r:id="rId37"/>
    <p:sldId id="397" r:id="rId38"/>
    <p:sldId id="398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261" r:id="rId47"/>
    <p:sldId id="267" r:id="rId48"/>
    <p:sldId id="310" r:id="rId49"/>
    <p:sldId id="343" r:id="rId50"/>
    <p:sldId id="344" r:id="rId51"/>
    <p:sldId id="266" r:id="rId52"/>
    <p:sldId id="269" r:id="rId53"/>
    <p:sldId id="492" r:id="rId54"/>
    <p:sldId id="493" r:id="rId5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  <a:srgbClr val="800000"/>
    <a:srgbClr val="66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8" Type="http://schemas.openxmlformats.org/officeDocument/2006/relationships/tableStyles" Target="tableStyles.xml"/><Relationship Id="rId57" Type="http://schemas.openxmlformats.org/officeDocument/2006/relationships/viewProps" Target="viewProps.xml"/><Relationship Id="rId56" Type="http://schemas.openxmlformats.org/officeDocument/2006/relationships/presProps" Target="presProps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图片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72450" y="6227763"/>
            <a:ext cx="858838" cy="59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0050" y="1009550"/>
            <a:ext cx="5686425" cy="1368767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3800" b="1" i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0050" y="2609180"/>
            <a:ext cx="5686425" cy="5590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97938"/>
            <a:ext cx="8295730" cy="742694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1384664"/>
            <a:ext cx="8295730" cy="4992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97938"/>
            <a:ext cx="8295730" cy="742694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5" y="1384664"/>
            <a:ext cx="8295730" cy="49927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920" y="1461405"/>
            <a:ext cx="6791735" cy="1710962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0920" y="3199356"/>
            <a:ext cx="6791735" cy="7750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97938"/>
            <a:ext cx="8295730" cy="742694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97938"/>
            <a:ext cx="8295730" cy="742694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9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 2"/>
              <a:buNone/>
              <a:defRPr/>
            </a:pPr>
            <a:r>
              <a: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F6F3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6F6F3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2.png"/><Relationship Id="rId15" Type="http://schemas.openxmlformats.org/officeDocument/2006/relationships/image" Target="../media/image6.jpeg"/><Relationship Id="rId14" Type="http://schemas.openxmlformats.org/officeDocument/2006/relationships/image" Target="../media/image5.jpeg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24850" y="-100012"/>
            <a:ext cx="849313" cy="920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Picture 2" descr="墨山水"/>
          <p:cNvPicPr>
            <a:picLocks noChangeAspect="1"/>
          </p:cNvPicPr>
          <p:nvPr/>
        </p:nvPicPr>
        <p:blipFill>
          <a:blip r:embed="rId1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43913" b="45135"/>
          <a:stretch>
            <a:fillRect/>
          </a:stretch>
        </p:blipFill>
        <p:spPr>
          <a:xfrm>
            <a:off x="0" y="3041650"/>
            <a:ext cx="4845050" cy="2368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图片 12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8100" y="3706813"/>
            <a:ext cx="2755900" cy="89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0" name="图片 6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172450" y="6227763"/>
            <a:ext cx="858838" cy="5969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rgbClr val="6F6F3E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6F6F3E"/>
          </a:solidFill>
          <a:latin typeface="Baskerville Old Face"/>
          <a:ea typeface="黑体" panose="02010609060101010101" pitchFamily="2" charset="-122"/>
        </a:defRPr>
      </a:lvl9pPr>
    </p:titleStyle>
    <p:bodyStyle>
      <a:lvl1pPr marL="266700" indent="-266700" algn="l" defTabSz="685800" rtl="0" eaLnBrk="0" fontAlgn="base" hangingPunct="0">
        <a:lnSpc>
          <a:spcPct val="90000"/>
        </a:lnSpc>
        <a:spcBef>
          <a:spcPts val="1350"/>
        </a:spcBef>
        <a:spcAft>
          <a:spcPct val="0"/>
        </a:spcAft>
        <a:buClr>
          <a:srgbClr val="6F6F3E"/>
        </a:buClr>
        <a:buSzPct val="80000"/>
        <a:buFont typeface="Wingdings 2"/>
        <a:buChar char=""/>
        <a:defRPr sz="2400" kern="1200">
          <a:solidFill>
            <a:srgbClr val="6F6F3E"/>
          </a:solidFill>
          <a:latin typeface="+mn-lt"/>
          <a:ea typeface="+mn-ea"/>
          <a:cs typeface="+mn-cs"/>
        </a:defRPr>
      </a:lvl1pPr>
      <a:lvl2pPr marL="266700" indent="-266700" algn="l" defTabSz="685800" rtl="0" eaLnBrk="0" fontAlgn="base" hangingPunct="0">
        <a:lnSpc>
          <a:spcPct val="130000"/>
        </a:lnSpc>
        <a:spcBef>
          <a:spcPct val="0"/>
        </a:spcBef>
        <a:spcAft>
          <a:spcPct val="0"/>
        </a:spcAft>
        <a:buFont typeface="Calibri" panose="020F0502020204030204" pitchFamily="34" charset="0"/>
        <a:buChar char=" 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rgbClr val="7F7F7F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rgbClr val="7F7F7F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rgbClr val="7F7F7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image" Target="../media/image2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p02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908050"/>
            <a:ext cx="4395787" cy="5157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084888" y="260350"/>
            <a:ext cx="2354263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彩云" pitchFamily="2" charset="-122"/>
                <a:cs typeface="+mn-cs"/>
              </a:rPr>
              <a:t>                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杜甫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蜀相</a:t>
            </a:r>
            <a:endParaRPr kumimoji="0" lang="zh-CN" altLang="en-US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 noRot="1"/>
          </p:cNvSpPr>
          <p:nvPr>
            <p:ph type="title"/>
          </p:nvPr>
        </p:nvSpPr>
        <p:spPr>
          <a:xfrm>
            <a:off x="3708400" y="0"/>
            <a:ext cx="1798638" cy="566738"/>
          </a:xfrm>
          <a:noFill/>
          <a:ln>
            <a:noFill/>
          </a:ln>
        </p:spPr>
        <p:txBody>
          <a:bodyPr/>
          <a:p>
            <a:pPr algn="dist" defTabSz="685800" eaLnBrk="1" hangingPunct="1"/>
            <a:r>
              <a:rPr lang="zh-CN" altLang="en-US" kern="1200" dirty="0">
                <a:solidFill>
                  <a:srgbClr val="000000"/>
                </a:solidFill>
                <a:latin typeface="黑体" panose="02010609060101010101" pitchFamily="2" charset="-122"/>
                <a:ea typeface="+mj-ea"/>
                <a:cs typeface="+mj-cs"/>
              </a:rPr>
              <a:t>蜀相</a:t>
            </a:r>
            <a:endParaRPr lang="zh-CN" altLang="en-US" kern="1200" dirty="0">
              <a:solidFill>
                <a:srgbClr val="000000"/>
              </a:solidFill>
              <a:latin typeface="黑体" panose="02010609060101010101" pitchFamily="2" charset="-122"/>
              <a:ea typeface="+mj-ea"/>
              <a:cs typeface="+mj-cs"/>
            </a:endParaRPr>
          </a:p>
        </p:txBody>
      </p:sp>
      <p:sp>
        <p:nvSpPr>
          <p:cNvPr id="22531" name="Rectangle 3"/>
          <p:cNvSpPr>
            <a:spLocks noGrp="1" noRot="1"/>
          </p:cNvSpPr>
          <p:nvPr>
            <p:ph idx="1"/>
          </p:nvPr>
        </p:nvSpPr>
        <p:spPr>
          <a:xfrm>
            <a:off x="395288" y="620713"/>
            <a:ext cx="8540750" cy="3168650"/>
          </a:xfrm>
          <a:noFill/>
          <a:ln>
            <a:noFill/>
          </a:ln>
        </p:spPr>
        <p:txBody>
          <a:bodyPr/>
          <a:p>
            <a:pPr algn="ctr" eaLnBrk="1" fontAlgn="ctr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丞相祠堂何处寻？锦官城外柏森森。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 eaLnBrk="1" fontAlgn="ctr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映阶碧草自春色，隔叶黄鹂空好音。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 eaLnBrk="1" fontAlgn="ctr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三顾频烦天下计，两朝开济老臣心。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 eaLnBrk="1" fontAlgn="ctr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出师未捷身先死，长使英雄泪满襟。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</a:rPr>
              <a:t>                   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2533" name="矩形 22532"/>
          <p:cNvSpPr/>
          <p:nvPr/>
        </p:nvSpPr>
        <p:spPr>
          <a:xfrm>
            <a:off x="0" y="3776663"/>
            <a:ext cx="9144000" cy="308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丞相的祠堂要到哪里寻找？在锦官城外柏树繁茂的地方。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映着石阶的绿草自成一片春色，隔着树叶的黄鹂徒有好听的声音。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三顾茅庐频繁讨论天下大计，两朝的开创与辅佐老臣竭尽忠心。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出师还没有取得最后的胜利就先病死了，常使后世的英雄泪满衣襟。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17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charRg st="17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34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charRg st="34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51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charRg st="51" end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6" name="Picture 2" descr="C:\Users\Administrator\Desktop\01300000234585123518891468626[1]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525"/>
            <a:ext cx="4500563" cy="435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3" descr="C:\Users\Administrator\Desktop\53656380200911191507002623420747341_001_640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1515" y="2472055"/>
            <a:ext cx="4618990" cy="3787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4" name="Picture 2" descr="http://hiphotos.baidu.com/%D2%E3%B7%C9%CF%E8/pic/item/6c94ec12600f65e8f7039ebe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403225"/>
            <a:ext cx="7524750" cy="589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 noRot="1"/>
          </p:cNvSpPr>
          <p:nvPr>
            <p:ph sz="half" idx="1"/>
          </p:nvPr>
        </p:nvSpPr>
        <p:spPr>
          <a:xfrm>
            <a:off x="0" y="0"/>
            <a:ext cx="4387850" cy="6821170"/>
          </a:xfrm>
          <a:noFill/>
          <a:ln>
            <a:noFill/>
          </a:ln>
        </p:spPr>
        <p:txBody>
          <a:bodyPr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诸葛亮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志向抱负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北定中原，兴复汉室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境遇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刘备三顾茅庐</a:t>
            </a:r>
            <a:r>
              <a:rPr lang="en-US" altLang="zh-CN" sz="2800" b="1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辅佐两朝，六出祁山</a:t>
            </a:r>
            <a:r>
              <a:rPr lang="en-US" altLang="zh-CN" sz="2800" b="1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 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遇到明主，知遇之恩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命运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出师未捷身先死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sz="half" idx="2"/>
          </p:nvPr>
        </p:nvSpPr>
        <p:spPr bwMode="auto">
          <a:xfrm>
            <a:off x="4500563" y="0"/>
            <a:ext cx="4464050" cy="63087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266700" marR="0" lvl="0" indent="-26670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 2"/>
              <a:buChar char="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杜甫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 2"/>
              <a:buChar char="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志向抱负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致君尧舜上，更使风俗淳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 2"/>
              <a:buChar char="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境遇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早年仕途坎坷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晚年漂泊西南，疾病缠身怀才不遇 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 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命运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壮志未酬身先（已）老 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685800" rtl="0" eaLnBrk="1" fontAlgn="base" latinLnBrk="0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  <a:buClr>
                <a:srgbClr val="6F6F3E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3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charRg st="3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8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charRg st="8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2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charRg st="2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23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387">
                                            <p:txEl>
                                              <p:charRg st="23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7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7">
                                            <p:txEl>
                                              <p:charRg st="47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5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charRg st="50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107950" y="44450"/>
            <a:ext cx="2232025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>
                <a:latin typeface="黑体" panose="02010609060101010101" pitchFamily="2" charset="-122"/>
              </a:rPr>
              <a:t>学习目标：</a:t>
            </a:r>
            <a:endParaRPr lang="zh-CN" altLang="en-US" dirty="0">
              <a:latin typeface="黑体" panose="02010609060101010101" pitchFamily="2" charset="-122"/>
            </a:endParaRPr>
          </a:p>
        </p:txBody>
      </p:sp>
      <p:sp>
        <p:nvSpPr>
          <p:cNvPr id="28675" name="Rectangle 3"/>
          <p:cNvSpPr>
            <a:spLocks noGrp="1"/>
          </p:cNvSpPr>
          <p:nvPr>
            <p:ph type="body"/>
          </p:nvPr>
        </p:nvSpPr>
        <p:spPr>
          <a:xfrm>
            <a:off x="806450" y="765175"/>
            <a:ext cx="8229600" cy="11509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、诵读，感受诗歌意蕴美。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、理解，把握诗人思想感情。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zh-CN" altLang="en-US" sz="4000" b="1" dirty="0"/>
          </a:p>
          <a:p>
            <a:pPr eaLnBrk="1" hangingPunct="1"/>
            <a:endParaRPr lang="en-US" altLang="zh-CN" sz="4000" b="1"/>
          </a:p>
        </p:txBody>
      </p:sp>
      <p:pic>
        <p:nvPicPr>
          <p:cNvPr id="28676" name="Picture 5" descr="诸葛亮塑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1871663"/>
            <a:ext cx="4237038" cy="407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Picture 6" descr="武侯祠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349500"/>
            <a:ext cx="3635375" cy="3308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14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charRg st="14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5" name="Text Box 3"/>
          <p:cNvSpPr txBox="1"/>
          <p:nvPr/>
        </p:nvSpPr>
        <p:spPr>
          <a:xfrm>
            <a:off x="539750" y="828675"/>
            <a:ext cx="35306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感情基调？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3284538" y="835025"/>
            <a:ext cx="28019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感伤  叹惋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29700" name="Rectangle 2"/>
          <p:cNvSpPr/>
          <p:nvPr/>
        </p:nvSpPr>
        <p:spPr>
          <a:xfrm>
            <a:off x="468313" y="1989138"/>
            <a:ext cx="6775450" cy="5349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丞相祠堂何处寻？锦官城外柏森森。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1800" y="2981325"/>
            <a:ext cx="4716463" cy="203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句意：何处去寻找武侯诸葛亮的祠堂？在成都城外那柏树茂密的地方。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29702" name="Picture 4" descr="ff8080811d1233d5011d2246a541225c"/>
          <p:cNvPicPr>
            <a:picLocks noChangeAspect="1"/>
          </p:cNvPicPr>
          <p:nvPr/>
        </p:nvPicPr>
        <p:blipFill>
          <a:blip r:embed="rId1"/>
          <a:srcRect b="11317"/>
          <a:stretch>
            <a:fillRect/>
          </a:stretch>
        </p:blipFill>
        <p:spPr>
          <a:xfrm>
            <a:off x="5364163" y="3141663"/>
            <a:ext cx="3408362" cy="2171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250825" y="1412875"/>
            <a:ext cx="8458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思考：开头两句对郁郁葱葱的翠柏的描写有什么作用？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0483" name="Text Box 3"/>
          <p:cNvSpPr txBox="1"/>
          <p:nvPr/>
        </p:nvSpPr>
        <p:spPr>
          <a:xfrm>
            <a:off x="250825" y="2636838"/>
            <a:ext cx="8588375" cy="372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_GB2312" pitchFamily="49" charset="-122"/>
              </a:rPr>
              <a:t>明确：</a:t>
            </a:r>
            <a:endParaRPr lang="zh-CN" altLang="en-US" sz="2800" b="1" dirty="0">
              <a:latin typeface="楷体_GB2312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_GB2312" pitchFamily="49" charset="-122"/>
              </a:rPr>
              <a:t>一是借</a:t>
            </a:r>
            <a:r>
              <a:rPr lang="zh-CN" altLang="en-US" sz="2800" b="1" dirty="0">
                <a:latin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楷体_GB2312" pitchFamily="49" charset="-122"/>
              </a:rPr>
              <a:t>柏森森</a:t>
            </a:r>
            <a:r>
              <a:rPr lang="zh-CN" altLang="en-US" sz="2800" b="1" dirty="0">
                <a:latin typeface="宋体" panose="02010600030101010101" pitchFamily="2" charset="-122"/>
              </a:rPr>
              <a:t>”</a:t>
            </a:r>
            <a:r>
              <a:rPr lang="zh-CN" altLang="en-US" sz="2800" b="1" dirty="0">
                <a:latin typeface="楷体_GB2312" pitchFamily="49" charset="-122"/>
              </a:rPr>
              <a:t>写出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</a:rPr>
              <a:t>武侯祠的历史悠久和寂寞荒凉</a:t>
            </a:r>
            <a:r>
              <a:rPr lang="zh-CN" altLang="en-US" sz="2800" b="1" dirty="0">
                <a:latin typeface="楷体_GB2312" pitchFamily="49" charset="-122"/>
              </a:rPr>
              <a:t>；</a:t>
            </a:r>
            <a:endParaRPr lang="zh-CN" altLang="en-US" sz="2800" b="1" dirty="0">
              <a:latin typeface="楷体_GB2312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_GB2312" pitchFamily="49" charset="-122"/>
              </a:rPr>
              <a:t>二是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</a:rPr>
              <a:t>衬托诸葛亮的形象，表达了诗人对诸葛亮的崇敬之情。</a:t>
            </a:r>
            <a:endParaRPr lang="zh-CN" altLang="en-US" sz="2800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4" name="Rectangle 4"/>
          <p:cNvSpPr/>
          <p:nvPr/>
        </p:nvSpPr>
        <p:spPr>
          <a:xfrm>
            <a:off x="323850" y="333375"/>
            <a:ext cx="7543800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丞相祠堂何处寻，锦官城外柏森森。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Picture 8" descr="11531298082"/>
          <p:cNvPicPr>
            <a:picLocks noChangeAspect="1"/>
          </p:cNvPicPr>
          <p:nvPr/>
        </p:nvPicPr>
        <p:blipFill>
          <a:blip r:embed="rId1"/>
          <a:srcRect l="4645" t="5287" r="3622" b="41542"/>
          <a:stretch>
            <a:fillRect/>
          </a:stretch>
        </p:blipFill>
        <p:spPr>
          <a:xfrm>
            <a:off x="395288" y="1773238"/>
            <a:ext cx="8402637" cy="4057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Text Box 4"/>
          <p:cNvSpPr txBox="1"/>
          <p:nvPr/>
        </p:nvSpPr>
        <p:spPr>
          <a:xfrm>
            <a:off x="346075" y="1052513"/>
            <a:ext cx="5233988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这两句诗中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哪两个字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用得最好？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1509" name="Rectangle 5"/>
          <p:cNvSpPr/>
          <p:nvPr/>
        </p:nvSpPr>
        <p:spPr>
          <a:xfrm>
            <a:off x="323850" y="217488"/>
            <a:ext cx="8820150" cy="547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映阶碧草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春色，隔叶黄鹂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空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好音。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3"/>
          <p:cNvSpPr txBox="1"/>
          <p:nvPr/>
        </p:nvSpPr>
        <p:spPr>
          <a:xfrm>
            <a:off x="128588" y="17463"/>
            <a:ext cx="2244725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比较理解：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2771" name="Rectangle 5"/>
          <p:cNvSpPr/>
          <p:nvPr/>
        </p:nvSpPr>
        <p:spPr>
          <a:xfrm>
            <a:off x="323850" y="1052513"/>
            <a:ext cx="9144000" cy="490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ctr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映阶碧草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春色，隔叶黄鹂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空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好音。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2" name="Rectangle 5"/>
          <p:cNvSpPr/>
          <p:nvPr/>
        </p:nvSpPr>
        <p:spPr>
          <a:xfrm>
            <a:off x="323850" y="1700213"/>
            <a:ext cx="8820150" cy="490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ctr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②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映阶碧草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尽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春色，隔叶黄鹂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皆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好音。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4" name="Rectangle 3"/>
          <p:cNvSpPr/>
          <p:nvPr/>
        </p:nvSpPr>
        <p:spPr>
          <a:xfrm>
            <a:off x="128270" y="2349500"/>
            <a:ext cx="8811260" cy="384683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14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  </a:t>
            </a:r>
            <a:r>
              <a:rPr lang="en-US" altLang="zh-CN" sz="2800" b="1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②</a:t>
            </a:r>
            <a:r>
              <a:rPr lang="zh-CN" altLang="en-US" sz="28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句中碧草映阶，黄鹂隔叶，是种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春意盎然、赏心悦目</a:t>
            </a:r>
            <a:r>
              <a:rPr lang="zh-CN" altLang="en-US" sz="28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的景象，表达出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欣喜愉悦</a:t>
            </a:r>
            <a:r>
              <a:rPr lang="zh-CN" altLang="en-US" sz="28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的心情，然①句以“自”、“空”修饰，则所含之情便大有转折：青草自绿，无人光顾；黄鹂好音，无人倾听，这是何等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凄凉伤感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。</a:t>
            </a:r>
            <a:endParaRPr lang="zh-CN" altLang="en-US" sz="2800" b="1" dirty="0">
              <a:solidFill>
                <a:srgbClr val="0033CC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2535" name="Text Box 8"/>
          <p:cNvSpPr txBox="1"/>
          <p:nvPr/>
        </p:nvSpPr>
        <p:spPr>
          <a:xfrm>
            <a:off x="539750" y="5949950"/>
            <a:ext cx="70564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手法：寓情于景</a:t>
            </a:r>
            <a:endParaRPr lang="zh-CN" altLang="en-US" sz="3200" b="1" dirty="0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charRg st="0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4">
                                            <p:txEl>
                                              <p:charRg st="0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build="p"/>
      <p:bldP spid="225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/>
          <p:nvPr>
            <p:ph type="title"/>
          </p:nvPr>
        </p:nvSpPr>
        <p:spPr>
          <a:xfrm>
            <a:off x="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spcBef>
                <a:spcPct val="50000"/>
              </a:spcBef>
            </a:pPr>
            <a:r>
              <a:rPr lang="zh-CN" altLang="en-US" dirty="0">
                <a:solidFill>
                  <a:schemeClr val="tx1"/>
                </a:solidFill>
                <a:latin typeface="黑体" panose="02010609060101010101" pitchFamily="2" charset="-122"/>
              </a:rPr>
              <a:t>揣摩语言   想象意境</a:t>
            </a:r>
            <a:endParaRPr lang="zh-CN" altLang="en-US" dirty="0">
              <a:solidFill>
                <a:schemeClr val="tx1"/>
              </a:solidFill>
              <a:latin typeface="黑体" panose="02010609060101010101" pitchFamily="2" charset="-122"/>
            </a:endParaRPr>
          </a:p>
        </p:txBody>
      </p:sp>
      <p:sp>
        <p:nvSpPr>
          <p:cNvPr id="33795" name="Rectangle 3"/>
          <p:cNvSpPr/>
          <p:nvPr/>
        </p:nvSpPr>
        <p:spPr>
          <a:xfrm>
            <a:off x="1116013" y="692150"/>
            <a:ext cx="7308850" cy="10810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zh-CN" altLang="en-US" sz="2800" b="1" dirty="0">
                <a:solidFill>
                  <a:srgbClr val="00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映阶碧草</a:t>
            </a:r>
            <a:r>
              <a:rPr lang="zh-CN" altLang="en-US" sz="28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</a:t>
            </a:r>
            <a:r>
              <a:rPr lang="zh-CN" altLang="en-US" sz="2800" b="1" dirty="0">
                <a:solidFill>
                  <a:srgbClr val="00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春色，隔叶黄鹂</a:t>
            </a:r>
            <a:r>
              <a:rPr lang="zh-CN" altLang="en-US" sz="28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空</a:t>
            </a:r>
            <a:r>
              <a:rPr lang="zh-CN" altLang="en-US" sz="2800" b="1" dirty="0">
                <a:solidFill>
                  <a:srgbClr val="00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好音。</a:t>
            </a:r>
            <a:endParaRPr lang="zh-CN" altLang="en-US" sz="2800" b="1" dirty="0">
              <a:solidFill>
                <a:srgbClr val="00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6" name="Oval 4"/>
          <p:cNvSpPr/>
          <p:nvPr/>
        </p:nvSpPr>
        <p:spPr>
          <a:xfrm>
            <a:off x="5867400" y="4581525"/>
            <a:ext cx="3276600" cy="1008063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</a:rPr>
              <a:t>寂寞和感伤</a:t>
            </a:r>
            <a:endParaRPr lang="zh-CN" altLang="en-US" sz="28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23557" name="AutoShape 5"/>
          <p:cNvSpPr/>
          <p:nvPr/>
        </p:nvSpPr>
        <p:spPr>
          <a:xfrm>
            <a:off x="6948488" y="3357563"/>
            <a:ext cx="1008062" cy="1295400"/>
          </a:xfrm>
          <a:prstGeom prst="downArrow">
            <a:avLst>
              <a:gd name="adj1" fmla="val 50000"/>
              <a:gd name="adj2" fmla="val 32126"/>
            </a:avLst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寄寓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8" name="Oval 6"/>
          <p:cNvSpPr/>
          <p:nvPr/>
        </p:nvSpPr>
        <p:spPr>
          <a:xfrm>
            <a:off x="5867400" y="2133600"/>
            <a:ext cx="3276600" cy="1277938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</a:rPr>
              <a:t>冷清寂寥</a:t>
            </a:r>
            <a:endParaRPr lang="zh-CN" altLang="en-US" sz="28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23559" name="Text Box 7"/>
          <p:cNvSpPr txBox="1"/>
          <p:nvPr/>
        </p:nvSpPr>
        <p:spPr>
          <a:xfrm>
            <a:off x="3851275" y="3344863"/>
            <a:ext cx="2232025" cy="954087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寓情于景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  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560" name="Rectangle 8"/>
          <p:cNvSpPr/>
          <p:nvPr/>
        </p:nvSpPr>
        <p:spPr>
          <a:xfrm>
            <a:off x="1187450" y="1628775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自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561" name="Rectangle 9"/>
          <p:cNvSpPr/>
          <p:nvPr/>
        </p:nvSpPr>
        <p:spPr>
          <a:xfrm>
            <a:off x="4427538" y="1557338"/>
            <a:ext cx="6921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空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562" name="Rectangle 10"/>
          <p:cNvSpPr/>
          <p:nvPr/>
        </p:nvSpPr>
        <p:spPr>
          <a:xfrm>
            <a:off x="1692275" y="1628775"/>
            <a:ext cx="28813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独自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3563" name="Rectangle 11"/>
          <p:cNvSpPr/>
          <p:nvPr/>
        </p:nvSpPr>
        <p:spPr>
          <a:xfrm>
            <a:off x="5148263" y="1557338"/>
            <a:ext cx="38163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白白地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3564" name="AutoShape 12"/>
          <p:cNvSpPr/>
          <p:nvPr/>
        </p:nvSpPr>
        <p:spPr>
          <a:xfrm>
            <a:off x="4067175" y="2420938"/>
            <a:ext cx="1800225" cy="792162"/>
          </a:xfrm>
          <a:prstGeom prst="rightArrow">
            <a:avLst>
              <a:gd name="adj1" fmla="val 50000"/>
              <a:gd name="adj2" fmla="val 69470"/>
            </a:avLst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意境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65" name="Oval 13"/>
          <p:cNvSpPr/>
          <p:nvPr/>
        </p:nvSpPr>
        <p:spPr>
          <a:xfrm>
            <a:off x="0" y="2133600"/>
            <a:ext cx="3995738" cy="1785938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</a:rPr>
              <a:t>青草自绿，无人光顾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</a:rPr>
              <a:t>黄鹂好音，无人聆听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23566" name="Rectangle 14"/>
          <p:cNvSpPr/>
          <p:nvPr/>
        </p:nvSpPr>
        <p:spPr>
          <a:xfrm>
            <a:off x="0" y="3789363"/>
            <a:ext cx="4752975" cy="1079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炼字型诗歌鉴赏方法</a:t>
            </a:r>
            <a:b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</a:b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3567" name="Rectangle 15"/>
          <p:cNvSpPr/>
          <p:nvPr/>
        </p:nvSpPr>
        <p:spPr>
          <a:xfrm>
            <a:off x="827088" y="4508500"/>
            <a:ext cx="2947987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）释义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568" name="Rectangle 16"/>
          <p:cNvSpPr/>
          <p:nvPr/>
        </p:nvSpPr>
        <p:spPr>
          <a:xfrm>
            <a:off x="827088" y="5084763"/>
            <a:ext cx="3081337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）带入画面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569" name="Rectangle 17"/>
          <p:cNvSpPr/>
          <p:nvPr/>
        </p:nvSpPr>
        <p:spPr>
          <a:xfrm>
            <a:off x="827088" y="5661025"/>
            <a:ext cx="3255962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）答手法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570" name="Rectangle 18"/>
          <p:cNvSpPr/>
          <p:nvPr/>
        </p:nvSpPr>
        <p:spPr>
          <a:xfrm>
            <a:off x="725488" y="6165850"/>
            <a:ext cx="4278312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）作用（意境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感情）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6" grpId="0" animBg="1"/>
      <p:bldP spid="23557" grpId="0" animBg="1"/>
      <p:bldP spid="23558" grpId="0" animBg="1"/>
      <p:bldP spid="23559" grpId="0" bldLvl="0" animBg="1"/>
      <p:bldP spid="23560" grpId="0"/>
      <p:bldP spid="23561" grpId="0"/>
      <p:bldP spid="23562" grpId="0"/>
      <p:bldP spid="23563" grpId="0"/>
      <p:bldP spid="23564" grpId="0" animBg="1"/>
      <p:bldP spid="23565" grpId="0" animBg="1"/>
      <p:bldP spid="23566" grpId="0"/>
      <p:bldP spid="23567" grpId="0"/>
      <p:bldP spid="23568" grpId="0"/>
      <p:bldP spid="23569" grpId="0"/>
      <p:bldP spid="235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-323850" y="-26987"/>
            <a:ext cx="8747125" cy="1139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en-US" altLang="zh-CN">
                <a:latin typeface="黑体" panose="02010609060101010101" pitchFamily="2" charset="-122"/>
              </a:rPr>
              <a:t>  </a:t>
            </a:r>
            <a:r>
              <a:rPr lang="zh-CN" altLang="en-US" dirty="0">
                <a:latin typeface="黑体" panose="02010609060101010101" pitchFamily="2" charset="-122"/>
              </a:rPr>
              <a:t>走近杜甫</a:t>
            </a:r>
            <a:endParaRPr lang="zh-CN" altLang="en-US" dirty="0">
              <a:latin typeface="黑体" panose="02010609060101010101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4813"/>
            <a:ext cx="9036050" cy="45259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杜甫，我国古代伟大的 </a:t>
            </a:r>
            <a: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诗人。  </a:t>
            </a:r>
            <a: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他有积极的入世思想：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“致君尧舜上 ，</a:t>
            </a:r>
            <a: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  </a:t>
            </a: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”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他坚信： “会当凌绝顶，  </a:t>
            </a:r>
            <a: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 </a:t>
            </a: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”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他饱经忧患，感受到贫富对立，民不聊生： 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“朱门酒肉臭，</a:t>
            </a:r>
            <a: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</a:t>
            </a: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。”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他忧心如焚：“穷年忧黎元，</a:t>
            </a:r>
            <a: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</a:t>
            </a: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。”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他心怀天下： </a:t>
            </a:r>
            <a:endParaRPr kumimoji="0" 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135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2"/>
              <a:buNone/>
              <a:defRPr/>
            </a:pP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“安得广厦千万间，</a:t>
            </a:r>
            <a: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            </a:t>
            </a:r>
            <a:r>
              <a:rPr kumimoji="0" 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br>
              <a:rPr kumimoji="0" lang="zh-CN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br>
            <a:endParaRPr kumimoji="0" lang="zh-CN" sz="2400" b="1" i="0" u="sng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Text Box 6"/>
          <p:cNvSpPr txBox="1"/>
          <p:nvPr/>
        </p:nvSpPr>
        <p:spPr>
          <a:xfrm>
            <a:off x="3851275" y="333375"/>
            <a:ext cx="216058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现实主义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Text Box 7"/>
          <p:cNvSpPr txBox="1"/>
          <p:nvPr/>
        </p:nvSpPr>
        <p:spPr>
          <a:xfrm>
            <a:off x="3059113" y="1773238"/>
            <a:ext cx="2349500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再使风俗淳。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Text Box 8"/>
          <p:cNvSpPr txBox="1"/>
          <p:nvPr/>
        </p:nvSpPr>
        <p:spPr>
          <a:xfrm>
            <a:off x="4344988" y="2562225"/>
            <a:ext cx="2349500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一览众山小。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Text Box 9"/>
          <p:cNvSpPr txBox="1"/>
          <p:nvPr/>
        </p:nvSpPr>
        <p:spPr>
          <a:xfrm>
            <a:off x="2738438" y="4005263"/>
            <a:ext cx="252095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路有冻死骨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Text Box 10"/>
          <p:cNvSpPr txBox="1"/>
          <p:nvPr/>
        </p:nvSpPr>
        <p:spPr>
          <a:xfrm>
            <a:off x="4478338" y="4724400"/>
            <a:ext cx="23669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叹息肠内热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5129" name="Text Box 11"/>
          <p:cNvSpPr txBox="1"/>
          <p:nvPr/>
        </p:nvSpPr>
        <p:spPr>
          <a:xfrm>
            <a:off x="3276600" y="6162675"/>
            <a:ext cx="3790950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大庇天下寒士俱欢颜。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  <p:bldP spid="51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/>
          </p:cNvSpPr>
          <p:nvPr>
            <p:ph/>
          </p:nvPr>
        </p:nvSpPr>
        <p:spPr>
          <a:xfrm>
            <a:off x="107950" y="2359025"/>
            <a:ext cx="8712200" cy="3733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buFont typeface="Wingdings" panose="05000000000000000000" pitchFamily="2" charset="2"/>
              <a:buNone/>
            </a:pPr>
            <a:endParaRPr lang="en-US" altLang="zh-CN" sz="2800">
              <a:solidFill>
                <a:schemeClr val="tx1"/>
              </a:solidFill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诗眼是自和空。自的意思是独自，空的意思是白白的，徒然的。台阶旁的绿草独自葱翠，昭示着春光的明媚，躲在叶下的黄鹂尽管叫声悦耳，却无人倾听，这是一幅冷寂、凄凉的春日图。作者寓情于景，表现了心中的感伤，为下文感叹诸葛亮的壮志未酬作铺垫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9" name="Text Box 7"/>
          <p:cNvSpPr txBox="1"/>
          <p:nvPr/>
        </p:nvSpPr>
        <p:spPr>
          <a:xfrm>
            <a:off x="107950" y="106363"/>
            <a:ext cx="800100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例题：”映阶碧草自春色，隔叶黄鹂空好音“这两句话的诗眼是哪两个字？试作简要分析。</a:t>
            </a:r>
            <a:endParaRPr lang="zh-CN" altLang="en-US" sz="28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4584" name="Rectangle 8"/>
          <p:cNvSpPr/>
          <p:nvPr/>
        </p:nvSpPr>
        <p:spPr>
          <a:xfrm>
            <a:off x="179388" y="1484313"/>
            <a:ext cx="8545512" cy="128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1100B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1100B"/>
                </a:solidFill>
                <a:latin typeface="宋体" panose="02010600030101010101" pitchFamily="2" charset="-122"/>
              </a:rPr>
              <a:t>，字释义     </a:t>
            </a:r>
            <a:r>
              <a:rPr lang="en-US" altLang="zh-CN" sz="2800" b="1">
                <a:solidFill>
                  <a:srgbClr val="F1100B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F1100B"/>
                </a:solidFill>
                <a:latin typeface="宋体" panose="02010600030101010101" pitchFamily="2" charset="-122"/>
              </a:rPr>
              <a:t>，带入画面  </a:t>
            </a:r>
            <a:r>
              <a:rPr lang="en-US" altLang="zh-CN" sz="2800" b="1">
                <a:solidFill>
                  <a:srgbClr val="F1100B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rgbClr val="F1100B"/>
                </a:solidFill>
                <a:latin typeface="宋体" panose="02010600030101010101" pitchFamily="2" charset="-122"/>
              </a:rPr>
              <a:t>，答手法  </a:t>
            </a:r>
            <a:r>
              <a:rPr lang="en-US" altLang="zh-CN" sz="2800" b="1">
                <a:solidFill>
                  <a:srgbClr val="F1100B"/>
                </a:solidFill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solidFill>
                  <a:srgbClr val="F1100B"/>
                </a:solidFill>
                <a:latin typeface="宋体" panose="02010600030101010101" pitchFamily="2" charset="-122"/>
              </a:rPr>
              <a:t>，作用（意境</a:t>
            </a:r>
            <a:r>
              <a:rPr lang="en-US" altLang="zh-CN" sz="2800" b="1">
                <a:solidFill>
                  <a:srgbClr val="F1100B"/>
                </a:solidFill>
                <a:latin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F1100B"/>
                </a:solidFill>
                <a:latin typeface="宋体" panose="02010600030101010101" pitchFamily="2" charset="-122"/>
              </a:rPr>
              <a:t>情感）</a:t>
            </a:r>
            <a:endParaRPr lang="zh-CN" altLang="en-US" sz="2800" b="1" dirty="0">
              <a:solidFill>
                <a:srgbClr val="F1100B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/>
          </p:cNvSpPr>
          <p:nvPr>
            <p:ph type="body"/>
          </p:nvPr>
        </p:nvSpPr>
        <p:spPr>
          <a:xfrm>
            <a:off x="34925" y="271463"/>
            <a:ext cx="9217025" cy="60372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indent="0" eaLnBrk="1" hangingPunct="1">
              <a:lnSpc>
                <a:spcPct val="80000"/>
              </a:lnSpc>
              <a:buNone/>
            </a:pP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空”字在诗中一般可作副词、形容词和名词。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作副词的“空”，一般有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“空自”“白白地”“徒然地”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的意味。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作形容词的“空”，常有空远、空蒙、空寂的意味，并常带有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寂寞寥落、沉郁悲凉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的情调。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作名词的“空”，常指天空，或空旷之地，主要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营造一种辽远空阔的背景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charRg st="1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charRg st="1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charRg st="2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charRg st="24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charRg st="54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842">
                                            <p:txEl>
                                              <p:charRg st="54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charRg st="9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42">
                                            <p:txEl>
                                              <p:charRg st="95" end="1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31750" y="476250"/>
            <a:ext cx="9144000" cy="114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>
                <a:solidFill>
                  <a:srgbClr val="003300"/>
                </a:solidFill>
                <a:latin typeface="黑体" panose="02010609060101010101" pitchFamily="2" charset="-122"/>
              </a:rPr>
              <a:t>三顾频繁天下计，两朝开济老臣心</a:t>
            </a:r>
            <a:endParaRPr lang="zh-CN" altLang="en-US" dirty="0">
              <a:solidFill>
                <a:srgbClr val="003300"/>
              </a:solidFill>
              <a:latin typeface="黑体" panose="02010609060101010101" pitchFamily="2" charset="-122"/>
            </a:endParaRPr>
          </a:p>
        </p:txBody>
      </p:sp>
      <p:sp>
        <p:nvSpPr>
          <p:cNvPr id="26627" name="Rectangle 3"/>
          <p:cNvSpPr>
            <a:spLocks noGrp="1"/>
          </p:cNvSpPr>
          <p:nvPr>
            <p:ph type="body"/>
          </p:nvPr>
        </p:nvSpPr>
        <p:spPr>
          <a:xfrm>
            <a:off x="215900" y="1477963"/>
            <a:ext cx="6227763" cy="50847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三顾</a:t>
            </a:r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诸葛亮在南阳隐居时，刘备三次登门拜访。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频繁</a:t>
            </a:r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多次。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天下计</a:t>
            </a:r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诸葛亮精辟地分析了天下形势，提出了统一天下应走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鼎足三分，联吴抗曹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的道路，也称“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隆中对策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”。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6868" name="Picture 6" descr="507321"/>
          <p:cNvPicPr>
            <a:picLocks noChangeAspect="1"/>
          </p:cNvPicPr>
          <p:nvPr/>
        </p:nvPicPr>
        <p:blipFill>
          <a:blip r:embed="rId1"/>
          <a:srcRect l="41319" t="29979" r="1563"/>
          <a:stretch>
            <a:fillRect/>
          </a:stretch>
        </p:blipFill>
        <p:spPr>
          <a:xfrm>
            <a:off x="6659563" y="1982788"/>
            <a:ext cx="2089150" cy="3700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9" name="Text Box 7"/>
          <p:cNvSpPr txBox="1"/>
          <p:nvPr/>
        </p:nvSpPr>
        <p:spPr>
          <a:xfrm>
            <a:off x="8388350" y="6591300"/>
            <a:ext cx="5762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</a:rPr>
              <a:t>18</a:t>
            </a:r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24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charRg st="24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3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charRg st="32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Rectangle 3"/>
          <p:cNvSpPr>
            <a:spLocks noGrp="1"/>
          </p:cNvSpPr>
          <p:nvPr>
            <p:ph type="body"/>
          </p:nvPr>
        </p:nvSpPr>
        <p:spPr>
          <a:xfrm>
            <a:off x="2735263" y="836613"/>
            <a:ext cx="6408737" cy="34559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两朝</a:t>
            </a:r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蜀先主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刘备</a:t>
            </a: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和后主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刘禅</a:t>
            </a: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两代。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开济</a:t>
            </a:r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帮助刘备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开创基业</a:t>
            </a: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／辅佐刘禅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匡济艰危</a:t>
            </a: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。</a:t>
            </a:r>
            <a:endParaRPr lang="en-US" altLang="zh-CN" sz="2800" b="1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老臣心</a:t>
            </a:r>
            <a:r>
              <a:rPr lang="en-US" altLang="zh-CN" sz="2800" b="1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尽忠蜀国，不遗余力，死而后已的精神。</a:t>
            </a:r>
            <a:endParaRPr lang="zh-CN" altLang="en-US" sz="28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7891" name="Picture 6" descr="8437520011562169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1989138"/>
            <a:ext cx="2146300" cy="4176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2" name="Text Box 7"/>
          <p:cNvSpPr txBox="1"/>
          <p:nvPr/>
        </p:nvSpPr>
        <p:spPr>
          <a:xfrm>
            <a:off x="8604250" y="6453188"/>
            <a:ext cx="5397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</a:rPr>
              <a:t>19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27654" name="Text Box 8"/>
          <p:cNvSpPr txBox="1"/>
          <p:nvPr/>
        </p:nvSpPr>
        <p:spPr>
          <a:xfrm>
            <a:off x="2751138" y="4594225"/>
            <a:ext cx="6213475" cy="193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颈联句义：三顾茅庐频繁讨论天下大计，辅佐两代君主忠心耿耿。</a:t>
            </a:r>
            <a:r>
              <a:rPr lang="zh-CN" altLang="en-US" sz="2800" b="1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4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charRg st="41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8080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>
                <a:solidFill>
                  <a:srgbClr val="008000"/>
                </a:solidFill>
                <a:latin typeface="黑体" panose="02010609060101010101" pitchFamily="2" charset="-122"/>
              </a:rPr>
              <a:t>三顾频繁天下计，两朝开济老臣心</a:t>
            </a:r>
            <a:endParaRPr lang="zh-CN" altLang="en-US" dirty="0">
              <a:solidFill>
                <a:srgbClr val="008000"/>
              </a:solidFill>
              <a:latin typeface="黑体" panose="02010609060101010101" pitchFamily="2" charset="-122"/>
            </a:endParaRPr>
          </a:p>
        </p:txBody>
      </p:sp>
      <p:sp>
        <p:nvSpPr>
          <p:cNvPr id="28675" name="Rectangle 3"/>
          <p:cNvSpPr>
            <a:spLocks noGrp="1"/>
          </p:cNvSpPr>
          <p:nvPr>
            <p:ph type="body"/>
          </p:nvPr>
        </p:nvSpPr>
        <p:spPr>
          <a:xfrm>
            <a:off x="-684212" y="908050"/>
            <a:ext cx="6156325" cy="4724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buFont typeface="Wingdings" panose="05000000000000000000" pitchFamily="2" charset="2"/>
              <a:buNone/>
            </a:pP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三顾：指刘备三顾茅庐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开：指帮助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刘备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开国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济：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辅佐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刘禅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继位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8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天下计：雄才大略</a:t>
            </a:r>
            <a:endParaRPr lang="zh-CN" altLang="en-US" sz="28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8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老臣心：忠心报国</a:t>
            </a:r>
            <a:endParaRPr lang="zh-CN" altLang="en-US" sz="2800" b="1" dirty="0">
              <a:solidFill>
                <a:srgbClr val="008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916" name="Picture 4" descr="20058212233357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6100" y="0"/>
            <a:ext cx="4787900" cy="66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7" name="Picture 5" descr="20051192311289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175" y="6146800"/>
            <a:ext cx="1476375" cy="71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8" name="Oval 6"/>
          <p:cNvSpPr/>
          <p:nvPr/>
        </p:nvSpPr>
        <p:spPr>
          <a:xfrm>
            <a:off x="5903913" y="1833563"/>
            <a:ext cx="1600200" cy="15240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800" b="1" dirty="0">
                <a:latin typeface="Arial" panose="020B0604020202020204" pitchFamily="34" charset="0"/>
              </a:rPr>
              <a:t>三件大事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28679" name="AutoShape 7"/>
          <p:cNvSpPr/>
          <p:nvPr/>
        </p:nvSpPr>
        <p:spPr>
          <a:xfrm>
            <a:off x="5400675" y="1760538"/>
            <a:ext cx="373063" cy="1728787"/>
          </a:xfrm>
          <a:prstGeom prst="rightBrace">
            <a:avLst>
              <a:gd name="adj1" fmla="val 3861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80" name="Oval 8"/>
          <p:cNvSpPr/>
          <p:nvPr/>
        </p:nvSpPr>
        <p:spPr>
          <a:xfrm>
            <a:off x="6048375" y="3921125"/>
            <a:ext cx="1600200" cy="15240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诸葛亮形象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8681" name="AutoShape 9"/>
          <p:cNvSpPr/>
          <p:nvPr/>
        </p:nvSpPr>
        <p:spPr>
          <a:xfrm>
            <a:off x="5399088" y="4065588"/>
            <a:ext cx="433387" cy="1296987"/>
          </a:xfrm>
          <a:prstGeom prst="rightBrace">
            <a:avLst>
              <a:gd name="adj1" fmla="val 2493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1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charRg st="1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23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charRg st="23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4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charRg st="44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64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675">
                                            <p:txEl>
                                              <p:charRg st="64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86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675">
                                            <p:txEl>
                                              <p:charRg st="86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  <p:bldP spid="28678" grpId="0" animBg="1"/>
      <p:bldP spid="28679" grpId="0" animBg="1"/>
      <p:bldP spid="28680" grpId="0" animBg="1"/>
      <p:bldP spid="2868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/>
          <p:nvPr/>
        </p:nvSpPr>
        <p:spPr>
          <a:xfrm>
            <a:off x="323850" y="333375"/>
            <a:ext cx="8459788" cy="547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三顾频繁天下计，两朝开济老臣心。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9939" name="Picture 3" descr="013000003301201231147723584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2205038"/>
            <a:ext cx="3362325" cy="4010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0" name="Text Box 4"/>
          <p:cNvSpPr txBox="1"/>
          <p:nvPr/>
        </p:nvSpPr>
        <p:spPr>
          <a:xfrm>
            <a:off x="323850" y="1052513"/>
            <a:ext cx="8012113" cy="1301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颈联概括出诸葛亮怎样的人物形象，你读出了诗人怎样的感情？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9701" name="Text Box 5"/>
          <p:cNvSpPr txBox="1"/>
          <p:nvPr/>
        </p:nvSpPr>
        <p:spPr>
          <a:xfrm>
            <a:off x="395288" y="2708275"/>
            <a:ext cx="4608512" cy="332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诸葛亮形象特点</a:t>
            </a:r>
            <a:r>
              <a:rPr lang="zh-CN" altLang="en-US" sz="2800" b="1" dirty="0">
                <a:latin typeface="Arial" panose="020B0604020202020204" pitchFamily="34" charset="0"/>
              </a:rPr>
              <a:t>：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Arial" panose="020B0604020202020204" pitchFamily="34" charset="0"/>
              </a:rPr>
              <a:t>雄才大略、忠心报国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诗人感情：</a:t>
            </a:r>
            <a:r>
              <a:rPr lang="zh-CN" altLang="en-US" sz="2800" b="1" dirty="0">
                <a:latin typeface="Arial" panose="020B0604020202020204" pitchFamily="34" charset="0"/>
              </a:rPr>
              <a:t>对诸葛亮才德的仰慕称颂；对刘备与诸葛亮君臣际会的羡慕之情。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0" y="661988"/>
            <a:ext cx="9144000" cy="6334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>
                <a:solidFill>
                  <a:srgbClr val="003300"/>
                </a:solidFill>
                <a:latin typeface="黑体" panose="02010609060101010101" pitchFamily="2" charset="-122"/>
              </a:rPr>
              <a:t>出师未捷身先死，长使英雄泪满襟</a:t>
            </a:r>
            <a:endParaRPr lang="zh-CN" altLang="en-US" dirty="0">
              <a:solidFill>
                <a:srgbClr val="003300"/>
              </a:solidFill>
              <a:latin typeface="黑体" panose="02010609060101010101" pitchFamily="2" charset="-122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/>
          </p:nvPr>
        </p:nvSpPr>
        <p:spPr>
          <a:xfrm>
            <a:off x="34925" y="1295400"/>
            <a:ext cx="7065963" cy="35290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出师</a:t>
            </a:r>
            <a:r>
              <a:rPr lang="en-US" altLang="zh-CN" sz="2800" b="1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——</a:t>
            </a:r>
            <a:r>
              <a:rPr lang="zh-CN" altLang="en-US" sz="2800" b="1" dirty="0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诸葛亮为伐魏，曾六次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北伐中原</a:t>
            </a:r>
            <a:r>
              <a:rPr lang="zh-CN" altLang="en-US" sz="2800" b="1" dirty="0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。公元</a:t>
            </a:r>
            <a:r>
              <a:rPr lang="en-US" altLang="zh-CN" sz="2800" b="1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234</a:t>
            </a:r>
            <a:r>
              <a:rPr lang="zh-CN" altLang="en-US" sz="2800" b="1" dirty="0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年，他统率大军，占据了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五丈原</a:t>
            </a:r>
            <a:r>
              <a:rPr lang="zh-CN" altLang="en-US" sz="2800" b="1" dirty="0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，与司马懿隔着渭水相持一百多天。八月，因积劳成疾，病死军中，葬于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定军山。</a:t>
            </a: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泪满襟</a:t>
            </a:r>
            <a:r>
              <a:rPr lang="en-US" altLang="zh-CN" sz="2800" b="1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——</a:t>
            </a:r>
            <a:r>
              <a:rPr lang="zh-CN" altLang="en-US" sz="2800" b="1" dirty="0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献身精神的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景仰</a:t>
            </a:r>
            <a:r>
              <a:rPr lang="zh-CN" altLang="en-US" sz="2800" b="1" dirty="0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、事业未竟的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痛惜。</a:t>
            </a:r>
            <a:endParaRPr lang="zh-CN" altLang="en-US" sz="2800" b="1" dirty="0">
              <a:solidFill>
                <a:srgbClr val="CC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40964" name="Picture 6" descr="20060715115253381558129"/>
          <p:cNvPicPr>
            <a:picLocks noChangeAspect="1"/>
          </p:cNvPicPr>
          <p:nvPr/>
        </p:nvPicPr>
        <p:blipFill>
          <a:blip r:embed="rId1"/>
          <a:srcRect r="15926"/>
          <a:stretch>
            <a:fillRect/>
          </a:stretch>
        </p:blipFill>
        <p:spPr>
          <a:xfrm>
            <a:off x="7281863" y="1655763"/>
            <a:ext cx="1724025" cy="2808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5" name="Text Box 7"/>
          <p:cNvSpPr txBox="1"/>
          <p:nvPr/>
        </p:nvSpPr>
        <p:spPr>
          <a:xfrm>
            <a:off x="8604250" y="6878638"/>
            <a:ext cx="7207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</a:rPr>
              <a:t>22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30726" name="Text Box 8"/>
          <p:cNvSpPr txBox="1"/>
          <p:nvPr/>
        </p:nvSpPr>
        <p:spPr>
          <a:xfrm>
            <a:off x="34925" y="4595813"/>
            <a:ext cx="885825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  <a:ea typeface="华文行楷" pitchFamily="2" charset="-122"/>
              </a:rPr>
              <a:t>尾联句意：可惜出师伐魏未捷而病亡军中，长使历代英雄们对此涕泪满裳！</a:t>
            </a:r>
            <a:r>
              <a:rPr lang="zh-CN" altLang="en-US" sz="2800" dirty="0">
                <a:latin typeface="Arial" panose="020B0604020202020204" pitchFamily="34" charset="0"/>
              </a:rPr>
              <a:t> 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charRg st="0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charRg st="0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2"/>
          <p:cNvSpPr/>
          <p:nvPr/>
        </p:nvSpPr>
        <p:spPr>
          <a:xfrm>
            <a:off x="5435600" y="1476375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30212"/>
                </a:solidFill>
                <a:latin typeface="宋体" panose="02010600030101010101" pitchFamily="2" charset="-122"/>
              </a:rPr>
              <a:t>英雄</a:t>
            </a:r>
            <a:endParaRPr lang="zh-CN" altLang="en-US" sz="3200" b="1" dirty="0">
              <a:solidFill>
                <a:srgbClr val="030212"/>
              </a:solidFill>
              <a:latin typeface="宋体" panose="02010600030101010101" pitchFamily="2" charset="-122"/>
            </a:endParaRPr>
          </a:p>
        </p:txBody>
      </p:sp>
      <p:sp>
        <p:nvSpPr>
          <p:cNvPr id="41987" name="Text Box 5"/>
          <p:cNvSpPr txBox="1"/>
          <p:nvPr/>
        </p:nvSpPr>
        <p:spPr>
          <a:xfrm>
            <a:off x="2722563" y="3500438"/>
            <a:ext cx="22098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诸葛孔明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41988" name="Text Box 6"/>
          <p:cNvSpPr txBox="1"/>
          <p:nvPr/>
        </p:nvSpPr>
        <p:spPr>
          <a:xfrm>
            <a:off x="7596188" y="3500438"/>
            <a:ext cx="12430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诗人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41989" name="Line 7"/>
          <p:cNvSpPr/>
          <p:nvPr/>
        </p:nvSpPr>
        <p:spPr>
          <a:xfrm flipH="1">
            <a:off x="4267200" y="2438400"/>
            <a:ext cx="609600" cy="762000"/>
          </a:xfrm>
          <a:prstGeom prst="line">
            <a:avLst/>
          </a:prstGeom>
          <a:ln w="38100" cap="flat" cmpd="sng">
            <a:solidFill>
              <a:srgbClr val="FFFF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990" name="Line 8"/>
          <p:cNvSpPr/>
          <p:nvPr/>
        </p:nvSpPr>
        <p:spPr>
          <a:xfrm>
            <a:off x="7019925" y="2565400"/>
            <a:ext cx="685800" cy="838200"/>
          </a:xfrm>
          <a:prstGeom prst="line">
            <a:avLst/>
          </a:prstGeom>
          <a:ln w="38100" cap="flat" cmpd="sng">
            <a:solidFill>
              <a:srgbClr val="FFFF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991" name="Line 10"/>
          <p:cNvSpPr/>
          <p:nvPr/>
        </p:nvSpPr>
        <p:spPr>
          <a:xfrm>
            <a:off x="5940425" y="2349500"/>
            <a:ext cx="0" cy="1655763"/>
          </a:xfrm>
          <a:prstGeom prst="line">
            <a:avLst/>
          </a:prstGeom>
          <a:ln w="38100" cap="flat" cmpd="sng">
            <a:solidFill>
              <a:srgbClr val="FFFF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992" name="Text Box 11"/>
          <p:cNvSpPr txBox="1"/>
          <p:nvPr/>
        </p:nvSpPr>
        <p:spPr>
          <a:xfrm>
            <a:off x="4716463" y="4149725"/>
            <a:ext cx="26638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功业未就者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2778" name="Rectangle 12"/>
          <p:cNvSpPr/>
          <p:nvPr/>
        </p:nvSpPr>
        <p:spPr>
          <a:xfrm>
            <a:off x="323850" y="4221163"/>
            <a:ext cx="8497888" cy="2122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en-US" altLang="zh-CN" sz="3600" b="1" u="sng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b="1">
                <a:latin typeface="Times New Roman" panose="02020603050405020304" pitchFamily="18" charset="0"/>
              </a:rPr>
              <a:t>   </a:t>
            </a:r>
            <a:r>
              <a:rPr lang="zh-CN" altLang="en-US" sz="3200" b="1" dirty="0">
                <a:solidFill>
                  <a:srgbClr val="03021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借古人抒发自己的怀抱，唱出了普天下壮志难酬者的心声。</a:t>
            </a:r>
            <a:endParaRPr lang="zh-CN" altLang="en-US" sz="3200" b="1" dirty="0">
              <a:solidFill>
                <a:srgbClr val="030212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1994" name="Rectangle 3"/>
          <p:cNvSpPr txBox="1">
            <a:spLocks noRot="1"/>
          </p:cNvSpPr>
          <p:nvPr/>
        </p:nvSpPr>
        <p:spPr>
          <a:xfrm>
            <a:off x="25400" y="981075"/>
            <a:ext cx="4402138" cy="838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266700" indent="-266700" defTabSz="685800">
              <a:lnSpc>
                <a:spcPct val="90000"/>
              </a:lnSpc>
              <a:spcBef>
                <a:spcPts val="1350"/>
              </a:spcBef>
              <a:buClr>
                <a:srgbClr val="6F6F3E"/>
              </a:buClr>
              <a:buSzPct val="80000"/>
              <a:buFont typeface="Wingdings 2" pitchFamily="18" charset="2"/>
              <a:buChar char=""/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这里的英雄指什么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3"/>
          <p:cNvSpPr/>
          <p:nvPr/>
        </p:nvSpPr>
        <p:spPr>
          <a:xfrm>
            <a:off x="468313" y="808038"/>
            <a:ext cx="8424862" cy="533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fontAlgn="ctr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出师未捷身先死，长使英雄泪满襟。                            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1" name="Picture 3" descr="13312u514-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6825" y="2781300"/>
            <a:ext cx="3563938" cy="2498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2" name="Rectangle 4"/>
          <p:cNvSpPr/>
          <p:nvPr/>
        </p:nvSpPr>
        <p:spPr>
          <a:xfrm>
            <a:off x="468313" y="1646238"/>
            <a:ext cx="8135937" cy="558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latin typeface="Arial" panose="020B0604020202020204" pitchFamily="34" charset="0"/>
              </a:rPr>
              <a:t>尾联抒发了诗人怎样的感情？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33797" name="Text Box 6"/>
          <p:cNvSpPr txBox="1"/>
          <p:nvPr/>
        </p:nvSpPr>
        <p:spPr>
          <a:xfrm>
            <a:off x="468313" y="2708275"/>
            <a:ext cx="4464050" cy="2678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Arial" panose="020B0604020202020204" pitchFamily="34" charset="0"/>
              </a:rPr>
              <a:t>通过对诸葛亮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鞠躬尽瘁，死而后已</a:t>
            </a:r>
            <a:r>
              <a:rPr lang="zh-CN" altLang="en-US" sz="2800" b="1" dirty="0">
                <a:latin typeface="Arial" panose="020B0604020202020204" pitchFamily="34" charset="0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赞扬和惋惜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，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Arial" panose="020B0604020202020204" pitchFamily="34" charset="0"/>
              </a:rPr>
              <a:t>抒发了自己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壮志未酬、功业未就的深沉感慨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。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 Box 3"/>
          <p:cNvSpPr txBox="1"/>
          <p:nvPr/>
        </p:nvSpPr>
        <p:spPr>
          <a:xfrm>
            <a:off x="250825" y="211138"/>
            <a:ext cx="8642350" cy="4802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>
                <a:latin typeface="隶书" pitchFamily="49" charset="-122"/>
                <a:ea typeface="隶书" pitchFamily="49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这英雄也包括着老杜自己。杜甫是一位忧国忧民，以天下为己任，有远大抱负的诗人。却始终没有机会。老杜在政治上始终一事无成，即便如此，他却依然挂念国事，挂怀天下，所以他的内心是非常苦痛的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。“出师未捷身先死，长使英雄泪满襟”这句诗，是自己壮志难酬的苦痛和对诸葛亮的仰慕、叹惋之情熔铸成的千古名句。 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4035" name="Text Box 4"/>
          <p:cNvSpPr txBox="1"/>
          <p:nvPr/>
        </p:nvSpPr>
        <p:spPr>
          <a:xfrm>
            <a:off x="8567738" y="6308725"/>
            <a:ext cx="5762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</a:rPr>
              <a:t>24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44036" name="Text Box 5"/>
          <p:cNvSpPr txBox="1"/>
          <p:nvPr/>
        </p:nvSpPr>
        <p:spPr>
          <a:xfrm>
            <a:off x="376238" y="5378450"/>
            <a:ext cx="75088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1" name="Rectangle 6"/>
          <p:cNvSpPr/>
          <p:nvPr/>
        </p:nvSpPr>
        <p:spPr>
          <a:xfrm>
            <a:off x="250825" y="5229225"/>
            <a:ext cx="5257800" cy="584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手法；借古抒怀 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1438" y="-106362"/>
            <a:ext cx="8893175" cy="58388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p>
            <a:pPr eaLnBrk="1" hangingPunct="1"/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他的诗真实的反映了广阔的社会生活，如“三吏”“三别”，他的诗被誉为“</a:t>
            </a:r>
            <a:r>
              <a:rPr lang="zh-CN" altLang="en-US" sz="2800" b="1" u="sng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”。</a:t>
            </a:r>
            <a:endParaRPr lang="en-US" altLang="zh-CN" sz="2800" b="1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他的诗风</a:t>
            </a:r>
            <a:r>
              <a:rPr lang="zh-CN" altLang="en-US" sz="2800" b="1" u="sng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他的创作态度非常严谨：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为人性僻耽佳句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u="sng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他创作成就辉煌：“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李杜文章在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u="sng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zh-CN" altLang="en-US" sz="2800" b="1" dirty="0">
              <a:solidFill>
                <a:schemeClr val="tx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他被誉为“ </a:t>
            </a:r>
            <a:r>
              <a:rPr lang="zh-CN" altLang="en-US" sz="2800" b="1" u="sng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”。</a:t>
            </a:r>
            <a:b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7" name="Text Box 4"/>
          <p:cNvSpPr txBox="1"/>
          <p:nvPr/>
        </p:nvSpPr>
        <p:spPr>
          <a:xfrm>
            <a:off x="4052888" y="3573463"/>
            <a:ext cx="304006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语不惊人死不休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Rectangle 5"/>
          <p:cNvSpPr/>
          <p:nvPr/>
        </p:nvSpPr>
        <p:spPr>
          <a:xfrm>
            <a:off x="3132138" y="5157788"/>
            <a:ext cx="22240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光焰万丈长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6149" name="Rectangle 6"/>
          <p:cNvSpPr/>
          <p:nvPr/>
        </p:nvSpPr>
        <p:spPr>
          <a:xfrm>
            <a:off x="2941638" y="5930900"/>
            <a:ext cx="10001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诗圣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6150" name="Rectangle 7"/>
          <p:cNvSpPr/>
          <p:nvPr/>
        </p:nvSpPr>
        <p:spPr>
          <a:xfrm>
            <a:off x="5788025" y="1196975"/>
            <a:ext cx="10001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诗史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6151" name="Rectangle 8"/>
          <p:cNvSpPr/>
          <p:nvPr/>
        </p:nvSpPr>
        <p:spPr>
          <a:xfrm>
            <a:off x="2541588" y="1970088"/>
            <a:ext cx="18161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沉郁顿挫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9" grpId="0"/>
      <p:bldP spid="6150" grpId="0"/>
      <p:bldP spid="615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4" name="Text Box 4"/>
          <p:cNvSpPr txBox="1"/>
          <p:nvPr/>
        </p:nvSpPr>
        <p:spPr>
          <a:xfrm>
            <a:off x="-36512" y="1104900"/>
            <a:ext cx="93980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首联</a:t>
            </a:r>
            <a:r>
              <a:rPr lang="zh-CN" altLang="en-US" sz="2800" dirty="0">
                <a:latin typeface="Arial" panose="020B0604020202020204" pitchFamily="34" charset="0"/>
              </a:rPr>
              <a:t>：</a:t>
            </a:r>
            <a:r>
              <a:rPr lang="zh-CN" altLang="en-US" sz="2800" b="1" dirty="0">
                <a:solidFill>
                  <a:srgbClr val="D60093"/>
                </a:solidFill>
                <a:latin typeface="Arial" panose="020B0604020202020204" pitchFamily="34" charset="0"/>
              </a:rPr>
              <a:t>以问路时的问答形式，写诗人去武侯祠途中的情况。</a:t>
            </a:r>
            <a:endParaRPr lang="zh-CN" altLang="en-US" sz="28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35846" name="Text Box 6"/>
          <p:cNvSpPr txBox="1"/>
          <p:nvPr/>
        </p:nvSpPr>
        <p:spPr>
          <a:xfrm>
            <a:off x="2411413" y="2492375"/>
            <a:ext cx="45021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颔联</a:t>
            </a:r>
            <a:r>
              <a:rPr lang="zh-CN" altLang="en-US" sz="2800" dirty="0">
                <a:latin typeface="Arial" panose="020B0604020202020204" pitchFamily="34" charset="0"/>
              </a:rPr>
              <a:t>：</a:t>
            </a:r>
            <a:r>
              <a:rPr lang="zh-CN" altLang="en-US" sz="2800" b="1" dirty="0">
                <a:solidFill>
                  <a:srgbClr val="D60093"/>
                </a:solidFill>
                <a:latin typeface="Arial" panose="020B0604020202020204" pitchFamily="34" charset="0"/>
              </a:rPr>
              <a:t>写入祠后所见所闻。</a:t>
            </a:r>
            <a:endParaRPr lang="zh-CN" altLang="en-US" sz="28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35847" name="Text Box 7"/>
          <p:cNvSpPr txBox="1"/>
          <p:nvPr/>
        </p:nvSpPr>
        <p:spPr>
          <a:xfrm>
            <a:off x="1979613" y="3841750"/>
            <a:ext cx="75961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颈联</a:t>
            </a:r>
            <a:r>
              <a:rPr lang="zh-CN" altLang="en-US" sz="2800" dirty="0">
                <a:latin typeface="Arial" panose="020B0604020202020204" pitchFamily="34" charset="0"/>
              </a:rPr>
              <a:t>：</a:t>
            </a:r>
            <a:r>
              <a:rPr lang="zh-CN" altLang="en-US" sz="2800" b="1" dirty="0">
                <a:solidFill>
                  <a:srgbClr val="D60093"/>
                </a:solidFill>
                <a:latin typeface="Arial" panose="020B0604020202020204" pitchFamily="34" charset="0"/>
              </a:rPr>
              <a:t>精辟概括诸葛亮一生功业</a:t>
            </a:r>
            <a:endParaRPr lang="zh-CN" altLang="en-US" sz="28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35848" name="Text Box 8"/>
          <p:cNvSpPr txBox="1"/>
          <p:nvPr/>
        </p:nvSpPr>
        <p:spPr>
          <a:xfrm>
            <a:off x="2411413" y="5214938"/>
            <a:ext cx="471963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尾联</a:t>
            </a:r>
            <a:r>
              <a:rPr lang="zh-CN" altLang="en-US" sz="2800" dirty="0">
                <a:latin typeface="Arial" panose="020B0604020202020204" pitchFamily="34" charset="0"/>
              </a:rPr>
              <a:t>：</a:t>
            </a:r>
            <a:r>
              <a:rPr lang="zh-CN" altLang="en-US" sz="2800" b="1" dirty="0">
                <a:solidFill>
                  <a:srgbClr val="D60093"/>
                </a:solidFill>
                <a:latin typeface="Arial" panose="020B0604020202020204" pitchFamily="34" charset="0"/>
              </a:rPr>
              <a:t>叹惋诸葛亮壮志未酬</a:t>
            </a:r>
            <a:endParaRPr lang="zh-CN" altLang="en-US" sz="28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35849" name="Text Box 9"/>
          <p:cNvSpPr txBox="1"/>
          <p:nvPr/>
        </p:nvSpPr>
        <p:spPr>
          <a:xfrm>
            <a:off x="4211638" y="404813"/>
            <a:ext cx="592137" cy="579437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起</a:t>
            </a:r>
            <a:endParaRPr lang="zh-CN" altLang="en-US" sz="32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5850" name="Text Box 10"/>
          <p:cNvSpPr txBox="1"/>
          <p:nvPr/>
        </p:nvSpPr>
        <p:spPr>
          <a:xfrm>
            <a:off x="4227513" y="1770063"/>
            <a:ext cx="590550" cy="579437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黑体" panose="02010609060101010101" pitchFamily="2" charset="-122"/>
              </a:rPr>
              <a:t>承</a:t>
            </a:r>
            <a:endParaRPr lang="zh-CN" altLang="en-US" sz="3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5851" name="Text Box 11"/>
          <p:cNvSpPr txBox="1"/>
          <p:nvPr/>
        </p:nvSpPr>
        <p:spPr>
          <a:xfrm>
            <a:off x="4241800" y="3092450"/>
            <a:ext cx="590550" cy="579438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黑体" panose="02010609060101010101" pitchFamily="2" charset="-122"/>
              </a:rPr>
              <a:t>转</a:t>
            </a:r>
            <a:endParaRPr lang="zh-CN" altLang="en-US" sz="3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5852" name="Text Box 12"/>
          <p:cNvSpPr txBox="1"/>
          <p:nvPr/>
        </p:nvSpPr>
        <p:spPr>
          <a:xfrm>
            <a:off x="4284663" y="4505325"/>
            <a:ext cx="574675" cy="579438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黑体" panose="02010609060101010101" pitchFamily="2" charset="-122"/>
              </a:rPr>
              <a:t>合</a:t>
            </a:r>
            <a:endParaRPr lang="zh-CN" altLang="en-US" sz="3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45066" name="AutoShape 7"/>
          <p:cNvSpPr/>
          <p:nvPr/>
        </p:nvSpPr>
        <p:spPr>
          <a:xfrm flipV="1">
            <a:off x="5292725" y="2060575"/>
            <a:ext cx="3681413" cy="431800"/>
          </a:xfrm>
          <a:prstGeom prst="wedgeRectCallout">
            <a:avLst>
              <a:gd name="adj1" fmla="val -40750"/>
              <a:gd name="adj2" fmla="val 127963"/>
            </a:avLst>
          </a:prstGeom>
          <a:solidFill>
            <a:schemeClr val="accent1"/>
          </a:solidFill>
          <a:ln w="381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pPr marL="342900" indent="-3429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自问自答    点明地点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45067" name="AutoShape 7"/>
          <p:cNvSpPr/>
          <p:nvPr/>
        </p:nvSpPr>
        <p:spPr>
          <a:xfrm flipV="1">
            <a:off x="5508625" y="3284538"/>
            <a:ext cx="3311525" cy="431800"/>
          </a:xfrm>
          <a:prstGeom prst="wedgeRectCallout">
            <a:avLst>
              <a:gd name="adj1" fmla="val -47171"/>
              <a:gd name="adj2" fmla="val 144269"/>
            </a:avLst>
          </a:prstGeom>
          <a:solidFill>
            <a:schemeClr val="accent1"/>
          </a:solidFill>
          <a:ln w="381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pPr marL="342900" indent="-3429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描述景象    凄凉冷落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45068" name="AutoShape 7"/>
          <p:cNvSpPr/>
          <p:nvPr/>
        </p:nvSpPr>
        <p:spPr>
          <a:xfrm flipV="1">
            <a:off x="5435600" y="4724400"/>
            <a:ext cx="3097213" cy="488950"/>
          </a:xfrm>
          <a:prstGeom prst="wedgeRectCallout">
            <a:avLst>
              <a:gd name="adj1" fmla="val -49806"/>
              <a:gd name="adj2" fmla="val 146912"/>
            </a:avLst>
          </a:prstGeom>
          <a:solidFill>
            <a:schemeClr val="accent1"/>
          </a:solidFill>
          <a:ln w="381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pPr marL="342900" indent="-3429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称赞业绩    表达仰慕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ct val="50000"/>
              </a:spcBef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1143000" lvl="2" indent="-2286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45069" name="AutoShape 7"/>
          <p:cNvSpPr/>
          <p:nvPr/>
        </p:nvSpPr>
        <p:spPr>
          <a:xfrm flipV="1">
            <a:off x="4211638" y="6092825"/>
            <a:ext cx="3168650" cy="431800"/>
          </a:xfrm>
          <a:prstGeom prst="wedgeRectCallout">
            <a:avLst>
              <a:gd name="adj1" fmla="val -52185"/>
              <a:gd name="adj2" fmla="val 149560"/>
            </a:avLst>
          </a:prstGeom>
          <a:solidFill>
            <a:schemeClr val="accent1"/>
          </a:solidFill>
          <a:ln w="381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pPr marL="342900" indent="-3429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壮志未酬    痛苦伤感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ct val="50000"/>
              </a:spcBef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1143000" lvl="2" indent="-2286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6" grpId="0"/>
      <p:bldP spid="35847" grpId="0"/>
      <p:bldP spid="35848" grpId="0"/>
      <p:bldP spid="35849" grpId="0" animBg="1"/>
      <p:bldP spid="35850" grpId="0" animBg="1"/>
      <p:bldP spid="35851" grpId="0" animBg="1"/>
      <p:bldP spid="35852" grpId="0" animBg="1"/>
      <p:bldP spid="45066" grpId="0" animBg="1"/>
      <p:bldP spid="45066" grpId="1" animBg="1"/>
      <p:bldP spid="45067" grpId="0" animBg="1"/>
      <p:bldP spid="45067" grpId="1" animBg="1"/>
      <p:bldP spid="45068" grpId="0" animBg="1"/>
      <p:bldP spid="45068" grpId="1" animBg="1"/>
      <p:bldP spid="45069" grpId="0" animBg="1"/>
      <p:bldP spid="45069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3"/>
          <p:cNvSpPr>
            <a:spLocks noGrp="1"/>
          </p:cNvSpPr>
          <p:nvPr>
            <p:ph type="body"/>
          </p:nvPr>
        </p:nvSpPr>
        <p:spPr>
          <a:xfrm>
            <a:off x="0" y="404813"/>
            <a:ext cx="9036050" cy="28082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1400" b="1" dirty="0">
                <a:solidFill>
                  <a:srgbClr val="333399"/>
                </a:solidFill>
                <a:latin typeface="华文中宋" pitchFamily="2" charset="-122"/>
                <a:ea typeface="华文中宋" pitchFamily="2" charset="-122"/>
              </a:rPr>
              <a:t>　</a:t>
            </a:r>
            <a:r>
              <a:rPr lang="zh-CN" altLang="en-US" sz="3600" b="1" dirty="0">
                <a:solidFill>
                  <a:srgbClr val="CC0000"/>
                </a:solidFill>
                <a:latin typeface="华文中宋" pitchFamily="2" charset="-122"/>
                <a:ea typeface="华文行楷" pitchFamily="2" charset="-122"/>
              </a:rPr>
              <a:t>　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诗人以古人自比，以诸葛自况。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诗人借歌颂诸葛亮的过人才智和丰功伟绩，惋惜诸葛亮的壮志未酬，抒发了自己的功业未就的深沉感慨。此诗很伤感，却自有一种伤感的美。它的美，美在意蕴！。</a:t>
            </a:r>
            <a:r>
              <a:rPr lang="zh-CN" altLang="en-US" sz="2800" b="1" dirty="0">
                <a:solidFill>
                  <a:srgbClr val="3333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2800" b="1" dirty="0">
              <a:solidFill>
                <a:srgbClr val="3333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6083" name="Text Box 7"/>
          <p:cNvSpPr txBox="1"/>
          <p:nvPr/>
        </p:nvSpPr>
        <p:spPr>
          <a:xfrm>
            <a:off x="8639175" y="6308725"/>
            <a:ext cx="5048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</a:rPr>
              <a:t>25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36869" name="Rectangle 9"/>
          <p:cNvSpPr/>
          <p:nvPr/>
        </p:nvSpPr>
        <p:spPr>
          <a:xfrm>
            <a:off x="-36512" y="6021388"/>
            <a:ext cx="3168650" cy="574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Arial" panose="020B0604020202020204" pitchFamily="34" charset="0"/>
            </a:pPr>
            <a:r>
              <a:rPr lang="zh-CN" altLang="en-US" sz="4000" b="1" dirty="0">
                <a:latin typeface="Tahoma" panose="020B0604030504040204" pitchFamily="34" charset="0"/>
                <a:ea typeface="华文行楷" pitchFamily="2" charset="-122"/>
              </a:rPr>
              <a:t>艺术技巧</a:t>
            </a:r>
            <a:endParaRPr lang="zh-CN" altLang="en-US" sz="4000" b="1" dirty="0">
              <a:latin typeface="Tahoma" panose="020B0604030504040204" pitchFamily="34" charset="0"/>
              <a:ea typeface="华文行楷" pitchFamily="2" charset="-122"/>
            </a:endParaRPr>
          </a:p>
        </p:txBody>
      </p:sp>
      <p:sp>
        <p:nvSpPr>
          <p:cNvPr id="36871" name="Rectangle 11"/>
          <p:cNvSpPr/>
          <p:nvPr/>
        </p:nvSpPr>
        <p:spPr>
          <a:xfrm rot="-10800000" flipV="1">
            <a:off x="2700338" y="6021388"/>
            <a:ext cx="5689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寓情于景   借古抒怀</a:t>
            </a:r>
            <a:endParaRPr lang="zh-CN" altLang="en-US" sz="4000" b="1" dirty="0">
              <a:solidFill>
                <a:srgbClr val="0000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6872" name="Text Box 8"/>
          <p:cNvSpPr txBox="1"/>
          <p:nvPr/>
        </p:nvSpPr>
        <p:spPr>
          <a:xfrm>
            <a:off x="2627313" y="4202113"/>
            <a:ext cx="47529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美在深刻（有深度）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36873" name="Text Box 9"/>
          <p:cNvSpPr txBox="1"/>
          <p:nvPr/>
        </p:nvSpPr>
        <p:spPr>
          <a:xfrm>
            <a:off x="1579563" y="3495675"/>
            <a:ext cx="615950" cy="187166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</a:rPr>
              <a:t>意蕴美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36874" name="Text Box 10"/>
          <p:cNvSpPr txBox="1"/>
          <p:nvPr/>
        </p:nvSpPr>
        <p:spPr>
          <a:xfrm>
            <a:off x="2627313" y="3429000"/>
            <a:ext cx="47529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美在丰富（有广度）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36875" name="Text Box 11"/>
          <p:cNvSpPr txBox="1"/>
          <p:nvPr/>
        </p:nvSpPr>
        <p:spPr>
          <a:xfrm>
            <a:off x="2627313" y="4941888"/>
            <a:ext cx="468153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Arial" panose="020B0604020202020204" pitchFamily="34" charset="0"/>
              </a:rPr>
              <a:t>美在含蓄（有曲度）</a:t>
            </a:r>
            <a:endParaRPr lang="zh-CN" altLang="en-US" sz="28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36876" name="AutoShape 12"/>
          <p:cNvSpPr/>
          <p:nvPr/>
        </p:nvSpPr>
        <p:spPr>
          <a:xfrm>
            <a:off x="2195513" y="3573463"/>
            <a:ext cx="287337" cy="1800225"/>
          </a:xfrm>
          <a:prstGeom prst="leftBrace">
            <a:avLst>
              <a:gd name="adj1" fmla="val 35357"/>
              <a:gd name="adj2" fmla="val 51324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6091" name="矩形 1"/>
          <p:cNvSpPr/>
          <p:nvPr/>
        </p:nvSpPr>
        <p:spPr>
          <a:xfrm>
            <a:off x="250825" y="-74612"/>
            <a:ext cx="1008063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主旨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charRg st="0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charRg st="0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  <p:bldP spid="36869" grpId="0"/>
      <p:bldP spid="36871" grpId="0"/>
      <p:bldP spid="36872" grpId="0"/>
      <p:bldP spid="36873" grpId="0"/>
      <p:bldP spid="36874" grpId="0"/>
      <p:bldP spid="36875" grpId="0"/>
      <p:bldP spid="3687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5148263" y="730250"/>
            <a:ext cx="3313112" cy="1906588"/>
            <a:chOff x="0" y="52"/>
            <a:chExt cx="2087" cy="765"/>
          </a:xfrm>
        </p:grpSpPr>
        <p:sp>
          <p:nvSpPr>
            <p:cNvPr id="47114" name="Rectangle 14"/>
            <p:cNvSpPr/>
            <p:nvPr/>
          </p:nvSpPr>
          <p:spPr>
            <a:xfrm>
              <a:off x="0" y="52"/>
              <a:ext cx="2087" cy="680"/>
            </a:xfrm>
            <a:prstGeom prst="rect">
              <a:avLst/>
            </a:prstGeom>
            <a:solidFill>
              <a:schemeClr val="bg1"/>
            </a:solidFill>
            <a:ln w="3175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7115" name="Rectangle 12"/>
            <p:cNvSpPr/>
            <p:nvPr/>
          </p:nvSpPr>
          <p:spPr>
            <a:xfrm>
              <a:off x="90" y="69"/>
              <a:ext cx="1950" cy="74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黑体" panose="02010609060101010101" pitchFamily="2" charset="-122"/>
                </a:rPr>
                <a:t>苏轼的</a:t>
              </a:r>
              <a:r>
                <a:rPr lang="en-US" altLang="zh-CN" sz="2800" b="1">
                  <a:latin typeface="Arial" panose="020B0604020202020204" pitchFamily="34" charset="0"/>
                  <a:ea typeface="黑体" panose="02010609060101010101" pitchFamily="2" charset="-122"/>
                </a:rPr>
                <a:t>《</a:t>
              </a:r>
              <a:r>
                <a:rPr lang="zh-CN" altLang="en-US" sz="2800" b="1" dirty="0">
                  <a:latin typeface="Arial" panose="020B0604020202020204" pitchFamily="34" charset="0"/>
                  <a:ea typeface="黑体" panose="02010609060101010101" pitchFamily="2" charset="-122"/>
                </a:rPr>
                <a:t>念奴娇</a:t>
              </a:r>
              <a:r>
                <a:rPr lang="en-US" altLang="zh-CN" sz="2800" b="1">
                  <a:latin typeface="Arial" panose="020B0604020202020204" pitchFamily="34" charset="0"/>
                  <a:ea typeface="黑体" panose="02010609060101010101" pitchFamily="2" charset="-122"/>
                </a:rPr>
                <a:t>•</a:t>
              </a:r>
              <a:r>
                <a:rPr lang="zh-CN" altLang="en-US" sz="2800" b="1" dirty="0">
                  <a:latin typeface="Arial" panose="020B0604020202020204" pitchFamily="34" charset="0"/>
                  <a:ea typeface="黑体" panose="02010609060101010101" pitchFamily="2" charset="-122"/>
                </a:rPr>
                <a:t>赤壁怀古</a:t>
              </a:r>
              <a:r>
                <a:rPr lang="en-US" altLang="zh-CN" sz="2800" b="1">
                  <a:latin typeface="Arial" panose="020B0604020202020204" pitchFamily="34" charset="0"/>
                  <a:ea typeface="黑体" panose="02010609060101010101" pitchFamily="2" charset="-122"/>
                </a:rPr>
                <a:t>》</a:t>
              </a:r>
              <a:r>
                <a:rPr lang="zh-CN" altLang="en-US" sz="2800" b="1" dirty="0">
                  <a:latin typeface="Arial" panose="020B0604020202020204" pitchFamily="34" charset="0"/>
                  <a:ea typeface="黑体" panose="02010609060101010101" pitchFamily="2" charset="-122"/>
                </a:rPr>
                <a:t>（被贬）</a:t>
              </a:r>
              <a:endPara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sp>
        <p:nvSpPr>
          <p:cNvPr id="47107" name="AutoShape 4"/>
          <p:cNvSpPr/>
          <p:nvPr/>
        </p:nvSpPr>
        <p:spPr>
          <a:xfrm>
            <a:off x="755650" y="1773238"/>
            <a:ext cx="71438" cy="3527425"/>
          </a:xfrm>
          <a:prstGeom prst="leftBrace">
            <a:avLst>
              <a:gd name="adj1" fmla="val 377874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7108" name="Text Box 5"/>
          <p:cNvSpPr txBox="1"/>
          <p:nvPr/>
        </p:nvSpPr>
        <p:spPr>
          <a:xfrm>
            <a:off x="1044575" y="76200"/>
            <a:ext cx="3816350" cy="3970338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对比失落型</a:t>
            </a:r>
            <a:r>
              <a:rPr lang="zh-CN" altLang="en-US" sz="2800" b="1" dirty="0">
                <a:latin typeface="宋体" panose="02010600030101010101" pitchFamily="2" charset="-122"/>
              </a:rPr>
              <a:t>：古人展抱负，建功业，得遂心愿，自己却因为某种原因被朝廷冷落或不能才尽其用，从而有了郁郁寡欢乃至消极遁世之心。 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47109" name="Text Box 6"/>
          <p:cNvSpPr txBox="1"/>
          <p:nvPr/>
        </p:nvSpPr>
        <p:spPr>
          <a:xfrm>
            <a:off x="1044575" y="4292600"/>
            <a:ext cx="3816350" cy="208915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同病相怜型</a:t>
            </a:r>
            <a:r>
              <a:rPr lang="zh-CN" altLang="en-US" sz="2800" b="1" dirty="0">
                <a:latin typeface="宋体" panose="02010600030101010101" pitchFamily="2" charset="-122"/>
              </a:rPr>
              <a:t>：自己和古人的遭遇相同，追思古人更体现自己的不得意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7110" name="Text Box 7"/>
          <p:cNvSpPr txBox="1"/>
          <p:nvPr/>
        </p:nvSpPr>
        <p:spPr>
          <a:xfrm>
            <a:off x="74613" y="2420938"/>
            <a:ext cx="609600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借古</a:t>
            </a:r>
            <a:endParaRPr lang="zh-CN" altLang="en-US" sz="3200" b="1" dirty="0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伤己</a:t>
            </a:r>
            <a:endParaRPr lang="zh-CN" altLang="en-US" sz="32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5" name="Group 13"/>
          <p:cNvGrpSpPr/>
          <p:nvPr/>
        </p:nvGrpSpPr>
        <p:grpSpPr>
          <a:xfrm>
            <a:off x="5148263" y="2708275"/>
            <a:ext cx="3527425" cy="3640138"/>
            <a:chOff x="0" y="-35"/>
            <a:chExt cx="1905" cy="2293"/>
          </a:xfrm>
        </p:grpSpPr>
        <p:sp>
          <p:nvSpPr>
            <p:cNvPr id="47112" name="Rectangle 16"/>
            <p:cNvSpPr/>
            <p:nvPr/>
          </p:nvSpPr>
          <p:spPr>
            <a:xfrm>
              <a:off x="0" y="-35"/>
              <a:ext cx="1860" cy="2289"/>
            </a:xfrm>
            <a:prstGeom prst="rect">
              <a:avLst/>
            </a:prstGeom>
            <a:solidFill>
              <a:schemeClr val="bg1"/>
            </a:solidFill>
            <a:ln w="3175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sz="2800" dirty="0">
                <a:latin typeface="Arial" panose="020B0604020202020204" pitchFamily="34" charset="0"/>
              </a:endParaRPr>
            </a:p>
          </p:txBody>
        </p:sp>
        <p:sp>
          <p:nvSpPr>
            <p:cNvPr id="47113" name="Rectangle 11"/>
            <p:cNvSpPr/>
            <p:nvPr/>
          </p:nvSpPr>
          <p:spPr>
            <a:xfrm>
              <a:off x="91" y="45"/>
              <a:ext cx="1814" cy="22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2400" b="1">
                  <a:latin typeface="黑体" panose="02010609060101010101" pitchFamily="2" charset="-122"/>
                  <a:ea typeface="黑体" panose="02010609060101010101" pitchFamily="2" charset="-122"/>
                </a:rPr>
                <a:t> </a:t>
              </a:r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李商隐</a:t>
              </a:r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《</a:t>
              </a:r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贾生</a:t>
              </a:r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》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宣室求贤方逐臣，贾生才调更无伦。可怜夜半虚前席，不问苍生问鬼神。</a:t>
              </a:r>
              <a:endParaRPr lang="zh-CN" altLang="en-US" sz="2800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Rectangle 4"/>
          <p:cNvSpPr/>
          <p:nvPr/>
        </p:nvSpPr>
        <p:spPr>
          <a:xfrm>
            <a:off x="0" y="1449388"/>
            <a:ext cx="531813" cy="15684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怀古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伤今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539750" y="-3175"/>
            <a:ext cx="4968875" cy="4800600"/>
            <a:chOff x="-181" y="-93"/>
            <a:chExt cx="3130" cy="3024"/>
          </a:xfrm>
        </p:grpSpPr>
        <p:grpSp>
          <p:nvGrpSpPr>
            <p:cNvPr id="48142" name="Group 4"/>
            <p:cNvGrpSpPr/>
            <p:nvPr/>
          </p:nvGrpSpPr>
          <p:grpSpPr>
            <a:xfrm>
              <a:off x="-181" y="-17"/>
              <a:ext cx="2857" cy="2931"/>
              <a:chOff x="-181" y="-17"/>
              <a:chExt cx="2857" cy="2931"/>
            </a:xfrm>
          </p:grpSpPr>
          <p:sp>
            <p:nvSpPr>
              <p:cNvPr id="48145" name="Rectangle 17"/>
              <p:cNvSpPr/>
              <p:nvPr/>
            </p:nvSpPr>
            <p:spPr>
              <a:xfrm>
                <a:off x="227" y="-17"/>
                <a:ext cx="2449" cy="2931"/>
              </a:xfrm>
              <a:prstGeom prst="rect">
                <a:avLst/>
              </a:prstGeom>
              <a:solidFill>
                <a:schemeClr val="bg1"/>
              </a:solidFill>
              <a:ln w="38100" cap="flat" cmpd="sng">
                <a:solidFill>
                  <a:schemeClr val="accent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sz="2400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48146" name="AutoShape 6"/>
              <p:cNvSpPr/>
              <p:nvPr/>
            </p:nvSpPr>
            <p:spPr>
              <a:xfrm>
                <a:off x="-181" y="209"/>
                <a:ext cx="272" cy="2522"/>
              </a:xfrm>
              <a:prstGeom prst="leftBrace">
                <a:avLst>
                  <a:gd name="adj1" fmla="val 51425"/>
                  <a:gd name="adj2" fmla="val 50000"/>
                </a:avLst>
              </a:prstGeom>
              <a:noFill/>
              <a:ln w="412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sz="2400" b="1" dirty="0"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48143" name="Rectangle 7"/>
            <p:cNvSpPr/>
            <p:nvPr/>
          </p:nvSpPr>
          <p:spPr>
            <a:xfrm>
              <a:off x="318" y="-93"/>
              <a:ext cx="2404" cy="10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</a:rPr>
                <a:t>第一类是古盛今衰型：繁华远去，只留荒芜，物换星移，世事沧桑</a:t>
              </a:r>
              <a:endParaRPr lang="zh-CN" altLang="en-US" sz="2400" b="1" dirty="0">
                <a:latin typeface="宋体" panose="02010600030101010101" pitchFamily="2" charset="-122"/>
              </a:endParaRPr>
            </a:p>
          </p:txBody>
        </p:sp>
        <p:sp>
          <p:nvSpPr>
            <p:cNvPr id="48144" name="Rectangle 8"/>
            <p:cNvSpPr/>
            <p:nvPr/>
          </p:nvSpPr>
          <p:spPr>
            <a:xfrm>
              <a:off x="318" y="1880"/>
              <a:ext cx="2631" cy="10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</a:rPr>
                <a:t>第二类是物是人非型。</a:t>
              </a:r>
              <a:endParaRPr lang="zh-CN" altLang="en-US" sz="2400" b="1" dirty="0"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</a:rPr>
                <a:t>风景依旧，朱颜已改。</a:t>
              </a:r>
              <a:endParaRPr lang="zh-CN" altLang="en-US" sz="2400" b="1" dirty="0"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</a:rPr>
                <a:t>物是人非，讽今伤今</a:t>
              </a:r>
              <a:endParaRPr lang="zh-CN" altLang="en-US" sz="24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658813" y="4886325"/>
            <a:ext cx="4705350" cy="1754188"/>
            <a:chOff x="-142" y="-29"/>
            <a:chExt cx="2769" cy="1105"/>
          </a:xfrm>
        </p:grpSpPr>
        <p:grpSp>
          <p:nvGrpSpPr>
            <p:cNvPr id="48138" name="Group 10"/>
            <p:cNvGrpSpPr/>
            <p:nvPr/>
          </p:nvGrpSpPr>
          <p:grpSpPr>
            <a:xfrm>
              <a:off x="-142" y="45"/>
              <a:ext cx="2684" cy="998"/>
              <a:chOff x="-142" y="45"/>
              <a:chExt cx="2684" cy="998"/>
            </a:xfrm>
          </p:grpSpPr>
          <p:sp>
            <p:nvSpPr>
              <p:cNvPr id="48140" name="Rectangle 19"/>
              <p:cNvSpPr/>
              <p:nvPr/>
            </p:nvSpPr>
            <p:spPr>
              <a:xfrm>
                <a:off x="181" y="45"/>
                <a:ext cx="2361" cy="998"/>
              </a:xfrm>
              <a:prstGeom prst="rect">
                <a:avLst/>
              </a:prstGeom>
              <a:solidFill>
                <a:schemeClr val="bg1"/>
              </a:solidFill>
              <a:ln w="38100" cap="flat" cmpd="sng">
                <a:solidFill>
                  <a:srgbClr val="0000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sz="2400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48141" name="Line 15"/>
              <p:cNvSpPr/>
              <p:nvPr/>
            </p:nvSpPr>
            <p:spPr>
              <a:xfrm>
                <a:off x="-142" y="459"/>
                <a:ext cx="226" cy="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48139" name="Rectangle 9"/>
            <p:cNvSpPr/>
            <p:nvPr/>
          </p:nvSpPr>
          <p:spPr>
            <a:xfrm>
              <a:off x="226" y="-29"/>
              <a:ext cx="2401" cy="110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CC0000"/>
                  </a:solidFill>
                  <a:latin typeface="宋体" panose="02010600030101010101" pitchFamily="2" charset="-122"/>
                </a:rPr>
                <a:t>作者身置其外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，站在历史的高度，表达独特观点，启迪世人。 </a:t>
              </a:r>
              <a:endParaRPr lang="zh-CN" altLang="en-US" sz="24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38926" name="Rectangle 10"/>
          <p:cNvSpPr/>
          <p:nvPr/>
        </p:nvSpPr>
        <p:spPr>
          <a:xfrm>
            <a:off x="5219700" y="61913"/>
            <a:ext cx="4248150" cy="28622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李白的</a:t>
            </a:r>
            <a:r>
              <a:rPr lang="en-US" altLang="zh-CN" sz="2400" b="1"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</a:rPr>
              <a:t>越中揽古</a:t>
            </a:r>
            <a:r>
              <a:rPr lang="en-US" altLang="zh-CN" sz="2400" b="1">
                <a:latin typeface="宋体" panose="02010600030101010101" pitchFamily="2" charset="-122"/>
              </a:rPr>
              <a:t>》</a:t>
            </a:r>
            <a:endParaRPr lang="en-US" altLang="zh-CN" sz="2400" b="1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越王勾践灭吴归，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 战士还家尽锦衣，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 宫女如花满春殿，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CC0000"/>
                </a:solidFill>
                <a:latin typeface="宋体" panose="02010600030101010101" pitchFamily="2" charset="-122"/>
              </a:rPr>
              <a:t>至今只有鹧鸪飞</a:t>
            </a:r>
            <a:r>
              <a:rPr lang="zh-CN" altLang="en-US" sz="2400" b="1" dirty="0">
                <a:latin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38927" name="Rectangle 11"/>
          <p:cNvSpPr/>
          <p:nvPr/>
        </p:nvSpPr>
        <p:spPr>
          <a:xfrm>
            <a:off x="5364163" y="3894138"/>
            <a:ext cx="3403600" cy="27749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杜牧的</a:t>
            </a:r>
            <a:r>
              <a:rPr lang="en-US" altLang="zh-CN" sz="2400" b="1"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</a:rPr>
              <a:t>赤壁</a:t>
            </a:r>
            <a:r>
              <a:rPr lang="en-US" altLang="zh-CN" sz="2400" b="1">
                <a:latin typeface="宋体" panose="02010600030101010101" pitchFamily="2" charset="-122"/>
              </a:rPr>
              <a:t>》</a:t>
            </a:r>
            <a:endParaRPr lang="en-US" altLang="zh-CN" sz="2400" b="1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折戟沉沙铁未销，        自将磨洗认前朝。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东风不与周郎便，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铜雀春深锁二乔。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38928" name="Rectangle 12"/>
          <p:cNvSpPr/>
          <p:nvPr/>
        </p:nvSpPr>
        <p:spPr>
          <a:xfrm>
            <a:off x="4248150" y="3092450"/>
            <a:ext cx="5076825" cy="12001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/>
            <a:r>
              <a:rPr lang="en-US" altLang="zh-CN" sz="2400" b="1">
                <a:latin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刘禹锡的</a:t>
            </a:r>
            <a:r>
              <a:rPr lang="en-US" altLang="zh-CN" sz="2400" b="1"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</a:rPr>
              <a:t>石头城</a:t>
            </a:r>
            <a:r>
              <a:rPr lang="en-US" altLang="zh-CN" sz="2400" b="1">
                <a:latin typeface="宋体" panose="02010600030101010101" pitchFamily="2" charset="-122"/>
              </a:rPr>
              <a:t>》</a:t>
            </a:r>
            <a:endParaRPr lang="en-US" altLang="zh-CN" sz="2400" b="1">
              <a:latin typeface="宋体" panose="02010600030101010101" pitchFamily="2" charset="-122"/>
            </a:endParaRPr>
          </a:p>
          <a:p>
            <a:pPr algn="ctr"/>
            <a:endParaRPr lang="en-US" altLang="zh-CN" sz="2400" b="1">
              <a:latin typeface="宋体" panose="02010600030101010101" pitchFamily="2" charset="-122"/>
            </a:endParaRPr>
          </a:p>
          <a:p>
            <a:pPr algn="ctr"/>
            <a:endParaRPr lang="en-US" altLang="zh-CN" sz="2400" b="1">
              <a:latin typeface="宋体" panose="02010600030101010101" pitchFamily="2" charset="-122"/>
            </a:endParaRPr>
          </a:p>
        </p:txBody>
      </p:sp>
      <p:sp>
        <p:nvSpPr>
          <p:cNvPr id="48136" name="Rectangle 13"/>
          <p:cNvSpPr/>
          <p:nvPr/>
        </p:nvSpPr>
        <p:spPr>
          <a:xfrm>
            <a:off x="0" y="4916488"/>
            <a:ext cx="531813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理性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反思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38930" name="Rectangle 14"/>
          <p:cNvSpPr/>
          <p:nvPr/>
        </p:nvSpPr>
        <p:spPr>
          <a:xfrm>
            <a:off x="1908175" y="1811338"/>
            <a:ext cx="2519363" cy="1112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C0000"/>
                </a:solidFill>
                <a:latin typeface="宋体" panose="02010600030101010101" pitchFamily="2" charset="-122"/>
              </a:rPr>
              <a:t>作者身置其中，发一己感慨</a:t>
            </a:r>
            <a:r>
              <a:rPr lang="zh-CN" altLang="en-US" sz="2400" b="1" dirty="0">
                <a:latin typeface="宋体" panose="02010600030101010101" pitchFamily="2" charset="-122"/>
              </a:rPr>
              <a:t>；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92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6" grpId="0"/>
      <p:bldP spid="38927" grpId="0"/>
      <p:bldP spid="3893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Rectangle 4"/>
          <p:cNvSpPr>
            <a:spLocks noGrp="1"/>
          </p:cNvSpPr>
          <p:nvPr>
            <p:ph type="title"/>
          </p:nvPr>
        </p:nvSpPr>
        <p:spPr>
          <a:xfrm>
            <a:off x="0" y="-14287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>
                <a:solidFill>
                  <a:srgbClr val="CC0000"/>
                </a:solidFill>
              </a:rPr>
              <a:t>怀古诗小结</a:t>
            </a:r>
            <a:endParaRPr lang="zh-CN" altLang="en-US" dirty="0">
              <a:solidFill>
                <a:srgbClr val="CC0000"/>
              </a:solidFill>
            </a:endParaRPr>
          </a:p>
        </p:txBody>
      </p:sp>
      <p:graphicFrame>
        <p:nvGraphicFramePr>
          <p:cNvPr id="39939" name="Group 3"/>
          <p:cNvGraphicFramePr>
            <a:graphicFrameLocks noGrp="1"/>
          </p:cNvGraphicFramePr>
          <p:nvPr/>
        </p:nvGraphicFramePr>
        <p:xfrm>
          <a:off x="250825" y="836613"/>
          <a:ext cx="8424863" cy="5727700"/>
        </p:xfrm>
        <a:graphic>
          <a:graphicData uri="http://schemas.openxmlformats.org/drawingml/2006/table">
            <a:tbl>
              <a:tblPr/>
              <a:tblGrid>
                <a:gridCol w="2000165"/>
                <a:gridCol w="6424698"/>
              </a:tblGrid>
              <a:tr h="8090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内容分类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怀人伤己  怀古伤今  理性反思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27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思想感情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感慨</a:t>
                      </a: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壮志难酬，怀才不遇</a:t>
                      </a: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；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昔盛今衰的伤感 ，物事人非的沧桑；</a:t>
                      </a: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借古讽今的感伤</a:t>
                      </a: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；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理性反思，启迪后人。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37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表现手法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借景抒情，情景交融；拟人；借古讽今；虚实相生；对比；直抒胸臆；用典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1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答题方法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找准连接点  （主旨）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Rectangle 2"/>
          <p:cNvSpPr/>
          <p:nvPr/>
        </p:nvSpPr>
        <p:spPr>
          <a:xfrm>
            <a:off x="241300" y="115888"/>
            <a:ext cx="2244725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鉴赏要点：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0179" name="Text Box 4"/>
          <p:cNvSpPr txBox="1"/>
          <p:nvPr/>
        </p:nvSpPr>
        <p:spPr>
          <a:xfrm>
            <a:off x="271463" y="836613"/>
            <a:ext cx="8280400" cy="128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宋体" panose="02010600030101010101" pitchFamily="2" charset="-122"/>
              </a:rPr>
              <a:t>①弄清史实。</a:t>
            </a:r>
            <a:r>
              <a:rPr lang="zh-CN" altLang="en-US" sz="2800" b="1" dirty="0">
                <a:latin typeface="宋体" panose="02010600030101010101" pitchFamily="2" charset="-122"/>
              </a:rPr>
              <a:t>对于作品所涉及的史实和人物一定要有所了解，要积累一些历史知识。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50180" name="Text Box 5"/>
          <p:cNvSpPr txBox="1"/>
          <p:nvPr/>
        </p:nvSpPr>
        <p:spPr>
          <a:xfrm>
            <a:off x="298450" y="2205038"/>
            <a:ext cx="8820150" cy="128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宋体" panose="02010600030101010101" pitchFamily="2" charset="-122"/>
              </a:rPr>
              <a:t>②要体会意图。</a:t>
            </a:r>
            <a:r>
              <a:rPr lang="zh-CN" altLang="en-US" sz="2800" b="1" dirty="0">
                <a:latin typeface="宋体" panose="02010600030101010101" pitchFamily="2" charset="-122"/>
              </a:rPr>
              <a:t>后代作家对尘封的往事发思古之幽情，一定有现实的原因或触发感慨的媒介。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50181" name="Rectangle 6"/>
          <p:cNvSpPr/>
          <p:nvPr/>
        </p:nvSpPr>
        <p:spPr>
          <a:xfrm>
            <a:off x="295275" y="3559175"/>
            <a:ext cx="8669338" cy="2678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宋体" panose="02010600030101010101" pitchFamily="2" charset="-122"/>
              </a:rPr>
              <a:t>③</a:t>
            </a:r>
            <a:r>
              <a:rPr lang="zh-CN" altLang="en-US" sz="2800" b="1" dirty="0">
                <a:solidFill>
                  <a:srgbClr val="FF3300"/>
                </a:solidFill>
                <a:latin typeface="宋体" panose="02010600030101010101" pitchFamily="2" charset="-122"/>
              </a:rPr>
              <a:t>领悟感情。</a:t>
            </a:r>
            <a:r>
              <a:rPr lang="zh-CN" altLang="en-US" sz="2800" b="1" dirty="0">
                <a:latin typeface="宋体" panose="02010600030101010101" pitchFamily="2" charset="-122"/>
              </a:rPr>
              <a:t>诗人怀古咏古，大致有这样几种情况：一种是对历史作冷静的理性思考。一种情况是把史实和现实扭和在一起，或是感慨个人遭遇，或是抨击社会现实。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/>
      <p:bldP spid="50180" grpId="0"/>
      <p:bldP spid="5018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1116013" y="549275"/>
            <a:ext cx="2376487" cy="3455988"/>
            <a:chOff x="0" y="0"/>
            <a:chExt cx="1497" cy="2177"/>
          </a:xfrm>
        </p:grpSpPr>
        <p:sp>
          <p:nvSpPr>
            <p:cNvPr id="51210" name="Rectangle 17"/>
            <p:cNvSpPr/>
            <p:nvPr/>
          </p:nvSpPr>
          <p:spPr>
            <a:xfrm>
              <a:off x="0" y="0"/>
              <a:ext cx="1497" cy="2177"/>
            </a:xfrm>
            <a:prstGeom prst="rect">
              <a:avLst/>
            </a:prstGeom>
            <a:solidFill>
              <a:schemeClr val="bg1"/>
            </a:solidFill>
            <a:ln w="209550" cap="flat" cmpd="tri">
              <a:solidFill>
                <a:srgbClr val="66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pic>
          <p:nvPicPr>
            <p:cNvPr id="51211" name="Picture 11" descr="u=2955064739,1333502186&amp;gp=-16"/>
            <p:cNvPicPr>
              <a:picLocks noChangeAspect="1"/>
            </p:cNvPicPr>
            <p:nvPr/>
          </p:nvPicPr>
          <p:blipFill>
            <a:blip r:embed="rId1">
              <a:lum bright="6000" contrast="22000"/>
            </a:blip>
            <a:stretch>
              <a:fillRect/>
            </a:stretch>
          </p:blipFill>
          <p:spPr>
            <a:xfrm>
              <a:off x="30" y="34"/>
              <a:ext cx="1421" cy="209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41992" name="Picture 5" descr="p02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5445125"/>
            <a:ext cx="7705725" cy="1244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Group 9"/>
          <p:cNvGrpSpPr/>
          <p:nvPr/>
        </p:nvGrpSpPr>
        <p:grpSpPr>
          <a:xfrm>
            <a:off x="6156325" y="539750"/>
            <a:ext cx="2303463" cy="3455988"/>
            <a:chOff x="0" y="0"/>
            <a:chExt cx="1451" cy="2177"/>
          </a:xfrm>
        </p:grpSpPr>
        <p:sp>
          <p:nvSpPr>
            <p:cNvPr id="51208" name="Rectangle 18"/>
            <p:cNvSpPr/>
            <p:nvPr/>
          </p:nvSpPr>
          <p:spPr>
            <a:xfrm>
              <a:off x="0" y="0"/>
              <a:ext cx="1451" cy="2177"/>
            </a:xfrm>
            <a:prstGeom prst="rect">
              <a:avLst/>
            </a:prstGeom>
            <a:solidFill>
              <a:schemeClr val="bg1"/>
            </a:solidFill>
            <a:ln w="165100" cap="flat" cmpd="tri">
              <a:solidFill>
                <a:srgbClr val="66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pic>
          <p:nvPicPr>
            <p:cNvPr id="51209" name="Picture 7" descr="d1"/>
            <p:cNvPicPr>
              <a:picLocks noChangeAspect="1"/>
            </p:cNvPicPr>
            <p:nvPr/>
          </p:nvPicPr>
          <p:blipFill>
            <a:blip r:embed="rId3">
              <a:lum bright="-29999" contrast="44000"/>
            </a:blip>
            <a:stretch>
              <a:fillRect/>
            </a:stretch>
          </p:blipFill>
          <p:spPr>
            <a:xfrm>
              <a:off x="46" y="45"/>
              <a:ext cx="1359" cy="204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996" name="AutoShape 10"/>
          <p:cNvSpPr/>
          <p:nvPr/>
        </p:nvSpPr>
        <p:spPr>
          <a:xfrm rot="-5400000">
            <a:off x="4529138" y="1730375"/>
            <a:ext cx="900112" cy="5376863"/>
          </a:xfrm>
          <a:prstGeom prst="curvedRightArrow">
            <a:avLst>
              <a:gd name="adj1" fmla="val 58349"/>
              <a:gd name="adj2" fmla="val 116758"/>
              <a:gd name="adj3" fmla="val 333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997" name="Rectangle 13"/>
          <p:cNvSpPr/>
          <p:nvPr/>
        </p:nvSpPr>
        <p:spPr>
          <a:xfrm>
            <a:off x="2555875" y="4868863"/>
            <a:ext cx="2447925" cy="5032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连接点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41998" name="AutoShape 16"/>
          <p:cNvSpPr/>
          <p:nvPr/>
        </p:nvSpPr>
        <p:spPr>
          <a:xfrm>
            <a:off x="4645025" y="4797425"/>
            <a:ext cx="2051050" cy="647700"/>
          </a:xfrm>
          <a:prstGeom prst="leftArrowCallout">
            <a:avLst>
              <a:gd name="adj1" fmla="val 25000"/>
              <a:gd name="adj2" fmla="val 25000"/>
              <a:gd name="adj3" fmla="val 39539"/>
              <a:gd name="adj4" fmla="val 66667"/>
            </a:avLst>
          </a:prstGeom>
          <a:solidFill>
            <a:srgbClr val="CCCC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3600" b="1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   </a:t>
            </a:r>
            <a:r>
              <a:rPr lang="zh-CN" altLang="en-US" sz="3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讨论</a:t>
            </a:r>
            <a:r>
              <a:rPr lang="zh-CN" altLang="en-US" sz="4400" b="1" dirty="0">
                <a:solidFill>
                  <a:srgbClr val="CC0000"/>
                </a:solidFill>
                <a:latin typeface="Arial" panose="020B0604020202020204" pitchFamily="34" charset="0"/>
              </a:rPr>
              <a:t>？</a:t>
            </a:r>
            <a:endParaRPr lang="zh-CN" altLang="en-US" sz="44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6" grpId="0" animBg="1"/>
      <p:bldP spid="41997" grpId="0" animBg="1"/>
      <p:bldP spid="4199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Rectangle 4"/>
          <p:cNvSpPr>
            <a:spLocks noGrp="1"/>
          </p:cNvSpPr>
          <p:nvPr>
            <p:ph type="title"/>
          </p:nvPr>
        </p:nvSpPr>
        <p:spPr>
          <a:xfrm>
            <a:off x="34925" y="-15875"/>
            <a:ext cx="8229600" cy="1141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>
                <a:solidFill>
                  <a:srgbClr val="CC0000"/>
                </a:solidFill>
              </a:rPr>
              <a:t>挖掘二者连接点</a:t>
            </a:r>
            <a:endParaRPr lang="zh-CN" altLang="en-US" dirty="0">
              <a:solidFill>
                <a:srgbClr val="CC0000"/>
              </a:solidFill>
            </a:endParaRPr>
          </a:p>
        </p:txBody>
      </p:sp>
      <p:graphicFrame>
        <p:nvGraphicFramePr>
          <p:cNvPr id="43011" name="Group 3"/>
          <p:cNvGraphicFramePr>
            <a:graphicFrameLocks noGrp="1"/>
          </p:cNvGraphicFramePr>
          <p:nvPr/>
        </p:nvGraphicFramePr>
        <p:xfrm>
          <a:off x="179388" y="703263"/>
          <a:ext cx="8713788" cy="6038850"/>
        </p:xfrm>
        <a:graphic>
          <a:graphicData uri="http://schemas.openxmlformats.org/drawingml/2006/table">
            <a:tbl>
              <a:tblPr/>
              <a:tblGrid>
                <a:gridCol w="1081088"/>
                <a:gridCol w="3887787"/>
                <a:gridCol w="3744913"/>
              </a:tblGrid>
              <a:tr h="896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     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诸 葛 亮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         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杜      甫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时代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才情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理想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付出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结果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8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不同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61" name="Rectangle 104"/>
          <p:cNvSpPr/>
          <p:nvPr/>
        </p:nvSpPr>
        <p:spPr>
          <a:xfrm>
            <a:off x="755650" y="846138"/>
            <a:ext cx="6413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zh-CN" altLang="en-US" dirty="0">
                <a:latin typeface="Arial" panose="020B0604020202020204" pitchFamily="34" charset="0"/>
              </a:rPr>
              <a:t>人物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2262" name="Rectangle 105"/>
          <p:cNvSpPr/>
          <p:nvPr/>
        </p:nvSpPr>
        <p:spPr>
          <a:xfrm>
            <a:off x="179388" y="1135063"/>
            <a:ext cx="6413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角度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2263" name="Line 116"/>
          <p:cNvSpPr/>
          <p:nvPr/>
        </p:nvSpPr>
        <p:spPr>
          <a:xfrm>
            <a:off x="107950" y="703263"/>
            <a:ext cx="1223963" cy="7191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48" name="Rectangle 157"/>
          <p:cNvSpPr/>
          <p:nvPr/>
        </p:nvSpPr>
        <p:spPr>
          <a:xfrm>
            <a:off x="1620838" y="1609725"/>
            <a:ext cx="3313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战争频仍 动荡不安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49" name="Rectangle 158"/>
          <p:cNvSpPr/>
          <p:nvPr/>
        </p:nvSpPr>
        <p:spPr>
          <a:xfrm>
            <a:off x="5364163" y="1609725"/>
            <a:ext cx="2970212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战争不断  安史之乱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0" name="Rectangle 159"/>
          <p:cNvSpPr/>
          <p:nvPr/>
        </p:nvSpPr>
        <p:spPr>
          <a:xfrm>
            <a:off x="1620838" y="2319338"/>
            <a:ext cx="457200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两表酬三顾，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一对足千秋。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1" name="Rectangle 160"/>
          <p:cNvSpPr/>
          <p:nvPr/>
        </p:nvSpPr>
        <p:spPr>
          <a:xfrm>
            <a:off x="5386388" y="2319338"/>
            <a:ext cx="3433762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世上疮痍，诗中圣哲； </a:t>
            </a:r>
            <a:br>
              <a:rPr lang="zh-CN" altLang="en-US" sz="2400" b="1" dirty="0">
                <a:latin typeface="宋体" panose="02010600030101010101" pitchFamily="2" charset="-122"/>
              </a:rPr>
            </a:br>
            <a:r>
              <a:rPr lang="zh-CN" altLang="en-US" sz="2400" b="1" dirty="0">
                <a:latin typeface="宋体" panose="02010600030101010101" pitchFamily="2" charset="-122"/>
              </a:rPr>
              <a:t>民间疾苦，笔底波澜。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2" name="Rectangle 161"/>
          <p:cNvSpPr/>
          <p:nvPr/>
        </p:nvSpPr>
        <p:spPr>
          <a:xfrm>
            <a:off x="1462088" y="3265488"/>
            <a:ext cx="29686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匡扶汉室，一统天下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3" name="Rectangle 162"/>
          <p:cNvSpPr/>
          <p:nvPr/>
        </p:nvSpPr>
        <p:spPr>
          <a:xfrm>
            <a:off x="5346700" y="3265488"/>
            <a:ext cx="297021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许身稷契，志在匡国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4" name="Rectangle 163"/>
          <p:cNvSpPr/>
          <p:nvPr/>
        </p:nvSpPr>
        <p:spPr>
          <a:xfrm>
            <a:off x="1476375" y="3768725"/>
            <a:ext cx="296862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鞠躬尽瘁，死而后已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5" name="Rectangle 164"/>
          <p:cNvSpPr/>
          <p:nvPr/>
        </p:nvSpPr>
        <p:spPr>
          <a:xfrm>
            <a:off x="5364163" y="3798888"/>
            <a:ext cx="29686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拼尽全力，不遗余力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6" name="Rectangle 165"/>
          <p:cNvSpPr/>
          <p:nvPr/>
        </p:nvSpPr>
        <p:spPr>
          <a:xfrm>
            <a:off x="1547813" y="4303713"/>
            <a:ext cx="45720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统一大业未成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内心壮志未酬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3057" name="Rectangle 167"/>
          <p:cNvSpPr/>
          <p:nvPr/>
        </p:nvSpPr>
        <p:spPr>
          <a:xfrm>
            <a:off x="5616575" y="4335463"/>
            <a:ext cx="457200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仕途坎坷终遭贬谪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志向未就壮志未酬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52274" name="Rectangle 169"/>
          <p:cNvSpPr/>
          <p:nvPr/>
        </p:nvSpPr>
        <p:spPr>
          <a:xfrm>
            <a:off x="1331913" y="5373688"/>
            <a:ext cx="4103687" cy="191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400" b="1" dirty="0">
                <a:latin typeface="宋体" panose="02010600030101010101" pitchFamily="2" charset="-122"/>
              </a:rPr>
              <a:t>收二川，摆八阵，七擒六出，五丈原前点四十九盏明灯，一心只为酬三顾；取西蜀，定南蛮，东和北拒，中军帐</a:t>
            </a:r>
            <a:r>
              <a:rPr lang="zh-CN" altLang="en-US" sz="2400" dirty="0">
                <a:latin typeface="宋体" panose="02010600030101010101" pitchFamily="2" charset="-122"/>
              </a:rPr>
              <a:t> </a:t>
            </a:r>
            <a:endParaRPr lang="zh-CN" altLang="en-US" sz="2400" dirty="0">
              <a:latin typeface="宋体" panose="02010600030101010101" pitchFamily="2" charset="-122"/>
            </a:endParaRPr>
          </a:p>
        </p:txBody>
      </p:sp>
      <p:sp>
        <p:nvSpPr>
          <p:cNvPr id="43059" name="Rectangle 171"/>
          <p:cNvSpPr/>
          <p:nvPr/>
        </p:nvSpPr>
        <p:spPr>
          <a:xfrm>
            <a:off x="5848350" y="5402263"/>
            <a:ext cx="29718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</a:rPr>
              <a:t>仕途屡遭贬谪，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失意难耐。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48" grpId="0"/>
      <p:bldP spid="43049" grpId="0"/>
      <p:bldP spid="43050" grpId="0"/>
      <p:bldP spid="43051" grpId="0"/>
      <p:bldP spid="43052" grpId="0"/>
      <p:bldP spid="43053" grpId="0"/>
      <p:bldP spid="43054" grpId="0"/>
      <p:bldP spid="43055" grpId="0"/>
      <p:bldP spid="43056" grpId="0"/>
      <p:bldP spid="43057" grpId="0"/>
      <p:bldP spid="52274" grpId="0"/>
      <p:bldP spid="4305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2197100" cy="561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/>
              <a:t>类别鉴赏</a:t>
            </a:r>
            <a:endParaRPr lang="zh-CN" altLang="en-US" dirty="0"/>
          </a:p>
        </p:txBody>
      </p:sp>
      <p:sp>
        <p:nvSpPr>
          <p:cNvPr id="53251" name="Rectangle 3"/>
          <p:cNvSpPr>
            <a:spLocks noGrp="1"/>
          </p:cNvSpPr>
          <p:nvPr>
            <p:ph type="body"/>
          </p:nvPr>
        </p:nvSpPr>
        <p:spPr>
          <a:xfrm>
            <a:off x="323850" y="1052513"/>
            <a:ext cx="8353425" cy="48244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石头城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山围故国周遭在，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潮打空城寂寞回。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淮水东别旧时月，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夜深还过女墙来。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读此诗，思考诗人描写哪些景物，营造了什么样的意境，抒发诗人怎样的情感？</a:t>
            </a:r>
            <a:endParaRPr lang="zh-CN" altLang="en-US" sz="2800" b="1" dirty="0">
              <a:solidFill>
                <a:srgbClr val="CC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2800">
              <a:solidFill>
                <a:srgbClr val="CC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4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charRg st="4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13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charRg st="13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22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charRg st="22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31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251">
                                            <p:txEl>
                                              <p:charRg st="31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40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251">
                                            <p:txEl>
                                              <p:charRg st="40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-7937" y="0"/>
            <a:ext cx="1339850" cy="620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/>
              <a:t>对比</a:t>
            </a:r>
            <a:endParaRPr lang="zh-CN" altLang="en-US" dirty="0"/>
          </a:p>
        </p:txBody>
      </p:sp>
      <p:sp>
        <p:nvSpPr>
          <p:cNvPr id="45059" name="Rectangle 3"/>
          <p:cNvSpPr>
            <a:spLocks noGrp="1"/>
          </p:cNvSpPr>
          <p:nvPr>
            <p:ph type="body"/>
          </p:nvPr>
        </p:nvSpPr>
        <p:spPr>
          <a:xfrm>
            <a:off x="1177925" y="1878013"/>
            <a:ext cx="2098675" cy="487362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围绕着故都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4276" name="Line 4"/>
          <p:cNvSpPr/>
          <p:nvPr/>
        </p:nvSpPr>
        <p:spPr>
          <a:xfrm>
            <a:off x="2411413" y="981075"/>
            <a:ext cx="1152525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4277" name="Line 5"/>
          <p:cNvSpPr/>
          <p:nvPr/>
        </p:nvSpPr>
        <p:spPr>
          <a:xfrm rot="5400000" flipH="1">
            <a:off x="6191250" y="512763"/>
            <a:ext cx="0" cy="935037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5062" name="Text Box 6"/>
          <p:cNvSpPr txBox="1"/>
          <p:nvPr/>
        </p:nvSpPr>
        <p:spPr>
          <a:xfrm>
            <a:off x="5219700" y="1820863"/>
            <a:ext cx="2160588" cy="528637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围绕着故都</a:t>
            </a:r>
            <a:endParaRPr lang="zh-CN" altLang="en-US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5063" name="Text Box 7"/>
          <p:cNvSpPr txBox="1"/>
          <p:nvPr/>
        </p:nvSpPr>
        <p:spPr>
          <a:xfrm>
            <a:off x="1187450" y="2924175"/>
            <a:ext cx="1800225" cy="830263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拍打着繁华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热闹的故都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5064" name="Text Box 8"/>
          <p:cNvSpPr txBox="1"/>
          <p:nvPr/>
        </p:nvSpPr>
        <p:spPr>
          <a:xfrm>
            <a:off x="5508625" y="2924175"/>
            <a:ext cx="1871663" cy="830263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拍打着 空无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人烟的故都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45065" name="Text Box 9"/>
          <p:cNvSpPr txBox="1"/>
          <p:nvPr/>
        </p:nvSpPr>
        <p:spPr>
          <a:xfrm>
            <a:off x="1187450" y="4149725"/>
            <a:ext cx="2160588" cy="830263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回响着六朝的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热闹欢腾之声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5066" name="Text Box 10"/>
          <p:cNvSpPr txBox="1"/>
          <p:nvPr/>
        </p:nvSpPr>
        <p:spPr>
          <a:xfrm>
            <a:off x="5545138" y="4098925"/>
            <a:ext cx="1800225" cy="830263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回响着寂寞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凄清之声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45067" name="Text Box 11"/>
          <p:cNvSpPr txBox="1"/>
          <p:nvPr/>
        </p:nvSpPr>
        <p:spPr>
          <a:xfrm>
            <a:off x="1187450" y="5229225"/>
            <a:ext cx="2016125" cy="830263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照耀过繁华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热闹的故都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5068" name="Text Box 12"/>
          <p:cNvSpPr txBox="1"/>
          <p:nvPr/>
        </p:nvSpPr>
        <p:spPr>
          <a:xfrm>
            <a:off x="5221288" y="5253038"/>
            <a:ext cx="2159000" cy="830262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今天照耀着空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 旷冷寂的故都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45069" name="Text Box 13"/>
          <p:cNvSpPr txBox="1"/>
          <p:nvPr/>
        </p:nvSpPr>
        <p:spPr>
          <a:xfrm>
            <a:off x="3708400" y="1773238"/>
            <a:ext cx="1008063" cy="528637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山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5070" name="Text Box 14"/>
          <p:cNvSpPr txBox="1"/>
          <p:nvPr/>
        </p:nvSpPr>
        <p:spPr>
          <a:xfrm>
            <a:off x="3563938" y="2997200"/>
            <a:ext cx="1368425" cy="528638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潮水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5071" name="Text Box 15"/>
          <p:cNvSpPr txBox="1"/>
          <p:nvPr/>
        </p:nvSpPr>
        <p:spPr>
          <a:xfrm>
            <a:off x="3563938" y="4221163"/>
            <a:ext cx="1296987" cy="466725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回声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5072" name="Text Box 16"/>
          <p:cNvSpPr txBox="1"/>
          <p:nvPr/>
        </p:nvSpPr>
        <p:spPr>
          <a:xfrm>
            <a:off x="3563938" y="5373688"/>
            <a:ext cx="1296987" cy="528637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月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5073" name="Text Box 17"/>
          <p:cNvSpPr txBox="1"/>
          <p:nvPr/>
        </p:nvSpPr>
        <p:spPr>
          <a:xfrm>
            <a:off x="422275" y="1844675"/>
            <a:ext cx="620713" cy="4105275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FFFF00"/>
                </a:solidFill>
                <a:latin typeface="Arial" panose="020B0604020202020204" pitchFamily="34" charset="0"/>
              </a:rPr>
              <a:t>富庶热闹繁华</a:t>
            </a:r>
            <a:endParaRPr lang="zh-CN" altLang="en-US" sz="28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5074" name="Text Box 18"/>
          <p:cNvSpPr txBox="1"/>
          <p:nvPr/>
        </p:nvSpPr>
        <p:spPr>
          <a:xfrm>
            <a:off x="7912100" y="1844675"/>
            <a:ext cx="620713" cy="3960813"/>
          </a:xfrm>
          <a:prstGeom prst="rect">
            <a:avLst/>
          </a:prstGeom>
          <a:solidFill>
            <a:schemeClr val="tx2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空旷冷寂萧条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5075" name="Text Box 19"/>
          <p:cNvSpPr txBox="1"/>
          <p:nvPr/>
        </p:nvSpPr>
        <p:spPr>
          <a:xfrm>
            <a:off x="1116013" y="620713"/>
            <a:ext cx="1152525" cy="584200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古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45076" name="Text Box 20"/>
          <p:cNvSpPr txBox="1"/>
          <p:nvPr/>
        </p:nvSpPr>
        <p:spPr>
          <a:xfrm>
            <a:off x="6877050" y="620713"/>
            <a:ext cx="1079500" cy="588962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今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54293" name="Line 21"/>
          <p:cNvSpPr/>
          <p:nvPr/>
        </p:nvSpPr>
        <p:spPr>
          <a:xfrm>
            <a:off x="4211638" y="2349500"/>
            <a:ext cx="0" cy="5032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4294" name="Line 22"/>
          <p:cNvSpPr/>
          <p:nvPr/>
        </p:nvSpPr>
        <p:spPr>
          <a:xfrm>
            <a:off x="4211638" y="3573463"/>
            <a:ext cx="0" cy="5762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4295" name="Line 23"/>
          <p:cNvSpPr/>
          <p:nvPr/>
        </p:nvSpPr>
        <p:spPr>
          <a:xfrm>
            <a:off x="4211638" y="4797425"/>
            <a:ext cx="0" cy="5762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animBg="1" build="p"/>
      <p:bldP spid="45062" grpId="0" animBg="1"/>
      <p:bldP spid="45063" grpId="0" animBg="1"/>
      <p:bldP spid="45064" grpId="0" animBg="1"/>
      <p:bldP spid="45065" grpId="0" animBg="1"/>
      <p:bldP spid="45066" grpId="0" animBg="1"/>
      <p:bldP spid="45067" grpId="0" animBg="1"/>
      <p:bldP spid="45068" grpId="0" animBg="1"/>
      <p:bldP spid="45069" grpId="0" animBg="1"/>
      <p:bldP spid="45070" grpId="0" animBg="1"/>
      <p:bldP spid="45071" grpId="0" animBg="1"/>
      <p:bldP spid="45072" grpId="0" animBg="1"/>
      <p:bldP spid="45073" grpId="0" animBg="1"/>
      <p:bldP spid="45074" grpId="0" animBg="1"/>
      <p:bldP spid="45075" grpId="0" animBg="1"/>
      <p:bldP spid="450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964613" cy="5668963"/>
          </a:xfrm>
          <a:prstGeom prst="rect">
            <a:avLst/>
          </a:prstGeom>
        </p:spPr>
        <p:txBody>
          <a:bodyPr/>
          <a:p>
            <a:pPr eaLnBrk="1" hangingPunct="1">
              <a:lnSpc>
                <a:spcPct val="170000"/>
              </a:lnSpc>
            </a:pPr>
            <a:r>
              <a:rPr lang="zh-CN" altLang="en-US" sz="2800" b="1" u="sng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读书和壮游时期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712—745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 杜甫从小受到传统儒家文化的熏陶，怀抱“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致君尧舜上，再使风俗淳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”（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奉赠韦左丞丈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）的政治理想。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二十岁南游吴越、二十三岁到洛阳应举落第，后北游齐赵，与李白相遇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。这是他创作的准备时期，代表作有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望岳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房兵曹胡马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画鹰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等，诗风浪漫豪放，与盛唐气象合拍。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  <p:bldLst>
      <p:bldP spid="6146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6082" name="Group 2"/>
          <p:cNvGraphicFramePr>
            <a:graphicFrameLocks noGrp="1"/>
          </p:cNvGraphicFramePr>
          <p:nvPr/>
        </p:nvGraphicFramePr>
        <p:xfrm>
          <a:off x="179388" y="347663"/>
          <a:ext cx="8785225" cy="6105525"/>
        </p:xfrm>
        <a:graphic>
          <a:graphicData uri="http://schemas.openxmlformats.org/drawingml/2006/table">
            <a:tbl>
              <a:tblPr/>
              <a:tblGrid>
                <a:gridCol w="942975"/>
                <a:gridCol w="4192587"/>
                <a:gridCol w="3649663"/>
              </a:tblGrid>
              <a:tr h="958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石头城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唐朝（中唐）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4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昔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今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87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总结</a:t>
                      </a:r>
                      <a:endParaRPr kumimoji="0" 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5319" name="Line 73"/>
          <p:cNvSpPr/>
          <p:nvPr/>
        </p:nvSpPr>
        <p:spPr>
          <a:xfrm>
            <a:off x="250825" y="333375"/>
            <a:ext cx="865188" cy="863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5320" name="Text Box 74"/>
          <p:cNvSpPr txBox="1"/>
          <p:nvPr/>
        </p:nvSpPr>
        <p:spPr>
          <a:xfrm>
            <a:off x="539750" y="333375"/>
            <a:ext cx="8636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对象</a:t>
            </a:r>
            <a:endParaRPr lang="zh-CN" altLang="en-US" sz="2000" b="1" dirty="0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5321" name="Text Box 76"/>
          <p:cNvSpPr txBox="1"/>
          <p:nvPr/>
        </p:nvSpPr>
        <p:spPr>
          <a:xfrm>
            <a:off x="179388" y="765175"/>
            <a:ext cx="100806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角度</a:t>
            </a:r>
            <a:endParaRPr lang="zh-CN" altLang="en-US" sz="2000" b="1" dirty="0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106" name="Rectangle 88"/>
          <p:cNvSpPr/>
          <p:nvPr/>
        </p:nvSpPr>
        <p:spPr>
          <a:xfrm>
            <a:off x="1187450" y="1379538"/>
            <a:ext cx="4105275" cy="1112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宋体" panose="02010600030101010101" pitchFamily="2" charset="-122"/>
              </a:rPr>
              <a:t>金陵，六朝均建都于此，彻夜笙歌、欢乐无时；繁华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6107" name="Rectangle 93"/>
          <p:cNvSpPr/>
          <p:nvPr/>
        </p:nvSpPr>
        <p:spPr>
          <a:xfrm>
            <a:off x="5364163" y="1379538"/>
            <a:ext cx="3457575" cy="1112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宋体" panose="02010600030101010101" pitchFamily="2" charset="-122"/>
              </a:rPr>
              <a:t>经历贞观之治、开元盛世；繁盛兴旺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6108" name="Rectangle 94"/>
          <p:cNvSpPr/>
          <p:nvPr/>
        </p:nvSpPr>
        <p:spPr>
          <a:xfrm>
            <a:off x="1116013" y="2890838"/>
            <a:ext cx="4392612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至唐初废弃，二百年来久已成为一座“空城”； 冷落荒凉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6109" name="Rectangle 96"/>
          <p:cNvSpPr/>
          <p:nvPr/>
        </p:nvSpPr>
        <p:spPr>
          <a:xfrm>
            <a:off x="5364163" y="2708275"/>
            <a:ext cx="3600450" cy="166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牛李党争、宦官专权、藩镇割据；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衰微破败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6110" name="Rectangle 99"/>
          <p:cNvSpPr/>
          <p:nvPr/>
        </p:nvSpPr>
        <p:spPr>
          <a:xfrm>
            <a:off x="1187450" y="4568825"/>
            <a:ext cx="7885113" cy="166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依旧的山月，依旧的潮水，见证了六代富贵繁华已逝的历史沧桑，通过对比抒发了物事人非的感慨以及故国萧条之感，此外，更是在讽喻现实，警示当朝统治者。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06" grpId="0"/>
      <p:bldP spid="46107" grpId="0"/>
      <p:bldP spid="46108" grpId="0"/>
      <p:bldP spid="46109" grpId="0"/>
      <p:bldP spid="461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Rectangle 5"/>
          <p:cNvSpPr/>
          <p:nvPr/>
        </p:nvSpPr>
        <p:spPr>
          <a:xfrm>
            <a:off x="539750" y="1052513"/>
            <a:ext cx="8064500" cy="4752975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6323" name="Rectangle 4"/>
          <p:cNvSpPr/>
          <p:nvPr/>
        </p:nvSpPr>
        <p:spPr>
          <a:xfrm>
            <a:off x="971550" y="1341438"/>
            <a:ext cx="7127875" cy="3886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总结二：</a:t>
            </a:r>
            <a:r>
              <a:rPr lang="zh-CN" altLang="en-US" sz="2800" b="1" dirty="0">
                <a:latin typeface="宋体" panose="02010600030101010101" pitchFamily="2" charset="-122"/>
              </a:rPr>
              <a:t>怀古伤今：古代以寒士为主流的诗人，在心怀济天下拯黎民的念头而去关注国家政治、社会生活时，常借写古迹、古事来表达对现实的关切、热情、不满或是警戒的一类诗歌。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怀古尽管触点在古，但实际上表现了对现实的强烈关注。 </a:t>
            </a:r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44450"/>
            <a:ext cx="2819400" cy="955675"/>
          </a:xfrm>
          <a:prstGeom prst="rect">
            <a:avLst/>
          </a:prstGeom>
          <a:ln w="9525" cap="flat" cmpd="sng" algn="ctr">
            <a:solidFill>
              <a:srgbClr val="FF330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F6F3E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经典回顾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F6F3E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2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6F6F3E"/>
              </a:solidFill>
              <a:effectLst/>
              <a:uLnTx/>
              <a:uFillTx/>
              <a:latin typeface="+mj-ea"/>
              <a:ea typeface="+mj-ea"/>
              <a:cs typeface="+mj-cs"/>
            </a:endParaRPr>
          </a:p>
        </p:txBody>
      </p:sp>
      <p:sp>
        <p:nvSpPr>
          <p:cNvPr id="57347" name="Rectangle 3"/>
          <p:cNvSpPr>
            <a:spLocks noGrp="1"/>
          </p:cNvSpPr>
          <p:nvPr>
            <p:ph type="body"/>
          </p:nvPr>
        </p:nvSpPr>
        <p:spPr>
          <a:xfrm>
            <a:off x="287338" y="1341438"/>
            <a:ext cx="2628900" cy="3095625"/>
          </a:xfrm>
          <a:prstGeom prst="rect">
            <a:avLst/>
          </a:prstGeom>
          <a:solidFill>
            <a:schemeClr val="tx2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乌衣巷 </a:t>
            </a:r>
            <a:endParaRPr lang="zh-CN" altLang="en-US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刘禹锡</a:t>
            </a:r>
            <a:r>
              <a:rPr lang="zh-CN" altLang="en-US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en-US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朱雀桥边野草花 </a:t>
            </a:r>
            <a:endParaRPr lang="zh-CN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乌衣巷口夕阳斜</a:t>
            </a:r>
            <a:endParaRPr lang="zh-CN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旧时王谢堂前燕</a:t>
            </a:r>
            <a:endParaRPr lang="zh-CN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飞入寻常百姓家</a:t>
            </a:r>
            <a:endParaRPr lang="zh-CN" altLang="en-US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7348" name="Picture 4" descr="0100060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260350"/>
            <a:ext cx="3167062" cy="3756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49" name="Text Box 5"/>
          <p:cNvSpPr txBox="1"/>
          <p:nvPr/>
        </p:nvSpPr>
        <p:spPr>
          <a:xfrm>
            <a:off x="250825" y="4724400"/>
            <a:ext cx="8642350" cy="1385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</a:pPr>
            <a:r>
              <a:rPr lang="en-US" altLang="zh-CN" sz="2800" b="1">
                <a:latin typeface="宋体" panose="02010600030101010101" pitchFamily="2" charset="-122"/>
              </a:rPr>
              <a:t>【</a:t>
            </a:r>
            <a:r>
              <a:rPr lang="zh-CN" altLang="en-US" sz="2800" b="1" dirty="0">
                <a:latin typeface="宋体" panose="02010600030101010101" pitchFamily="2" charset="-122"/>
              </a:rPr>
              <a:t>问题</a:t>
            </a:r>
            <a:r>
              <a:rPr lang="en-US" altLang="zh-CN" sz="2800" b="1">
                <a:latin typeface="宋体" panose="02010600030101010101" pitchFamily="2" charset="-122"/>
              </a:rPr>
              <a:t>】</a:t>
            </a:r>
            <a:r>
              <a:rPr lang="zh-CN" altLang="en-US" sz="2800" b="1" dirty="0">
                <a:latin typeface="宋体" panose="02010600030101010101" pitchFamily="2" charset="-122"/>
              </a:rPr>
              <a:t>此诗描写了哪些景物，表达了诗人什么样的思想感情？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34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charRg st="1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347">
                                            <p:txEl>
                                              <p:charRg st="1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charRg st="16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347">
                                            <p:txEl>
                                              <p:charRg st="16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charRg st="2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347">
                                            <p:txEl>
                                              <p:charRg st="25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charRg st="33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347">
                                            <p:txEl>
                                              <p:charRg st="33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charRg st="41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347">
                                            <p:txEl>
                                              <p:charRg st="41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animBg="1" build="p"/>
      <p:bldP spid="5734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920750" y="388938"/>
            <a:ext cx="641350" cy="615950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/>
            <a:r>
              <a:rPr lang="zh-CN" altLang="en-US" dirty="0"/>
              <a:t>古</a:t>
            </a:r>
            <a:endParaRPr lang="zh-CN" altLang="en-US" dirty="0"/>
          </a:p>
        </p:txBody>
      </p:sp>
      <p:sp>
        <p:nvSpPr>
          <p:cNvPr id="49155" name="Rectangle 3"/>
          <p:cNvSpPr>
            <a:spLocks noGrp="1"/>
          </p:cNvSpPr>
          <p:nvPr>
            <p:ph type="body"/>
          </p:nvPr>
        </p:nvSpPr>
        <p:spPr>
          <a:xfrm>
            <a:off x="107950" y="2205038"/>
            <a:ext cx="1377950" cy="557212"/>
          </a:xfrm>
          <a:prstGeom prst="rect">
            <a:avLst/>
          </a:prstGeom>
          <a:solidFill>
            <a:srgbClr val="FF3300"/>
          </a:solidFill>
          <a:ln w="9525">
            <a:noFill/>
          </a:ln>
        </p:spPr>
        <p:txBody>
          <a:bodyPr/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朱雀桥</a:t>
            </a:r>
            <a:endParaRPr lang="zh-CN" altLang="en-US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372" name="Text Box 4"/>
          <p:cNvSpPr txBox="1"/>
          <p:nvPr/>
        </p:nvSpPr>
        <p:spPr>
          <a:xfrm>
            <a:off x="935038" y="3213100"/>
            <a:ext cx="194468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2400" dirty="0">
              <a:latin typeface="宋体" panose="02010600030101010101" pitchFamily="2" charset="-122"/>
            </a:endParaRPr>
          </a:p>
        </p:txBody>
      </p:sp>
      <p:sp>
        <p:nvSpPr>
          <p:cNvPr id="49157" name="Text Box 5"/>
          <p:cNvSpPr txBox="1"/>
          <p:nvPr/>
        </p:nvSpPr>
        <p:spPr>
          <a:xfrm>
            <a:off x="3959225" y="2924175"/>
            <a:ext cx="1223963" cy="461963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</a:rPr>
              <a:t>乌衣巷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9158" name="Text Box 6"/>
          <p:cNvSpPr txBox="1"/>
          <p:nvPr/>
        </p:nvSpPr>
        <p:spPr>
          <a:xfrm>
            <a:off x="3959225" y="4724400"/>
            <a:ext cx="1223963" cy="461963"/>
          </a:xfrm>
          <a:prstGeom prst="rect">
            <a:avLst/>
          </a:prstGeom>
          <a:solidFill>
            <a:srgbClr val="FF33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宋体" panose="02010600030101010101" pitchFamily="2" charset="-122"/>
              </a:rPr>
              <a:t>旧燕子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1582738" y="1628775"/>
            <a:ext cx="1584325" cy="111442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车水马龙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人来人往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9160" name="Text Box 8"/>
          <p:cNvSpPr txBox="1"/>
          <p:nvPr/>
        </p:nvSpPr>
        <p:spPr>
          <a:xfrm>
            <a:off x="1150938" y="2852738"/>
            <a:ext cx="2016125" cy="111442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人马喧闹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热闹繁华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9161" name="Text Box 9"/>
          <p:cNvSpPr txBox="1"/>
          <p:nvPr/>
        </p:nvSpPr>
        <p:spPr>
          <a:xfrm>
            <a:off x="1079500" y="4137025"/>
            <a:ext cx="2592388" cy="16684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栖息在王谢权门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高大厅堂的檐檩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之上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9162" name="Text Box 10"/>
          <p:cNvSpPr txBox="1"/>
          <p:nvPr/>
        </p:nvSpPr>
        <p:spPr>
          <a:xfrm>
            <a:off x="6048375" y="1628775"/>
            <a:ext cx="1655763" cy="120015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野草野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花丛生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49163" name="Text Box 11"/>
          <p:cNvSpPr txBox="1"/>
          <p:nvPr/>
        </p:nvSpPr>
        <p:spPr>
          <a:xfrm>
            <a:off x="6048375" y="3178175"/>
            <a:ext cx="1800225" cy="466725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夕阳残照 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49164" name="Text Box 12"/>
          <p:cNvSpPr txBox="1"/>
          <p:nvPr/>
        </p:nvSpPr>
        <p:spPr>
          <a:xfrm>
            <a:off x="5759450" y="4508500"/>
            <a:ext cx="2089150" cy="1114425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飞入寻常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百姓家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49165" name="Text Box 13"/>
          <p:cNvSpPr txBox="1"/>
          <p:nvPr/>
        </p:nvSpPr>
        <p:spPr>
          <a:xfrm>
            <a:off x="7127875" y="404813"/>
            <a:ext cx="720725" cy="588962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今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49166" name="Text Box 14"/>
          <p:cNvSpPr txBox="1"/>
          <p:nvPr/>
        </p:nvSpPr>
        <p:spPr>
          <a:xfrm>
            <a:off x="2519363" y="476250"/>
            <a:ext cx="3529012" cy="528638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对                          比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58383" name="Line 15"/>
          <p:cNvSpPr/>
          <p:nvPr/>
        </p:nvSpPr>
        <p:spPr>
          <a:xfrm>
            <a:off x="1655763" y="765175"/>
            <a:ext cx="574675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8384" name="Line 16"/>
          <p:cNvSpPr/>
          <p:nvPr/>
        </p:nvSpPr>
        <p:spPr>
          <a:xfrm flipH="1">
            <a:off x="6264275" y="765175"/>
            <a:ext cx="649288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9169" name="Text Box 17"/>
          <p:cNvSpPr txBox="1"/>
          <p:nvPr/>
        </p:nvSpPr>
        <p:spPr>
          <a:xfrm>
            <a:off x="322263" y="2901950"/>
            <a:ext cx="554037" cy="1303338"/>
          </a:xfrm>
          <a:prstGeom prst="rect">
            <a:avLst/>
          </a:prstGeom>
          <a:solidFill>
            <a:srgbClr val="FF3300"/>
          </a:solidFill>
          <a:ln w="9525">
            <a:noFill/>
          </a:ln>
        </p:spPr>
        <p:txBody>
          <a:bodyPr vert="eaVert" wrap="none">
            <a:spAutoFit/>
          </a:bodyPr>
          <a:p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</a:rPr>
              <a:t>喧闹繁华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49170" name="Text Box 18"/>
          <p:cNvSpPr txBox="1"/>
          <p:nvPr/>
        </p:nvSpPr>
        <p:spPr>
          <a:xfrm>
            <a:off x="8280400" y="2997200"/>
            <a:ext cx="554038" cy="1368425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</a:rPr>
              <a:t>寂寥苍凉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58387" name="Line 19"/>
          <p:cNvSpPr/>
          <p:nvPr/>
        </p:nvSpPr>
        <p:spPr>
          <a:xfrm>
            <a:off x="4535488" y="1412875"/>
            <a:ext cx="0" cy="10461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8388" name="Line 20"/>
          <p:cNvSpPr/>
          <p:nvPr/>
        </p:nvSpPr>
        <p:spPr>
          <a:xfrm>
            <a:off x="4535488" y="3573463"/>
            <a:ext cx="0" cy="9350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  <p:bldP spid="49155" grpId="0" animBg="1" build="p"/>
      <p:bldP spid="49157" grpId="0" animBg="1"/>
      <p:bldP spid="49158" grpId="0" animBg="1"/>
      <p:bldP spid="49159" grpId="0" animBg="1"/>
      <p:bldP spid="49160" grpId="0" animBg="1"/>
      <p:bldP spid="49161" grpId="0" animBg="1"/>
      <p:bldP spid="49162" grpId="0" animBg="1"/>
      <p:bldP spid="49163" grpId="0" animBg="1"/>
      <p:bldP spid="49164" grpId="0" animBg="1"/>
      <p:bldP spid="49165" grpId="0" animBg="1"/>
      <p:bldP spid="49166" grpId="0" animBg="1"/>
      <p:bldP spid="49169" grpId="0" animBg="1"/>
      <p:bldP spid="4917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Rectangle 2"/>
          <p:cNvSpPr>
            <a:spLocks noGrp="1"/>
          </p:cNvSpPr>
          <p:nvPr>
            <p:ph type="title"/>
          </p:nvPr>
        </p:nvSpPr>
        <p:spPr>
          <a:xfrm>
            <a:off x="0" y="274638"/>
            <a:ext cx="1979613" cy="6334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dirty="0"/>
              <a:t>明确问题</a:t>
            </a:r>
            <a:endParaRPr lang="zh-CN" altLang="en-US" dirty="0"/>
          </a:p>
        </p:txBody>
      </p:sp>
      <p:sp>
        <p:nvSpPr>
          <p:cNvPr id="50179" name="Rectangle 3"/>
          <p:cNvSpPr>
            <a:spLocks noGrp="1"/>
          </p:cNvSpPr>
          <p:nvPr>
            <p:ph type="body"/>
          </p:nvPr>
        </p:nvSpPr>
        <p:spPr>
          <a:xfrm>
            <a:off x="-36512" y="4737100"/>
            <a:ext cx="8713787" cy="5762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此诗表达了诗人怎么样的思想感情？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0180" name="Text Box 4"/>
          <p:cNvSpPr txBox="1"/>
          <p:nvPr/>
        </p:nvSpPr>
        <p:spPr>
          <a:xfrm>
            <a:off x="250825" y="5313363"/>
            <a:ext cx="8424863" cy="128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宋体" panose="02010600030101010101" pitchFamily="2" charset="-122"/>
              </a:rPr>
              <a:t>【</a:t>
            </a:r>
            <a:r>
              <a:rPr lang="zh-CN" altLang="en-US" sz="2800" b="1" dirty="0">
                <a:latin typeface="宋体" panose="02010600030101010101" pitchFamily="2" charset="-122"/>
              </a:rPr>
              <a:t>明确</a:t>
            </a:r>
            <a:r>
              <a:rPr lang="en-US" altLang="zh-CN" sz="2800" b="1">
                <a:latin typeface="宋体" panose="02010600030101010101" pitchFamily="2" charset="-122"/>
              </a:rPr>
              <a:t>】 </a:t>
            </a:r>
            <a:r>
              <a:rPr lang="zh-CN" altLang="en-US" sz="2800" b="1" dirty="0">
                <a:latin typeface="宋体" panose="02010600030101010101" pitchFamily="2" charset="-122"/>
              </a:rPr>
              <a:t>通过今昔对比，抒发了诗人对人事变迁，物事 人非的沧海桑田的感慨。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50181" name="Text Box 5"/>
          <p:cNvSpPr txBox="1"/>
          <p:nvPr/>
        </p:nvSpPr>
        <p:spPr>
          <a:xfrm>
            <a:off x="3276600" y="1268413"/>
            <a:ext cx="2714625" cy="2862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华文隶书" pitchFamily="2" charset="-122"/>
                <a:ea typeface="华文隶书" pitchFamily="2" charset="-122"/>
              </a:rPr>
              <a:t>乌衣巷   </a:t>
            </a:r>
            <a:endParaRPr lang="zh-CN" altLang="en-US" sz="2400" b="1" dirty="0">
              <a:latin typeface="华文隶书" pitchFamily="2" charset="-122"/>
              <a:ea typeface="华文隶书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华文隶书" pitchFamily="2" charset="-122"/>
                <a:ea typeface="华文隶书" pitchFamily="2" charset="-122"/>
              </a:rPr>
              <a:t>朱雀桥边野草花 </a:t>
            </a:r>
            <a:endParaRPr lang="zh-CN" altLang="en-US" sz="2400" b="1" dirty="0">
              <a:latin typeface="华文隶书" pitchFamily="2" charset="-122"/>
              <a:ea typeface="华文隶书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华文隶书" pitchFamily="2" charset="-122"/>
                <a:ea typeface="华文隶书" pitchFamily="2" charset="-122"/>
              </a:rPr>
              <a:t>乌衣巷口夕阳斜</a:t>
            </a:r>
            <a:endParaRPr lang="zh-CN" altLang="en-US" sz="2400" b="1" dirty="0">
              <a:latin typeface="华文隶书" pitchFamily="2" charset="-122"/>
              <a:ea typeface="华文隶书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华文隶书" pitchFamily="2" charset="-122"/>
                <a:ea typeface="华文隶书" pitchFamily="2" charset="-122"/>
              </a:rPr>
              <a:t>旧时王谢堂前燕</a:t>
            </a:r>
            <a:endParaRPr lang="zh-CN" altLang="en-US" sz="2400" b="1" dirty="0">
              <a:latin typeface="华文隶书" pitchFamily="2" charset="-122"/>
              <a:ea typeface="华文隶书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华文隶书" pitchFamily="2" charset="-122"/>
                <a:ea typeface="华文隶书" pitchFamily="2" charset="-122"/>
              </a:rPr>
              <a:t>飞入寻常百姓家</a:t>
            </a:r>
            <a:endParaRPr lang="zh-CN" altLang="en-US" sz="2400" b="1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17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  <p:bldP spid="50180" grpId="0"/>
      <p:bldP spid="5018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Rectangle 3"/>
          <p:cNvSpPr>
            <a:spLocks noGrp="1"/>
          </p:cNvSpPr>
          <p:nvPr>
            <p:ph type="body"/>
          </p:nvPr>
        </p:nvSpPr>
        <p:spPr>
          <a:xfrm>
            <a:off x="0" y="2060575"/>
            <a:ext cx="9144000" cy="20113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r>
              <a:rPr lang="zh-CN" altLang="en-US" sz="54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知人论世</a:t>
            </a:r>
            <a:endParaRPr lang="zh-CN" altLang="en-US" sz="5400" b="1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/>
            <a:r>
              <a:rPr lang="zh-CN" altLang="en-US" sz="54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以意逆志 </a:t>
            </a:r>
            <a:endParaRPr lang="zh-CN" altLang="en-US" sz="5400" b="1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41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charRg st="5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418">
                                            <p:txEl>
                                              <p:charRg st="5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Text Box 2"/>
          <p:cNvSpPr txBox="1"/>
          <p:nvPr/>
        </p:nvSpPr>
        <p:spPr>
          <a:xfrm>
            <a:off x="1331913" y="1700213"/>
            <a:ext cx="6769100" cy="2770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咏史怀古诗的</a:t>
            </a:r>
            <a:r>
              <a:rPr lang="zh-CN" altLang="en-US" sz="32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主题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</a:rPr>
              <a:t>、感慨身世，</a:t>
            </a:r>
            <a:r>
              <a:rPr lang="zh-CN" altLang="en-US" sz="2800" b="1" dirty="0">
                <a:solidFill>
                  <a:srgbClr val="800000"/>
                </a:solidFill>
                <a:latin typeface="Arial" panose="020B0604020202020204" pitchFamily="34" charset="0"/>
              </a:rPr>
              <a:t>借古喻己，写壮志未酬。</a:t>
            </a:r>
            <a:endParaRPr lang="zh-CN" altLang="en-US" sz="2800" b="1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Arial" panose="020B0604020202020204" pitchFamily="34" charset="0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</a:rPr>
              <a:t>、抒发感慨，</a:t>
            </a:r>
            <a:r>
              <a:rPr lang="zh-CN" altLang="en-US" sz="2800" b="1" dirty="0">
                <a:solidFill>
                  <a:srgbClr val="800000"/>
                </a:solidFill>
                <a:latin typeface="Arial" panose="020B0604020202020204" pitchFamily="34" charset="0"/>
              </a:rPr>
              <a:t>感伤变迁，写物是人非。</a:t>
            </a:r>
            <a:endParaRPr lang="zh-CN" altLang="en-US" sz="2800" b="1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Arial" panose="020B0604020202020204" pitchFamily="34" charset="0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</a:rPr>
              <a:t>、怀古咏史，</a:t>
            </a:r>
            <a:r>
              <a:rPr lang="zh-CN" altLang="en-US" sz="2800" b="1" dirty="0">
                <a:solidFill>
                  <a:srgbClr val="800000"/>
                </a:solidFill>
                <a:latin typeface="Arial" panose="020B0604020202020204" pitchFamily="34" charset="0"/>
              </a:rPr>
              <a:t>借古讽今，写劝诫世人。</a:t>
            </a:r>
            <a:endParaRPr lang="zh-CN" altLang="en-US" sz="2800" b="1" dirty="0">
              <a:solidFill>
                <a:srgbClr val="8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-36512" y="115888"/>
            <a:ext cx="9144000" cy="23050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杜甫用“空”“自”等词的妙处在于沟通了情与景之景的联系，以“自”烘托了人的心情，正所谓是“景语皆情语”。王国维说：“‘红杏枝头春意闹’，著一‘闹’字而境界全出。”这里“自”“空”两字也有此等功用。 </a:t>
            </a:r>
            <a:endParaRPr lang="zh-CN" altLang="en-US" sz="28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467" name="Rectangle 3"/>
          <p:cNvSpPr>
            <a:spLocks noGrp="1"/>
          </p:cNvSpPr>
          <p:nvPr>
            <p:ph type="body"/>
          </p:nvPr>
        </p:nvSpPr>
        <p:spPr>
          <a:xfrm>
            <a:off x="-36512" y="2863850"/>
            <a:ext cx="8991600" cy="5029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buFont typeface="Wingdings" panose="05000000000000000000" pitchFamily="2" charset="2"/>
              <a:buNone/>
            </a:pPr>
            <a:endParaRPr lang="zh-CN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凤凰台上凤凰游，凤去台空江</a:t>
            </a:r>
            <a:r>
              <a:rPr lang="zh-CN" altLang="en-US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流。　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李白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登金陵凤凰台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山回路转不见君，雪上</a:t>
            </a:r>
            <a:r>
              <a:rPr lang="zh-CN" altLang="en-US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空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留马行处。　　　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岑参 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白雪歌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》 </a:t>
            </a:r>
            <a:endParaRPr lang="zh-CN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芳树无人花</a:t>
            </a:r>
            <a:r>
              <a:rPr lang="zh-CN" altLang="en-US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落，春山一路鸟</a:t>
            </a:r>
            <a:r>
              <a:rPr lang="zh-CN" altLang="en-US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空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鸣。　　　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] 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李华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春行即兴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》 </a:t>
            </a:r>
            <a:endParaRPr lang="zh-CN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塞上长城</a:t>
            </a:r>
            <a:r>
              <a:rPr lang="zh-CN" altLang="en-US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空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自许，镜中衰鬓已先斑。　　　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宋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陆游 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书愤</a:t>
            </a:r>
            <a:r>
              <a:rPr lang="zh-CN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zh-CN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charRg st="1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charRg st="1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charRg st="32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charRg st="32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charRg st="6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467">
                                            <p:txEl>
                                              <p:charRg st="64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charRg st="97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467">
                                            <p:txEl>
                                              <p:charRg st="97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0" y="1062038"/>
            <a:ext cx="4716463" cy="558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en-US" altLang="zh-CN">
                <a:latin typeface="黑体" panose="02010609060101010101" pitchFamily="2" charset="-122"/>
              </a:rPr>
              <a:t>“</a:t>
            </a:r>
            <a:r>
              <a:rPr lang="zh-CN" altLang="en-US" dirty="0">
                <a:latin typeface="黑体" panose="02010609060101010101" pitchFamily="2" charset="-122"/>
              </a:rPr>
              <a:t>空”字在古诗中的运用 </a:t>
            </a:r>
            <a:endParaRPr lang="zh-CN" altLang="en-US" dirty="0">
              <a:latin typeface="黑体" panose="02010609060101010101" pitchFamily="2" charset="-122"/>
            </a:endParaRPr>
          </a:p>
        </p:txBody>
      </p:sp>
      <p:sp>
        <p:nvSpPr>
          <p:cNvPr id="63491" name="Rectangle 3"/>
          <p:cNvSpPr>
            <a:spLocks noGrp="1"/>
          </p:cNvSpPr>
          <p:nvPr>
            <p:ph type="body"/>
          </p:nvPr>
        </p:nvSpPr>
        <p:spPr>
          <a:xfrm>
            <a:off x="179388" y="1855788"/>
            <a:ext cx="882015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山光悦鸟性，潭影空人心”（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题破山寺后禅院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“空山新雨后，天气晚来秋”（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山居秋暝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“昔人已乘黄鹤去，此地空余黄鹤楼”（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黄鹤楼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“山围故国周遭在，潮打空城寂寞回”（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石头城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charRg st="26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491">
                                            <p:txEl>
                                              <p:charRg st="26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charRg st="48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491">
                                            <p:txEl>
                                              <p:charRg st="48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charRg st="73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491">
                                            <p:txEl>
                                              <p:charRg st="73" end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2"/>
          <p:cNvSpPr>
            <a:spLocks noGrp="1"/>
          </p:cNvSpPr>
          <p:nvPr>
            <p:ph type="body"/>
          </p:nvPr>
        </p:nvSpPr>
        <p:spPr>
          <a:xfrm>
            <a:off x="0" y="-100012"/>
            <a:ext cx="8893175" cy="19446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春行即兴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李华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      宜阳城下草萋萋，涧水东流复向西。</a:t>
            </a:r>
            <a:b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    芳树无人花自落，春山一路鸟空啼。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/>
            <a:endParaRPr lang="en-US" altLang="zh-CN" b="1"/>
          </a:p>
        </p:txBody>
      </p:sp>
      <p:sp>
        <p:nvSpPr>
          <p:cNvPr id="58371" name="Rectangle 3"/>
          <p:cNvSpPr/>
          <p:nvPr/>
        </p:nvSpPr>
        <p:spPr>
          <a:xfrm>
            <a:off x="34925" y="2636838"/>
            <a:ext cx="9363075" cy="39608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Arial" panose="020B0604020202020204" pitchFamily="34" charset="0"/>
            </a:pPr>
            <a:r>
              <a:rPr lang="en-US" altLang="zh-CN" sz="2400" b="1">
                <a:latin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宋体" panose="02010600030101010101" pitchFamily="2" charset="-122"/>
              </a:rPr>
              <a:t>赏析：“芳树无人花自落”，这里强调“无人”二字，便道出了诗人对时代的感慨，说明经过安史之乱，再也无人来此观赏，只好任其自开自落罢了！“春山一路鸟空啼”，春山一路，不仅使人想象到山花烂熳，鸟语宛转的佳境，但著以“空啼”二字，却成了以乐写哀，以闹衬寂，充分显示了山路的荒寞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Arial" panose="020B0604020202020204" pitchFamily="34" charset="0"/>
            </a:pPr>
            <a:r>
              <a:rPr lang="zh-CN" altLang="en-US" sz="2400" b="1" dirty="0">
                <a:latin typeface="宋体" panose="02010600030101010101" pitchFamily="2" charset="-122"/>
              </a:rPr>
              <a:t>    “自落”“空啼”相照应，写出了诗人面对大好山河的多少寂寞之感啊！</a:t>
            </a:r>
            <a:br>
              <a:rPr lang="zh-CN" altLang="en-US" sz="2400" b="1" dirty="0">
                <a:latin typeface="宋体" panose="02010600030101010101" pitchFamily="2" charset="-122"/>
              </a:rPr>
            </a:br>
            <a:endParaRPr lang="zh-CN" altLang="en-US" sz="24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"/>
          <p:cNvSpPr/>
          <p:nvPr/>
        </p:nvSpPr>
        <p:spPr>
          <a:xfrm>
            <a:off x="0" y="-61912"/>
            <a:ext cx="9144000" cy="6919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66700" indent="-266700">
              <a:lnSpc>
                <a:spcPct val="170000"/>
              </a:lnSpc>
              <a:spcBef>
                <a:spcPts val="1350"/>
              </a:spcBef>
              <a:buClr>
                <a:srgbClr val="6F6F3E"/>
              </a:buClr>
              <a:buSzPct val="80000"/>
              <a:buFont typeface="Wingdings 2" pitchFamily="18" charset="2"/>
              <a:buChar char=""/>
            </a:pPr>
            <a:r>
              <a:rPr lang="zh-CN" altLang="en-US" sz="2400" b="1" u="sng" dirty="0">
                <a:solidFill>
                  <a:srgbClr val="FF0000"/>
                </a:solidFill>
                <a:latin typeface="Arial" panose="020B0604020202020204" pitchFamily="34" charset="0"/>
              </a:rPr>
              <a:t>困守长安时期</a:t>
            </a:r>
            <a:r>
              <a:rPr lang="zh-CN" altLang="en-US" sz="2400" b="1" dirty="0">
                <a:solidFill>
                  <a:srgbClr val="6F6F3E"/>
                </a:solidFill>
                <a:latin typeface="Arial" panose="020B0604020202020204" pitchFamily="34" charset="0"/>
              </a:rPr>
              <a:t>（</a:t>
            </a:r>
            <a:r>
              <a:rPr lang="zh-CN" altLang="zh-CN" sz="2400" b="1" dirty="0">
                <a:solidFill>
                  <a:srgbClr val="6F6F3E"/>
                </a:solidFill>
                <a:latin typeface="Arial" panose="020B0604020202020204" pitchFamily="34" charset="0"/>
              </a:rPr>
              <a:t>746</a:t>
            </a:r>
            <a:r>
              <a:rPr lang="zh-CN" altLang="en-US" sz="2400" b="1" dirty="0">
                <a:solidFill>
                  <a:srgbClr val="6F6F3E"/>
                </a:solidFill>
                <a:latin typeface="Arial" panose="020B0604020202020204" pitchFamily="34" charset="0"/>
              </a:rPr>
              <a:t>一</a:t>
            </a:r>
            <a:r>
              <a:rPr lang="zh-CN" altLang="zh-CN" sz="2400" b="1" dirty="0">
                <a:solidFill>
                  <a:srgbClr val="6F6F3E"/>
                </a:solidFill>
                <a:latin typeface="Arial" panose="020B0604020202020204" pitchFamily="34" charset="0"/>
              </a:rPr>
              <a:t>755</a:t>
            </a:r>
            <a:r>
              <a:rPr lang="zh-CN" altLang="en-US" sz="2400" b="1" dirty="0">
                <a:solidFill>
                  <a:srgbClr val="6F6F3E"/>
                </a:solidFill>
                <a:latin typeface="Arial" panose="020B0604020202020204" pitchFamily="34" charset="0"/>
              </a:rPr>
              <a:t>） 天宝五载（</a:t>
            </a:r>
            <a:r>
              <a:rPr lang="zh-CN" altLang="zh-CN" sz="2400" b="1" dirty="0">
                <a:solidFill>
                  <a:srgbClr val="6F6F3E"/>
                </a:solidFill>
                <a:latin typeface="Arial" panose="020B0604020202020204" pitchFamily="34" charset="0"/>
              </a:rPr>
              <a:t>746</a:t>
            </a:r>
            <a:r>
              <a:rPr lang="zh-CN" altLang="en-US" sz="2400" b="1" dirty="0">
                <a:solidFill>
                  <a:srgbClr val="6F6F3E"/>
                </a:solidFill>
                <a:latin typeface="Arial" panose="020B0604020202020204" pitchFamily="34" charset="0"/>
              </a:rPr>
              <a:t>）</a:t>
            </a:r>
            <a:r>
              <a:rPr lang="zh-CN" altLang="en-US" sz="2400" b="1" dirty="0">
                <a:solidFill>
                  <a:srgbClr val="CC0000"/>
                </a:solidFill>
                <a:latin typeface="Arial" panose="020B0604020202020204" pitchFamily="34" charset="0"/>
              </a:rPr>
              <a:t>杜甫入长安求仕</a:t>
            </a:r>
            <a:r>
              <a:rPr lang="zh-CN" altLang="en-US" sz="2400" b="1" dirty="0">
                <a:solidFill>
                  <a:srgbClr val="6F6F3E"/>
                </a:solidFill>
                <a:latin typeface="Arial" panose="020B0604020202020204" pitchFamily="34" charset="0"/>
              </a:rPr>
              <a:t>，次年，玄宗诏令天下“通一艺以上者”到京城应试，结果</a:t>
            </a:r>
            <a:r>
              <a:rPr lang="zh-CN" altLang="en-US" sz="2400" b="1" dirty="0">
                <a:solidFill>
                  <a:srgbClr val="CC0000"/>
                </a:solidFill>
                <a:latin typeface="Arial" panose="020B0604020202020204" pitchFamily="34" charset="0"/>
              </a:rPr>
              <a:t>李林甫搞了一个“野无遗贤”的骗局，使应试者全部落选。</a:t>
            </a:r>
            <a:r>
              <a:rPr lang="zh-CN" altLang="en-US" sz="2400" b="1" dirty="0">
                <a:solidFill>
                  <a:srgbClr val="6F6F3E"/>
                </a:solidFill>
                <a:latin typeface="Arial" panose="020B0604020202020204" pitchFamily="34" charset="0"/>
              </a:rPr>
              <a:t>这是</a:t>
            </a:r>
            <a:r>
              <a:rPr lang="zh-CN" altLang="en-US" sz="2400" b="1" dirty="0">
                <a:solidFill>
                  <a:srgbClr val="CC0000"/>
                </a:solidFill>
                <a:latin typeface="Arial" panose="020B0604020202020204" pitchFamily="34" charset="0"/>
              </a:rPr>
              <a:t>杜甫人生道路的一个转折，也是他创作的一个转机。</a:t>
            </a:r>
            <a:r>
              <a:rPr lang="zh-CN" altLang="en-US" sz="2400" b="1" dirty="0">
                <a:solidFill>
                  <a:srgbClr val="CC0000"/>
                </a:solidFill>
                <a:latin typeface="宋体" panose="02010600030101010101" pitchFamily="2" charset="-122"/>
              </a:rPr>
              <a:t>“朝扣富儿</a:t>
            </a:r>
            <a:r>
              <a:rPr lang="zh-CN" altLang="zh-CN" sz="2400" b="1" dirty="0">
                <a:solidFill>
                  <a:srgbClr val="CC0000"/>
                </a:solidFill>
                <a:latin typeface="宋体" panose="02010600030101010101" pitchFamily="2" charset="-122"/>
              </a:rPr>
              <a:t>门，暮随肥马尘。残杯与冷炙，到处潜悲辛”（《奉赠韦左丞丈》）的屈辱生活，使他开始透过社会表面的繁荣认识到朝廷的黑暗腐朽。</a:t>
            </a:r>
            <a:r>
              <a:rPr lang="zh-CN" altLang="zh-CN" sz="2400" b="1" dirty="0">
                <a:solidFill>
                  <a:srgbClr val="6F6F3E"/>
                </a:solidFill>
                <a:latin typeface="宋体" panose="02010600030101010101" pitchFamily="2" charset="-122"/>
              </a:rPr>
              <a:t>自称“杜陵布衣”、“少陵野老”便始于此时。在屡遭挫折之后，</a:t>
            </a:r>
            <a:r>
              <a:rPr lang="zh-CN" altLang="zh-CN" sz="2400" b="1" dirty="0">
                <a:solidFill>
                  <a:srgbClr val="CC0000"/>
                </a:solidFill>
                <a:latin typeface="宋体" panose="02010600030101010101" pitchFamily="2" charset="-122"/>
              </a:rPr>
              <a:t>直到天宝十四载（755）他才得到一个右卫率府兵曹参军的职位</a:t>
            </a:r>
            <a:r>
              <a:rPr lang="zh-CN" altLang="zh-CN" sz="2400" b="1" dirty="0">
                <a:solidFill>
                  <a:srgbClr val="6F6F3E"/>
                </a:solidFill>
                <a:latin typeface="宋体" panose="02010600030101010101" pitchFamily="2" charset="-122"/>
              </a:rPr>
              <a:t>。这一时期杜甫既周旋于上层，又接触下层，开始用诗歌反映现实，富有特色的现实主义创作也正是从这时开始的。代表作有《兵车行》、《丽人行》、《自京赴奉先县咏怀》等。 </a:t>
            </a:r>
            <a:endParaRPr lang="zh-CN" altLang="zh-CN" sz="2400" b="1" dirty="0">
              <a:solidFill>
                <a:srgbClr val="6F6F3E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914400" y="404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r>
              <a:rPr lang="zh-CN" altLang="en-US" dirty="0"/>
              <a:t>石头城    </a:t>
            </a:r>
            <a:r>
              <a:rPr lang="zh-CN" altLang="en-US" sz="2200" dirty="0"/>
              <a:t>刘禹锡</a:t>
            </a:r>
            <a:endParaRPr lang="zh-CN" altLang="en-US" sz="2200" dirty="0"/>
          </a:p>
        </p:txBody>
      </p:sp>
      <p:sp>
        <p:nvSpPr>
          <p:cNvPr id="65539" name="Rectangle 3"/>
          <p:cNvSpPr>
            <a:spLocks noGrp="1"/>
          </p:cNvSpPr>
          <p:nvPr>
            <p:ph type="body"/>
          </p:nvPr>
        </p:nvSpPr>
        <p:spPr>
          <a:xfrm>
            <a:off x="0" y="1557338"/>
            <a:ext cx="91440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山围故国周遭在，潮打空城寂寞回。</a:t>
            </a:r>
            <a:b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淮水东边旧时月，夜深还过女墙来。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/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、读注释，分析作者在诗中所表达的思想情感。</a:t>
            </a:r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、鉴赏“潮打空城寂寞回”。</a:t>
            </a:r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、结合</a:t>
            </a:r>
            <a:r>
              <a:rPr lang="en-US" altLang="zh-CN" sz="2800" b="1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蜀相</a:t>
            </a:r>
            <a:r>
              <a:rPr lang="en-US" altLang="zh-CN" sz="2800" b="1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说说咏史怀古诗的特点。</a:t>
            </a:r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35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539">
                                            <p:txEl>
                                              <p:charRg st="35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58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539">
                                            <p:txEl>
                                              <p:charRg st="58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73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539">
                                            <p:txEl>
                                              <p:charRg st="73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0" y="-26987"/>
            <a:ext cx="8229600" cy="630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/>
            <a:r>
              <a:rPr lang="en-US" altLang="zh-CN" sz="3400"/>
              <a:t>《</a:t>
            </a:r>
            <a:r>
              <a:rPr lang="zh-CN" altLang="en-US" sz="3400" dirty="0"/>
              <a:t>石头城</a:t>
            </a:r>
            <a:r>
              <a:rPr lang="en-US" altLang="zh-CN" sz="3400"/>
              <a:t>》</a:t>
            </a:r>
            <a:r>
              <a:rPr lang="zh-CN" altLang="en-US" sz="3400" dirty="0"/>
              <a:t>简析</a:t>
            </a:r>
            <a:endParaRPr lang="zh-CN" altLang="en-US" sz="3400" dirty="0"/>
          </a:p>
        </p:txBody>
      </p:sp>
      <p:sp>
        <p:nvSpPr>
          <p:cNvPr id="66563" name="Rectangle 3"/>
          <p:cNvSpPr>
            <a:spLocks noGrp="1"/>
          </p:cNvSpPr>
          <p:nvPr>
            <p:ph type="body"/>
          </p:nvPr>
        </p:nvSpPr>
        <p:spPr>
          <a:xfrm>
            <a:off x="-107950" y="693738"/>
            <a:ext cx="9251950" cy="2590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三境：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）山围故国 </a:t>
            </a:r>
            <a:b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）潮打空城 </a:t>
            </a:r>
            <a:b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）月达女墙 </a:t>
            </a:r>
            <a:b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境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：群山依然围着石头城，可旧日的繁华已空无所有，有苍茫悲凉之感。 </a:t>
            </a:r>
            <a:b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境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：运用拟人手法。潮水依旧，城却不再，一“空”字足见其凄凉；因而，潮水碰到冰冷的石壁，只会带着寒心的叹息默默退去。潮水如此，人何以堪？ </a:t>
            </a:r>
            <a:b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charRg st="4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charRg st="4" end="1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6" name="矩形 1"/>
          <p:cNvSpPr/>
          <p:nvPr/>
        </p:nvSpPr>
        <p:spPr>
          <a:xfrm>
            <a:off x="71438" y="908050"/>
            <a:ext cx="9109075" cy="4618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境</a:t>
            </a:r>
            <a:r>
              <a:rPr lang="en-US" altLang="zh-CN" sz="2800" b="1"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：旧时的明月，仍旧从城垛后面升起，“还过”一词，意味深长，说明月是见证，虽然还来，然而许多东西已不复返。 </a:t>
            </a:r>
            <a:br>
              <a:rPr lang="zh-CN" altLang="en-US" sz="2800" b="1" dirty="0">
                <a:latin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通篇写景，群山仍在，潮水依旧，月光依然，所变者是“故国”、“空城” ，昔日繁华已化为乌有。</a:t>
            </a:r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    全诗基调凄凉不堪，句句都融合着诗人的故国萧条之感，令人不胜伤感。</a:t>
            </a:r>
            <a:endParaRPr lang="zh-CN" altLang="en-US" sz="2800" b="1" dirty="0">
              <a:solidFill>
                <a:srgbClr val="CC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2268538" y="2505075"/>
            <a:ext cx="489585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dist"/>
            <a:r>
              <a:rPr lang="zh-CN" altLang="en-US" sz="5400" b="1" dirty="0">
                <a:latin typeface="黑体" panose="02010609060101010101" pitchFamily="2" charset="-122"/>
                <a:ea typeface="黑体" panose="02010609060101010101" pitchFamily="2" charset="-122"/>
              </a:rPr>
              <a:t>谢谢观看</a:t>
            </a:r>
            <a:endParaRPr lang="zh-CN" altLang="en-US" sz="5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6213"/>
            <a:ext cx="9144000" cy="5440363"/>
          </a:xfrm>
          <a:prstGeom prst="rect">
            <a:avLst/>
          </a:prstGeom>
        </p:spPr>
        <p:txBody>
          <a:bodyPr/>
          <a:p>
            <a:pPr eaLnBrk="1" hangingPunct="1">
              <a:lnSpc>
                <a:spcPct val="150000"/>
              </a:lnSpc>
            </a:pPr>
            <a:r>
              <a:rPr lang="zh-CN" altLang="en-US" sz="2600" b="1" u="sng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陷贼与为官时期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（756——759） </a:t>
            </a:r>
            <a:r>
              <a:rPr lang="zh-CN" altLang="en-US" sz="26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安史之乱爆发，杜甫携家与百姓一道流亡。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寄家鄜</a:t>
            </a:r>
            <a:r>
              <a:rPr lang="en-US" altLang="zh-CN" sz="260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en-US" altLang="zh-CN" sz="2600" err="1">
                <a:latin typeface="宋体" panose="02010600030101010101" pitchFamily="2" charset="-122"/>
                <a:ea typeface="宋体" panose="02010600030101010101" pitchFamily="2" charset="-122"/>
              </a:rPr>
              <a:t>fū</a:t>
            </a:r>
            <a:r>
              <a:rPr lang="en-US" altLang="zh-CN" sz="260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州，只身投奔朝廷，中途被叛军掳入长安，写下《月夜》、《哀王孙》、《悲陈陶》、《悲青坂》、《春望》、《哀江头》等，</a:t>
            </a:r>
            <a:r>
              <a:rPr lang="zh-CN" altLang="en-US" sz="26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留下了反映“安史之乱”的第一手最珍贵的资料，进入他一生中创作最活跃的时期，密切注视时局发展，及时反映重大事件。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次年冒险逃出长安，到陕西凤翔“麻鞋见天子，衣袖露两肘”（《述怀》），任左拾遗（从八品上），为营救房琯，触怒肃宗，后终因房琯事件牵累，被贬华州司功参军。《北征》、《羌村三首》、“三吏”、“三别”等作品，标志着他现实主义创作的高峰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  <p:bldLst>
      <p:bldP spid="717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79070" y="256540"/>
            <a:ext cx="8785225" cy="6554470"/>
          </a:xfrm>
          <a:prstGeom prst="rect">
            <a:avLst/>
          </a:prstGeom>
        </p:spPr>
        <p:txBody>
          <a:bodyPr>
            <a:spAutoFit/>
          </a:bodyPr>
          <a:p>
            <a:pPr marL="266700" indent="-266700">
              <a:lnSpc>
                <a:spcPct val="150000"/>
              </a:lnSpc>
              <a:buClr>
                <a:srgbClr val="6F6F3E"/>
              </a:buClr>
              <a:buFont typeface="Wingdings 2" pitchFamily="18" charset="2"/>
              <a:buChar char=""/>
            </a:pPr>
            <a:r>
              <a:rPr lang="zh-CN" altLang="en-US" sz="28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漂泊西南时期</a:t>
            </a:r>
            <a:r>
              <a:rPr lang="zh-CN" altLang="en-US" sz="2800" b="1" dirty="0">
                <a:solidFill>
                  <a:srgbClr val="6F6F3E"/>
                </a:solidFill>
                <a:latin typeface="宋体" panose="02010600030101010101" pitchFamily="2" charset="-122"/>
              </a:rPr>
              <a:t>（759——770）  乾元二年（759）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杜甫弃官去秦州，从此远离朝廷，走上与人民接近的路。</a:t>
            </a:r>
            <a:r>
              <a:rPr lang="zh-CN" altLang="en-US" sz="2800" b="1" dirty="0">
                <a:solidFill>
                  <a:srgbClr val="6F6F3E"/>
                </a:solidFill>
                <a:latin typeface="宋体" panose="02010600030101010101" pitchFamily="2" charset="-122"/>
              </a:rPr>
              <a:t>是年末，入蜀，于成都市郊筑草堂定居，过了几年相对安定的生活。其间因军阀混战避难至梓州、阆州等地。大历三年（768）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携家出蜀，沿途飘泊转徙，最后病死在长沙到岳阳的舟中。</a:t>
            </a:r>
            <a:r>
              <a:rPr lang="zh-CN" altLang="en-US" sz="2800" b="1" dirty="0">
                <a:solidFill>
                  <a:srgbClr val="6F6F3E"/>
                </a:solidFill>
                <a:latin typeface="宋体" panose="02010600030101010101" pitchFamily="2" charset="-122"/>
              </a:rPr>
              <a:t>这一时期，</a:t>
            </a:r>
            <a:r>
              <a:rPr lang="zh-CN" altLang="en-US" sz="2800" b="1" dirty="0">
                <a:solidFill>
                  <a:srgbClr val="CC0000"/>
                </a:solidFill>
                <a:latin typeface="宋体" panose="02010600030101010101" pitchFamily="2" charset="-122"/>
              </a:rPr>
              <a:t>他寄身田园而心忧天下，忧国忧民的思想更加深邃，艺术上也更为成熟</a:t>
            </a:r>
            <a:r>
              <a:rPr lang="zh-CN" altLang="en-US" sz="2800" b="1" dirty="0">
                <a:solidFill>
                  <a:srgbClr val="6F6F3E"/>
                </a:solidFill>
                <a:latin typeface="宋体" panose="02010600030101010101" pitchFamily="2" charset="-122"/>
              </a:rPr>
              <a:t>。《春夜喜雨》、《茅屋为秋风所破歌》、《闻官军收河南河北》、《登高》、《登岳阳楼》、《秋兴八首》等是这一时期的代表作。</a:t>
            </a:r>
            <a:endParaRPr lang="zh-CN" altLang="en-US" sz="2800" b="1" dirty="0">
              <a:solidFill>
                <a:srgbClr val="6F6F3E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/>
          <p:nvPr/>
        </p:nvSpPr>
        <p:spPr>
          <a:xfrm>
            <a:off x="4284663" y="1844675"/>
            <a:ext cx="4535487" cy="4752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　　此诗作于唐肃宗上元元年，杜甫避乱成都的次年春天，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安史之乱仍未平息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，唐王朝仍处于风雨飘摇之中；唐肃宗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信任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宦官，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猜忌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如杜甫这样真正忧国忧民的文人。</a:t>
            </a:r>
            <a:endParaRPr lang="zh-CN" altLang="en-US" sz="2800" b="1" dirty="0">
              <a:solidFill>
                <a:srgbClr val="0033CC"/>
              </a:solidFill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20483" name="Picture 4" descr="058"/>
          <p:cNvPicPr>
            <a:picLocks noChangeAspect="1"/>
          </p:cNvPicPr>
          <p:nvPr/>
        </p:nvPicPr>
        <p:blipFill>
          <a:blip r:embed="rId1">
            <a:lum bright="12000" contrast="18000"/>
          </a:blip>
          <a:stretch>
            <a:fillRect/>
          </a:stretch>
        </p:blipFill>
        <p:spPr>
          <a:xfrm>
            <a:off x="7938" y="863600"/>
            <a:ext cx="3794125" cy="479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Text Box 5"/>
          <p:cNvSpPr txBox="1"/>
          <p:nvPr/>
        </p:nvSpPr>
        <p:spPr>
          <a:xfrm>
            <a:off x="8532813" y="6308725"/>
            <a:ext cx="431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0485" name="矩形 1"/>
          <p:cNvSpPr/>
          <p:nvPr/>
        </p:nvSpPr>
        <p:spPr>
          <a:xfrm>
            <a:off x="4259263" y="727075"/>
            <a:ext cx="1833562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写作背景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/>
          <p:nvPr/>
        </p:nvSpPr>
        <p:spPr>
          <a:xfrm>
            <a:off x="3324860" y="524510"/>
            <a:ext cx="5477510" cy="575246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　　  目睹国势艰危，生灵涂炭，而自身又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请缨无路，报国无门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，因此诗人对</a:t>
            </a:r>
            <a:r>
              <a:rPr lang="zh-CN" altLang="en-US" sz="2800" b="1" dirty="0">
                <a:solidFill>
                  <a:srgbClr val="CC0000"/>
                </a:solidFill>
                <a:latin typeface="华文中宋" pitchFamily="2" charset="-122"/>
                <a:ea typeface="华文中宋" pitchFamily="2" charset="-122"/>
              </a:rPr>
              <a:t>开创基业、挽救时局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的诸葛亮，无限仰慕，备加敬重。 </a:t>
            </a:r>
            <a:endParaRPr lang="zh-CN" altLang="en-US" sz="2800" b="1" dirty="0">
              <a:solidFill>
                <a:srgbClr val="0033CC"/>
              </a:solidFill>
              <a:latin typeface="华文中宋" pitchFamily="2" charset="-122"/>
              <a:ea typeface="华文中宋" pitchFamily="2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　    这段时间，他创作了一系列赞扬诸葛亮的诗篇，</a:t>
            </a:r>
            <a:r>
              <a:rPr lang="en-US" altLang="zh-CN" sz="2800" b="1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《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蜀相</a:t>
            </a:r>
            <a:r>
              <a:rPr lang="en-US" altLang="zh-CN" sz="2800" b="1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》</a:t>
            </a:r>
            <a:r>
              <a:rPr lang="zh-CN" altLang="en-US" sz="2800" b="1" dirty="0">
                <a:solidFill>
                  <a:srgbClr val="0033CC"/>
                </a:solidFill>
                <a:latin typeface="华文中宋" pitchFamily="2" charset="-122"/>
                <a:ea typeface="华文中宋" pitchFamily="2" charset="-122"/>
              </a:rPr>
              <a:t>为其中最著名的一首。 </a:t>
            </a:r>
            <a:endParaRPr lang="zh-CN" altLang="en-US" sz="2800" b="1" dirty="0">
              <a:solidFill>
                <a:srgbClr val="0033CC"/>
              </a:solidFill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21507" name="Picture 4" descr="f6428f8ffa86c8e2513d92a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05038"/>
            <a:ext cx="3059113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Text Box 5"/>
          <p:cNvSpPr txBox="1"/>
          <p:nvPr/>
        </p:nvSpPr>
        <p:spPr>
          <a:xfrm>
            <a:off x="8604250" y="6381750"/>
            <a:ext cx="5397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Times New Roman" panose="02020603050405020304" pitchFamily="18" charset="0"/>
              </a:rPr>
              <a:t>6</a:t>
            </a:r>
            <a:endParaRPr lang="en-US" altLang="zh-CN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theme/theme1.xml><?xml version="1.0" encoding="utf-8"?>
<a:theme xmlns:a="http://schemas.openxmlformats.org/drawingml/2006/main" name="A000120141119A01PPBG">
  <a:themeElements>
    <a:clrScheme name="自定义 187">
      <a:dk1>
        <a:srgbClr val="3F3F3F"/>
      </a:dk1>
      <a:lt1>
        <a:sysClr val="window" lastClr="FFFFFF"/>
      </a:lt1>
      <a:dk2>
        <a:srgbClr val="414345"/>
      </a:dk2>
      <a:lt2>
        <a:srgbClr val="E7E6E6"/>
      </a:lt2>
      <a:accent1>
        <a:srgbClr val="949452"/>
      </a:accent1>
      <a:accent2>
        <a:srgbClr val="8D916F"/>
      </a:accent2>
      <a:accent3>
        <a:srgbClr val="A69C81"/>
      </a:accent3>
      <a:accent4>
        <a:srgbClr val="4B7175"/>
      </a:accent4>
      <a:accent5>
        <a:srgbClr val="8DA13E"/>
      </a:accent5>
      <a:accent6>
        <a:srgbClr val="FFC000"/>
      </a:accent6>
      <a:hlink>
        <a:srgbClr val="0070C0"/>
      </a:hlink>
      <a:folHlink>
        <a:srgbClr val="7F7F7F"/>
      </a:folHlink>
    </a:clrScheme>
    <a:fontScheme name="KSO主题文字4">
      <a:majorFont>
        <a:latin typeface="Baskerville Old Face"/>
        <a:ea typeface="黑体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A000120141204A06PPBG</Template>
  <TotalTime>0</TotalTime>
  <Words>6529</Words>
  <Application>WPS 演示</Application>
  <PresentationFormat>在屏幕上显示</PresentationFormat>
  <Paragraphs>607</Paragraphs>
  <Slides>53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76" baseType="lpstr">
      <vt:lpstr>Arial</vt:lpstr>
      <vt:lpstr>宋体</vt:lpstr>
      <vt:lpstr>Wingdings</vt:lpstr>
      <vt:lpstr>Baskerville Old Face</vt:lpstr>
      <vt:lpstr>黑体</vt:lpstr>
      <vt:lpstr>Calibri</vt:lpstr>
      <vt:lpstr>幼圆</vt:lpstr>
      <vt:lpstr>Wingdings 2</vt:lpstr>
      <vt:lpstr>华文彩云</vt:lpstr>
      <vt:lpstr>华文中宋</vt:lpstr>
      <vt:lpstr>Times New Roman</vt:lpstr>
      <vt:lpstr>楷体_GB2312</vt:lpstr>
      <vt:lpstr>华文新魏</vt:lpstr>
      <vt:lpstr>华文行楷</vt:lpstr>
      <vt:lpstr>隶书</vt:lpstr>
      <vt:lpstr>Tahoma</vt:lpstr>
      <vt:lpstr>华文隶书</vt:lpstr>
      <vt:lpstr>Wingdings 2</vt:lpstr>
      <vt:lpstr>微软雅黑</vt:lpstr>
      <vt:lpstr>Arial Unicode MS</vt:lpstr>
      <vt:lpstr>Wingdings</vt:lpstr>
      <vt:lpstr>新宋体</vt:lpstr>
      <vt:lpstr>A000120141119A01PPBG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走近杜甫</dc:title>
  <dc:creator>微软用户</dc:creator>
  <cp:lastModifiedBy>老陈</cp:lastModifiedBy>
  <cp:revision>87</cp:revision>
  <dcterms:created xsi:type="dcterms:W3CDTF">2010-11-11T01:06:08Z</dcterms:created>
  <dcterms:modified xsi:type="dcterms:W3CDTF">2018-11-26T03:27:34Z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2052-11.1.0.7932</vt:lpwstr>
  </property>
</Properties>
</file>