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3"/>
  </p:sldMasterIdLst>
  <p:sldIdLst>
    <p:sldId id="260" r:id="rId4"/>
    <p:sldId id="261" r:id="rId5"/>
    <p:sldId id="262" r:id="rId6"/>
    <p:sldId id="263" r:id="rId7"/>
    <p:sldId id="264" r:id="rId8"/>
    <p:sldId id="265" r:id="rId9"/>
    <p:sldId id="268" r:id="rId10"/>
    <p:sldId id="269" r:id="rId11"/>
    <p:sldId id="270" r:id="rId12"/>
    <p:sldId id="266" r:id="rId13"/>
    <p:sldId id="267" r:id="rId14"/>
    <p:sldId id="271" r:id="rId15"/>
    <p:sldId id="273" r:id="rId16"/>
    <p:sldId id="275" r:id="rId17"/>
    <p:sldId id="276" r:id="rId18"/>
    <p:sldId id="277" r:id="rId19"/>
    <p:sldId id="280" r:id="rId20"/>
    <p:sldId id="274" r:id="rId21"/>
    <p:sldId id="278" r:id="rId22"/>
    <p:sldId id="279" r:id="rId23"/>
    <p:sldId id="281" r:id="rId24"/>
    <p:sldId id="289" r:id="rId25"/>
    <p:sldId id="272" r:id="rId26"/>
    <p:sldId id="290" r:id="rId27"/>
    <p:sldId id="282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2CE"/>
    <a:srgbClr val="FF3399"/>
    <a:srgbClr val="FF66CC"/>
    <a:srgbClr val="9F6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65" d="100"/>
          <a:sy n="65" d="100"/>
        </p:scale>
        <p:origin x="-10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.pconline.com.cn/images/upload/upc/tx/itbbs/1404/09/c5/32927460_1397000921677_mthum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53975" y="0"/>
            <a:ext cx="9197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030" y="2387600"/>
            <a:ext cx="4669971" cy="447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057"/>
          <p:cNvSpPr txBox="1">
            <a:spLocks noChangeArrowheads="1"/>
          </p:cNvSpPr>
          <p:nvPr/>
        </p:nvSpPr>
        <p:spPr bwMode="auto">
          <a:xfrm>
            <a:off x="4756151" y="2825751"/>
            <a:ext cx="4295775" cy="381796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txBody>
          <a:bodyPr>
            <a:spAutoFit/>
            <a:flatTx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紫藤萝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亦称紫藤、朱藤、藤萝，豆科，羽状复叶，春季开花，蝶形花冠，青紫色，总状花序，产于我国中部，供观赏，花、种、子供食用。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95536" y="188640"/>
            <a:ext cx="8424936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朗读文章，你读懂了吗？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、怎样读懂散文？从表达方式来看，哪类句子能帮助你读懂散文？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14908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、在读的过程中跳过了哪类句子？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0689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议论句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22920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描写句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611560" y="188640"/>
            <a:ext cx="38164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描写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412776"/>
            <a:ext cx="9144000" cy="74616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文章哪些段落在描写紫藤萝？</a:t>
            </a:r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55576" y="2564904"/>
            <a:ext cx="3168352" cy="1584176"/>
          </a:xfrm>
          <a:prstGeom prst="roundRect">
            <a:avLst/>
          </a:prstGeom>
          <a:solidFill>
            <a:srgbClr val="9F6797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2-6</a:t>
            </a:r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55576" y="4797152"/>
            <a:ext cx="3240360" cy="1512168"/>
          </a:xfrm>
          <a:prstGeom prst="roundRect">
            <a:avLst/>
          </a:prstGeom>
          <a:solidFill>
            <a:srgbClr val="9F6797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32040" y="2564904"/>
            <a:ext cx="3672408" cy="1656184"/>
          </a:xfrm>
          <a:prstGeom prst="roundRect">
            <a:avLst/>
          </a:prstGeom>
          <a:solidFill>
            <a:srgbClr val="9F6797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眼前实景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932040" y="4725144"/>
            <a:ext cx="3672408" cy="1656184"/>
          </a:xfrm>
          <a:prstGeom prst="roundRect">
            <a:avLst/>
          </a:prstGeom>
          <a:solidFill>
            <a:srgbClr val="9F6797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过去的回忆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9512" y="188640"/>
            <a:ext cx="8712968" cy="1584176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阅读</a:t>
            </a:r>
            <a:r>
              <a:rPr lang="en-US" altLang="zh-CN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2-6</a:t>
            </a:r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段，回答问题。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2492896"/>
            <a:ext cx="9144000" cy="1794337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48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hlinkClick r:id="rId1" action="ppaction://hlinksldjump"/>
              </a:rPr>
              <a:t>A.</a:t>
            </a:r>
            <a:r>
              <a:rPr lang="zh-CN" altLang="en-US" sz="48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hlinkClick r:id="rId1" action="ppaction://hlinksldjump"/>
              </a:rPr>
              <a:t>描</a:t>
            </a:r>
            <a:r>
              <a:rPr lang="zh-CN" altLang="en-US" sz="4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hlinkClick r:id="rId1" action="ppaction://hlinksldjump"/>
              </a:rPr>
              <a:t>写对象是如何变化的？</a:t>
            </a:r>
            <a:endParaRPr lang="zh-CN" altLang="en-US" sz="4800" b="1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en-US" altLang="zh-CN" sz="48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4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描写角度有何变化</a:t>
            </a:r>
            <a:r>
              <a:rPr lang="zh-CN" altLang="en-US" sz="48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4800" b="1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646113" y="233363"/>
            <a:ext cx="8536311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描写对象是如何变化的？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51520" y="1268760"/>
            <a:ext cx="2863850" cy="2139950"/>
            <a:chOff x="852440" y="941358"/>
            <a:chExt cx="2863945" cy="2140192"/>
          </a:xfrm>
        </p:grpSpPr>
        <p:pic>
          <p:nvPicPr>
            <p:cNvPr id="6" name="Picture 2" descr="http://img5.duitang.com/uploads/item/201408/15/20140815092749_JHcQi.thumb.700_0.jpeg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852440" y="1519294"/>
              <a:ext cx="2863945" cy="15622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 bwMode="auto">
            <a:xfrm>
              <a:off x="1779571" y="941358"/>
              <a:ext cx="1111239" cy="646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eaLnBrk="1" hangingPunct="1">
                <a:defRPr/>
              </a:pPr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花瀑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8" name="直接箭头连接符 7"/>
          <p:cNvCxnSpPr/>
          <p:nvPr/>
        </p:nvCxnSpPr>
        <p:spPr>
          <a:xfrm>
            <a:off x="3059832" y="3501008"/>
            <a:ext cx="623888" cy="396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 bwMode="auto">
          <a:xfrm>
            <a:off x="3779912" y="2492896"/>
            <a:ext cx="2424112" cy="2193925"/>
            <a:chOff x="4099560" y="1020855"/>
            <a:chExt cx="2423160" cy="2193744"/>
          </a:xfrm>
        </p:grpSpPr>
        <p:pic>
          <p:nvPicPr>
            <p:cNvPr id="10" name="Picture 4" descr="http://img3.fengniao.com/forum/attachpics/563/150/2250996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99560" y="1600495"/>
              <a:ext cx="2423160" cy="161410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 bwMode="auto">
            <a:xfrm>
              <a:off x="4691464" y="1020855"/>
              <a:ext cx="1110766" cy="646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eaLnBrk="1" hangingPunct="1">
                <a:defRPr/>
              </a:pPr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花穗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2" name="直接箭头连接符 11"/>
          <p:cNvCxnSpPr/>
          <p:nvPr/>
        </p:nvCxnSpPr>
        <p:spPr>
          <a:xfrm>
            <a:off x="6300192" y="4725144"/>
            <a:ext cx="623888" cy="3952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 bwMode="auto">
          <a:xfrm>
            <a:off x="6948264" y="3284984"/>
            <a:ext cx="1989137" cy="2557463"/>
            <a:chOff x="7031697" y="2038099"/>
            <a:chExt cx="1988527" cy="2558160"/>
          </a:xfrm>
        </p:grpSpPr>
        <p:pic>
          <p:nvPicPr>
            <p:cNvPr id="14" name="Picture 6" descr="http://img.pconline.com.cn/images/upload/upc/tx/itbbs/1205/05/c1/11497378_1336198554562_1_1024x1024it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1697" y="2629142"/>
              <a:ext cx="1988527" cy="196711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 bwMode="auto">
            <a:xfrm>
              <a:off x="7466539" y="2038099"/>
              <a:ext cx="1118844" cy="646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  <a:flatTx/>
            </a:bodyPr>
            <a:lstStyle/>
            <a:p>
              <a:pPr eaLnBrk="1" hangingPunct="1">
                <a:defRPr/>
              </a:pPr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花朵</a:t>
              </a:r>
              <a:endPara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1475656" y="5301208"/>
            <a:ext cx="4297362" cy="962749"/>
            <a:chOff x="2182338" y="3471587"/>
            <a:chExt cx="4297680" cy="962276"/>
          </a:xfrm>
        </p:grpSpPr>
        <p:sp>
          <p:nvSpPr>
            <p:cNvPr id="17" name="右箭头 16"/>
            <p:cNvSpPr/>
            <p:nvPr/>
          </p:nvSpPr>
          <p:spPr>
            <a:xfrm rot="890019">
              <a:off x="2182338" y="3471587"/>
              <a:ext cx="4297680" cy="426827"/>
            </a:xfrm>
            <a:prstGeom prst="rightArrow">
              <a:avLst/>
            </a:prstGeom>
            <a:solidFill>
              <a:srgbClr val="FFFF00"/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 rot="884134">
              <a:off x="2231448" y="3726325"/>
              <a:ext cx="3272292" cy="707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eaLnBrk="1" hangingPunct="1">
                <a:defRPr/>
              </a:pP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从整体到局部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465138" y="224367"/>
            <a:ext cx="7144905" cy="92333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描写角度有何变化？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4"/>
          <p:cNvGrpSpPr/>
          <p:nvPr/>
        </p:nvGrpSpPr>
        <p:grpSpPr bwMode="auto">
          <a:xfrm>
            <a:off x="0" y="0"/>
            <a:ext cx="9144000" cy="6858000"/>
            <a:chOff x="0" y="0"/>
            <a:chExt cx="9144000" cy="5143499"/>
          </a:xfrm>
        </p:grpSpPr>
        <p:pic>
          <p:nvPicPr>
            <p:cNvPr id="20485" name="Picture 2" descr="http://img4.duitang.com/uploads/item/201204/01/20120401190318_VPETw.jpe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0" y="0"/>
              <a:ext cx="9144000" cy="514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6" name="TextBox 3"/>
            <p:cNvSpPr txBox="1">
              <a:spLocks noChangeArrowheads="1"/>
            </p:cNvSpPr>
            <p:nvPr/>
          </p:nvSpPr>
          <p:spPr bwMode="auto">
            <a:xfrm>
              <a:off x="323528" y="2193708"/>
              <a:ext cx="8820472" cy="2303707"/>
            </a:xfrm>
            <a:prstGeom prst="rect">
              <a:avLst/>
            </a:prstGeom>
            <a:solidFill>
              <a:schemeClr val="bg1">
                <a:alpha val="6313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  <a:defRPr/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像一条瀑布，从空中垂下，不见其发端，也不见其终极。</a:t>
              </a:r>
              <a:endPara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10000"/>
                </a:lnSpc>
                <a:defRPr/>
              </a:pPr>
              <a:r>
                <a:rPr lang="zh-CN" altLang="en-US" sz="4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一树闪光的、盛开的藤萝。花朵儿一串挨着一串，一朵接着一朵。</a:t>
              </a:r>
              <a:endPara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云形 2"/>
          <p:cNvSpPr/>
          <p:nvPr/>
        </p:nvSpPr>
        <p:spPr>
          <a:xfrm>
            <a:off x="611560" y="1484784"/>
            <a:ext cx="2041525" cy="1301751"/>
          </a:xfrm>
          <a:prstGeom prst="cloud">
            <a:avLst/>
          </a:prstGeom>
          <a:solidFill>
            <a:srgbClr val="99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3600" b="1" dirty="0">
                <a:solidFill>
                  <a:srgbClr val="FF00FF"/>
                </a:solidFill>
                <a:latin typeface="+mj-ea"/>
                <a:ea typeface="+mj-ea"/>
              </a:rPr>
              <a:t>花形</a:t>
            </a:r>
            <a:endParaRPr lang="zh-CN" altLang="en-US" sz="3600" b="1" dirty="0">
              <a:solidFill>
                <a:srgbClr val="FF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3"/>
          <p:cNvGrpSpPr/>
          <p:nvPr/>
        </p:nvGrpSpPr>
        <p:grpSpPr bwMode="auto">
          <a:xfrm>
            <a:off x="0" y="1"/>
            <a:ext cx="9204326" cy="6838306"/>
            <a:chOff x="-1" y="0"/>
            <a:chExt cx="9204961" cy="5128634"/>
          </a:xfrm>
        </p:grpSpPr>
        <p:pic>
          <p:nvPicPr>
            <p:cNvPr id="21508" name="Picture 2" descr="F:\分享文件夹\61604709cb6eef83e7ff7c23c155cc58_1000x750.jp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0" y="0"/>
              <a:ext cx="9204960" cy="5128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9" name="TextBox 4"/>
            <p:cNvSpPr txBox="1">
              <a:spLocks noChangeArrowheads="1"/>
            </p:cNvSpPr>
            <p:nvPr/>
          </p:nvSpPr>
          <p:spPr bwMode="auto">
            <a:xfrm>
              <a:off x="-1" y="2949737"/>
              <a:ext cx="9204960" cy="1657634"/>
            </a:xfrm>
            <a:prstGeom prst="rect">
              <a:avLst/>
            </a:prstGeom>
            <a:solidFill>
              <a:schemeClr val="bg1">
                <a:alpha val="6313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 一片辉煌的淡紫色；深深浅浅的紫；紫色的大条幅上，泛着点点银光，就像迸溅的水花。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云形 1"/>
          <p:cNvSpPr/>
          <p:nvPr/>
        </p:nvSpPr>
        <p:spPr>
          <a:xfrm>
            <a:off x="2416176" y="1722968"/>
            <a:ext cx="2041525" cy="1299633"/>
          </a:xfrm>
          <a:prstGeom prst="cloud">
            <a:avLst/>
          </a:prstGeom>
          <a:solidFill>
            <a:srgbClr val="99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3600" b="1" dirty="0">
                <a:solidFill>
                  <a:srgbClr val="FF00FF"/>
                </a:solidFill>
                <a:latin typeface="+mj-ea"/>
                <a:ea typeface="+mj-ea"/>
              </a:rPr>
              <a:t>花色</a:t>
            </a:r>
            <a:endParaRPr lang="zh-CN" altLang="en-US" sz="3600" b="1" dirty="0">
              <a:solidFill>
                <a:srgbClr val="FF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-180528" y="0"/>
            <a:ext cx="9144000" cy="6858000"/>
            <a:chOff x="0" y="0"/>
            <a:chExt cx="9144000" cy="5143500"/>
          </a:xfrm>
        </p:grpSpPr>
        <p:pic>
          <p:nvPicPr>
            <p:cNvPr id="22532" name="Picture 2" descr="http://i3.download.fd.pchome.net/g1/M00/0F/0C/ooYBAFU93sqIf2tPAAX6AZ7os4MAACcDwA1qbMABfoZ158.jpg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3" name="TextBox 4"/>
            <p:cNvSpPr txBox="1">
              <a:spLocks noChangeArrowheads="1"/>
            </p:cNvSpPr>
            <p:nvPr/>
          </p:nvSpPr>
          <p:spPr bwMode="auto">
            <a:xfrm>
              <a:off x="0" y="3111810"/>
              <a:ext cx="9144000" cy="1816508"/>
            </a:xfrm>
            <a:prstGeom prst="rect">
              <a:avLst/>
            </a:prstGeom>
            <a:solidFill>
              <a:schemeClr val="bg1">
                <a:alpha val="6313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仿佛在流动，在欢笑，在不停地成长；在和阳光互相挑逗；彼此推着挤着。</a:t>
              </a:r>
              <a:endPara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云形 1"/>
          <p:cNvSpPr/>
          <p:nvPr/>
        </p:nvSpPr>
        <p:spPr>
          <a:xfrm>
            <a:off x="1403648" y="2420888"/>
            <a:ext cx="2043113" cy="1301751"/>
          </a:xfrm>
          <a:prstGeom prst="cloud">
            <a:avLst/>
          </a:prstGeom>
          <a:solidFill>
            <a:srgbClr val="99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3600" b="1" dirty="0">
                <a:solidFill>
                  <a:srgbClr val="FF00FF"/>
                </a:solidFill>
                <a:latin typeface="+mj-ea"/>
                <a:ea typeface="+mj-ea"/>
              </a:rPr>
              <a:t>花姿</a:t>
            </a:r>
            <a:endParaRPr lang="zh-CN" altLang="en-US" sz="3600" b="1" dirty="0">
              <a:solidFill>
                <a:srgbClr val="FF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0" y="1628800"/>
            <a:ext cx="9144000" cy="2952328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本文的描写部分，运用了哪些描写手法？写出了紫藤萝什么特点？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1124744"/>
            <a:ext cx="5832648" cy="341632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一朵盛开的花就像是一个小小的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张满了的帆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，帆下带着尖底的舱。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船舱鼓鼓的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，又像一个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忍俊不禁的笑容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，就要绽开似的。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0" y="4549676"/>
            <a:ext cx="9144000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富有动态，将静态的花写“活”了，形象逼真地写出了花朵绽放的形态，充满了活力和情趣。</a:t>
            </a:r>
            <a:endParaRPr lang="zh-CN" altLang="en-US" sz="4000" b="1" dirty="0" smtClean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000" b="1" dirty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635896" y="260648"/>
            <a:ext cx="2426518" cy="596900"/>
          </a:xfrm>
          <a:prstGeom prst="wedgeRoundRectCallout">
            <a:avLst/>
          </a:prstGeom>
          <a:solidFill>
            <a:srgbClr val="FCFCFC"/>
          </a:solidFill>
          <a:ln>
            <a:solidFill>
              <a:srgbClr val="CC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化静为</a:t>
            </a:r>
            <a:r>
              <a:rPr lang="zh-CN" altLang="en-US" sz="4000" b="1" dirty="0" smtClean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 </a:t>
            </a:r>
            <a:endParaRPr lang="zh-CN" altLang="en-US" sz="40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http://a3.att.hudong.com/43/44/01300000325139122931441771733.jpg"/>
          <p:cNvPicPr>
            <a:picLocks noChangeAspect="1" noChangeArrowheads="1"/>
          </p:cNvPicPr>
          <p:nvPr/>
        </p:nvPicPr>
        <p:blipFill rotWithShape="1">
          <a:blip r:embed="rId1"/>
          <a:srcRect/>
          <a:stretch>
            <a:fillRect/>
          </a:stretch>
        </p:blipFill>
        <p:spPr bwMode="auto">
          <a:xfrm>
            <a:off x="6084168" y="1052736"/>
            <a:ext cx="2628955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 bwMode="auto">
          <a:xfrm>
            <a:off x="6516216" y="2708920"/>
            <a:ext cx="2392389" cy="15121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528" y="1484784"/>
            <a:ext cx="8559800" cy="172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只是深深浅浅的紫，仿佛在流动，在欢笑，在不停地生长。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259632" y="3933056"/>
            <a:ext cx="2736304" cy="904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flatTx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4800" b="1" dirty="0" smtClean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4800" b="1" dirty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趣盎</a:t>
            </a:r>
            <a:r>
              <a:rPr lang="zh-CN" altLang="en-US" sz="4800" b="1" dirty="0" smtClean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</a:t>
            </a:r>
            <a:endParaRPr lang="zh-CN" altLang="en-US" sz="4800" b="1" dirty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14" descr="http://pic.baike.soso.com/p/20130819/20130819171156-1496064667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82658" y="3140968"/>
            <a:ext cx="4361342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2339752" y="188640"/>
            <a:ext cx="2867086" cy="792088"/>
          </a:xfrm>
          <a:prstGeom prst="wedgeRoundRectCallout">
            <a:avLst>
              <a:gd name="adj1" fmla="val 23483"/>
              <a:gd name="adj2" fmla="val 74586"/>
              <a:gd name="adj3" fmla="val 16667"/>
            </a:avLst>
          </a:prstGeom>
          <a:solidFill>
            <a:srgbClr val="FCFCFC"/>
          </a:solidFill>
          <a:ln>
            <a:solidFill>
              <a:srgbClr val="CC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48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化静为动</a:t>
            </a:r>
            <a:endParaRPr lang="zh-CN" altLang="en-US" sz="48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 txBox="1">
            <a:spLocks noChangeArrowheads="1"/>
          </p:cNvSpPr>
          <p:nvPr/>
        </p:nvSpPr>
        <p:spPr bwMode="auto">
          <a:xfrm>
            <a:off x="2811465" y="2956986"/>
            <a:ext cx="5381625" cy="1037167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 </a:t>
            </a:r>
            <a:r>
              <a:rPr lang="zh-CN" altLang="en-US" sz="4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紫藤萝瀑布</a:t>
            </a:r>
            <a:endParaRPr lang="zh-CN" altLang="en-US" sz="44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7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650" y="6096002"/>
            <a:ext cx="3816350" cy="64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0" y="836712"/>
            <a:ext cx="9144000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里除了光彩，还有淡淡的芳香，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香气似乎也是浅紫色的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，梦幻一般轻轻地笼罩着我。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348880"/>
            <a:ext cx="9144000" cy="5238742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 dirty="0" smtClean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花香本是嗅觉感受，而作者笔下的香气却是“浅紫色的”，是可以看见的视觉感受。这是运用通感的修辞手法，将嗅觉和视觉互通，使花香仿佛也有了颜色，写出作者面对紫藤萝瀑布的愉悦梦幻之感。</a:t>
            </a:r>
            <a:endParaRPr lang="zh-CN" altLang="en-US" sz="4000" b="1" dirty="0" smtClean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4000" b="1" dirty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 flipH="1">
            <a:off x="5868144" y="0"/>
            <a:ext cx="3076425" cy="817835"/>
          </a:xfrm>
          <a:prstGeom prst="wedgeRoundRectCallout">
            <a:avLst>
              <a:gd name="adj1" fmla="val -15985"/>
              <a:gd name="adj2" fmla="val 67044"/>
              <a:gd name="adj3" fmla="val 16667"/>
            </a:avLst>
          </a:prstGeom>
          <a:solidFill>
            <a:srgbClr val="FCFCFC"/>
          </a:solidFill>
          <a:ln>
            <a:solidFill>
              <a:srgbClr val="CC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多感官互通</a:t>
            </a:r>
            <a:endParaRPr lang="zh-CN" altLang="en-US" sz="40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539552" y="908720"/>
            <a:ext cx="8077200" cy="119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紫色的瀑布遮住了粗壮的盘虬卧龙般的枝干，不断地流着，流着，流向人的心底。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552" y="4725144"/>
            <a:ext cx="8088313" cy="186512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CE32C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此时花与“我”仿佛交融在一起，共同感受生命的真谛。物我交融，使情感的抒发更强烈。</a:t>
            </a:r>
            <a:endParaRPr lang="zh-CN" altLang="en-US" sz="3200" b="1" dirty="0">
              <a:solidFill>
                <a:srgbClr val="CE32C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79512" y="2204864"/>
            <a:ext cx="3563888" cy="75713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眼前紫藤萝瀑布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24128" y="2276872"/>
            <a:ext cx="2951881" cy="75713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旧日的紫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藤萝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339752" y="3789040"/>
            <a:ext cx="4536504" cy="75713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对生命产生新的感悟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左右箭头 6"/>
          <p:cNvSpPr/>
          <p:nvPr/>
        </p:nvSpPr>
        <p:spPr>
          <a:xfrm>
            <a:off x="3779912" y="2564904"/>
            <a:ext cx="1656184" cy="360040"/>
          </a:xfrm>
          <a:prstGeom prst="left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923928" y="2060848"/>
            <a:ext cx="1341809" cy="604781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4211960" y="3068960"/>
            <a:ext cx="576064" cy="576064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 flipH="1">
            <a:off x="6012160" y="0"/>
            <a:ext cx="2592288" cy="908720"/>
          </a:xfrm>
          <a:prstGeom prst="wedgeRoundRectCallout">
            <a:avLst>
              <a:gd name="adj1" fmla="val -15985"/>
              <a:gd name="adj2" fmla="val 67044"/>
              <a:gd name="adj3" fmla="val 16667"/>
            </a:avLst>
          </a:prstGeom>
          <a:solidFill>
            <a:srgbClr val="FCFCFC"/>
          </a:solidFill>
          <a:ln>
            <a:solidFill>
              <a:srgbClr val="CC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4000" b="1" dirty="0" smtClean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物我交融</a:t>
            </a:r>
            <a:endParaRPr lang="zh-CN" altLang="en-US" sz="40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56792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         </a:t>
            </a:r>
            <a:r>
              <a:rPr lang="zh-CN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这</a:t>
            </a:r>
            <a:r>
              <a:rPr lang="zh-CN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一天本在意料之中，可是我怎能相信这是事实呢！他躺在那里，但他已经不是他了，已经不是我那正当盛年的弟弟，他再不会回答我们的呼唤，再不会劝阻我们的哭泣。</a:t>
            </a:r>
            <a:endParaRPr lang="zh-CN" altLang="en-US" sz="3200" b="1" dirty="0"/>
          </a:p>
        </p:txBody>
      </p:sp>
      <p:sp>
        <p:nvSpPr>
          <p:cNvPr id="3" name="矩形 2"/>
          <p:cNvSpPr/>
          <p:nvPr/>
        </p:nvSpPr>
        <p:spPr>
          <a:xfrm>
            <a:off x="0" y="26064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        那</a:t>
            </a:r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一段焦急的悲痛的日子，我不忍写，也不能写。每一念及，便泪下如绠，纸上一片模糊。</a:t>
            </a:r>
            <a:endParaRPr lang="zh-CN" altLang="en-US" sz="3200" b="1" dirty="0"/>
          </a:p>
        </p:txBody>
      </p:sp>
      <p:sp>
        <p:nvSpPr>
          <p:cNvPr id="5" name="矩形 4"/>
          <p:cNvSpPr/>
          <p:nvPr/>
        </p:nvSpPr>
        <p:spPr>
          <a:xfrm>
            <a:off x="0" y="378904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         我</a:t>
            </a:r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还曾希望在我自己走到人生的尽头，跨过那一道痛苦的门槛时，身旁的亲人中能有我的弟弟，他素来的可倚可靠会给我安慰。哪里知道，却是他先迈过了那道门槛呵</a:t>
            </a:r>
            <a:r>
              <a:rPr lang="en-US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!</a:t>
            </a:r>
            <a:endParaRPr lang="en-US" altLang="zh-CN" sz="3200" b="1" kern="0" dirty="0" smtClean="0">
              <a:solidFill>
                <a:srgbClr val="333333"/>
              </a:solidFill>
              <a:ea typeface="楷体" panose="02010609060101010101" pitchFamily="49" charset="-122"/>
              <a:cs typeface="Arial" panose="020B06040202020202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78078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       </a:t>
            </a:r>
            <a:r>
              <a:rPr lang="en-US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——</a:t>
            </a:r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宗璞</a:t>
            </a:r>
            <a:r>
              <a:rPr lang="en-US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《</a:t>
            </a:r>
            <a:r>
              <a:rPr lang="zh-CN" altLang="en-US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哭小弟</a:t>
            </a:r>
            <a:r>
              <a:rPr lang="en-US" altLang="zh-CN" sz="3200" b="1" kern="0" dirty="0" smtClean="0">
                <a:solidFill>
                  <a:srgbClr val="333333"/>
                </a:solidFill>
                <a:ea typeface="楷体" panose="02010609060101010101" pitchFamily="49" charset="-122"/>
                <a:cs typeface="Arial" panose="020B0604020202020204"/>
              </a:rPr>
              <a:t>》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39552" y="188640"/>
            <a:ext cx="38164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议论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1988840"/>
            <a:ext cx="9144000" cy="17173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和人都会遇到各种各样的不幸，但是生命的长河是无止境</a:t>
            </a:r>
            <a:r>
              <a:rPr lang="zh-CN" altLang="en-US" sz="4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9512" y="4221088"/>
            <a:ext cx="871296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4000" b="1" dirty="0" smtClean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心句，由花及</a:t>
            </a:r>
            <a:r>
              <a:rPr lang="zh-CN" altLang="en-US" sz="4000" b="1" dirty="0" smtClean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人，点</a:t>
            </a: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明文章的主旨，也是作者对人生的感悟。</a:t>
            </a:r>
            <a:endParaRPr lang="zh-CN" altLang="en-US" sz="40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9552" y="548680"/>
            <a:ext cx="8208912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花和人都会遇到各种各样的不幸，但是不幸终究是有限的、暂时的，而生命的长河是无止境的，我们不能被昨天的不幸压垮，应该像紫藤萝一样，以饱满的生命力和乐观积极的态度，投身到生命的长河中去实现人生的价值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195712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析句子：开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头“不由得停住了脚步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结尾“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不觉加快了脚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步”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51720" y="5949280"/>
            <a:ext cx="554461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情感变化：心</a:t>
            </a:r>
            <a:r>
              <a:rPr lang="zh-CN" altLang="en-US" sz="36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情变得轻松</a:t>
            </a:r>
            <a:endParaRPr lang="zh-CN" altLang="en-US" sz="3600" b="1" dirty="0">
              <a:solidFill>
                <a:srgbClr val="CC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0" y="1340768"/>
          <a:ext cx="9144000" cy="43823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9592"/>
                <a:gridCol w="4680520"/>
                <a:gridCol w="3563888"/>
              </a:tblGrid>
              <a:tr h="968580">
                <a:tc>
                  <a:txBody>
                    <a:bodyPr/>
                    <a:lstStyle/>
                    <a:p>
                      <a:pPr algn="ctr"/>
                      <a:endParaRPr lang="zh-CN" altLang="en-US" sz="3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内容上</a:t>
                      </a:r>
                      <a:endParaRPr lang="zh-CN" altLang="en-US" sz="3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结构上</a:t>
                      </a:r>
                      <a:endParaRPr lang="zh-CN" altLang="en-US" sz="3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114210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开头</a:t>
                      </a:r>
                      <a:endParaRPr lang="zh-CN" altLang="en-US" sz="3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被紫藤萝的辉煌茂盛所吸引</a:t>
                      </a:r>
                      <a:endParaRPr lang="zh-CN" altLang="en-US" sz="2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侧面烘托紫藤萝的美丽，引出下文</a:t>
                      </a:r>
                      <a:endParaRPr lang="zh-CN" altLang="en-US" sz="2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2137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结尾</a:t>
                      </a:r>
                      <a:endParaRPr lang="zh-CN" altLang="en-US" sz="36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作者凝望盛开的紫藤萝，驱散了心中的悲痛和焦虑，感悟到生命的永恒、顽强和美好，并以乐观的精神投入生活。</a:t>
                      </a:r>
                      <a:endParaRPr lang="zh-CN" altLang="en-US" sz="2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与开篇相照应，使文章结构更严谨。</a:t>
                      </a:r>
                      <a:endParaRPr lang="zh-CN" altLang="en-US" sz="2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3526" y="189969"/>
            <a:ext cx="2473754" cy="769441"/>
          </a:xfrm>
          <a:prstGeom prst="rect">
            <a:avLst/>
          </a:prstGeom>
          <a:noFill/>
        </p:spPr>
        <p:txBody>
          <a:bodyPr spcFirstLastPara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zh-CN" alt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</a:rPr>
              <a:t>拓展延伸</a:t>
            </a:r>
            <a:endParaRPr lang="zh-CN" alt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35842" name="Picture 2" descr="http://pic18.nipic.com/20111128/8935955_113008245130_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27517"/>
            <a:ext cx="9144000" cy="688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4" descr="C:\Users\Administrator\Desktop\图片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268818"/>
            <a:ext cx="1846263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5.26923.com/download/pic/000/320/23844c29f1ff41c7e717e2e8beb59ccf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4" descr="C:\Users\Administrator\Desktop\图片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5570711" cy="265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pic.birdnet.cn/forum/201311/05/185754yxjnjefe6rfa440h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-27517"/>
            <a:ext cx="9326563" cy="688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332656"/>
            <a:ext cx="9144000" cy="769441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宁可枝头抱香死，何曾吹落北风中。</a:t>
            </a:r>
            <a:endParaRPr lang="zh-CN" altLang="en-US" sz="4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k.zol-img.com.cn/dcbbs/24205/a24204783_s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0"/>
            <a:ext cx="9212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44474" y="4237567"/>
            <a:ext cx="6055717" cy="2086725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紫藤挂云木，花蔓宜阳春。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密叶隐歌鸟，香风留美人。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——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李白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紫藤树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95536" y="1268760"/>
            <a:ext cx="8315200" cy="518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marL="514350" indent="-514350" eaLnBrk="1" hangingPunct="1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有感情地朗读课文，理清文章脉络，理解课文内容及作者的感情。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揣摩文中写景状物语句的妙处，学习作者托物言志的写作技巧。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难点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联系学习和生活，初步获得对人生深沉而独特的感受，体味人生，感悟生命。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39552" y="188640"/>
            <a:ext cx="38164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6" descr="http://dl.bizhi.sogou.com/images/2015/04/09/1141679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0"/>
            <a:ext cx="2400657" cy="6858000"/>
          </a:xfrm>
          <a:prstGeom prst="rect">
            <a:avLst/>
          </a:prstGeom>
          <a:solidFill>
            <a:schemeClr val="bg1">
              <a:alpha val="38039"/>
            </a:schemeClr>
          </a:solidFill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遥闻碧潭上，春晚紫藤开。</a:t>
            </a:r>
            <a:endParaRPr lang="en-US" altLang="zh-CN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水似晨霞照，林疑彩凤来。</a:t>
            </a:r>
            <a:endParaRPr lang="en-US" altLang="zh-CN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——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李德裕</a:t>
            </a:r>
            <a:r>
              <a: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忆新藤</a:t>
            </a:r>
            <a:r>
              <a: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39552" y="188640"/>
            <a:ext cx="38164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读读写写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412776"/>
            <a:ext cx="9144001" cy="4832092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瀑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布（     ） </a:t>
            </a:r>
            <a:r>
              <a:rPr lang="zh-CN" altLang="en-US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迸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溅（    ）   </a:t>
            </a:r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绽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放（    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</a:t>
            </a:r>
            <a:r>
              <a:rPr lang="zh-CN" altLang="en-US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伶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仃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）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穗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）酿（     ） </a:t>
            </a:r>
            <a:r>
              <a:rPr lang="zh-CN" altLang="en-US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伫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立（    ）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忍俊不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）盘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虬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卧龙（    ）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仙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露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琼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浆（      ）</a:t>
            </a:r>
            <a:endParaRPr lang="zh-CN" altLang="zh-CN" sz="3200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1907704" y="1628800"/>
            <a:ext cx="12046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pù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5724128" y="1700808"/>
            <a:ext cx="15981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bènɡ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763688" y="2708920"/>
            <a:ext cx="120840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zhàn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580112" y="2708920"/>
            <a:ext cx="283470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línɡ</a:t>
            </a:r>
            <a:r>
              <a:rPr lang="en-US" altLang="zh-CN" sz="4000" b="1" dirty="0">
                <a:solidFill>
                  <a:srgbClr val="FF00FF"/>
                </a:solidFill>
                <a:latin typeface="+mn-ea"/>
              </a:rPr>
              <a:t> </a:t>
            </a: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dīnɡ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187624" y="3645024"/>
            <a:ext cx="14385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suì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7596336" y="3645024"/>
            <a:ext cx="117030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zhù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2915816" y="4653136"/>
            <a:ext cx="17698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jīn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7308304" y="4653136"/>
            <a:ext cx="11336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qiú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2843808" y="5517232"/>
            <a:ext cx="15930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hangingPunct="1">
              <a:defRPr/>
            </a:pPr>
            <a:r>
              <a:rPr lang="en-US" altLang="zh-CN" sz="4000" b="1" dirty="0" err="1">
                <a:solidFill>
                  <a:srgbClr val="FF00FF"/>
                </a:solidFill>
                <a:latin typeface="+mn-ea"/>
              </a:rPr>
              <a:t>qiónɡ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3635896" y="3573016"/>
            <a:ext cx="172819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>
              <a:defRPr/>
            </a:pPr>
            <a:r>
              <a:rPr lang="en-US" altLang="zh-CN" sz="4000" b="1" dirty="0" err="1" smtClean="0">
                <a:solidFill>
                  <a:srgbClr val="FF00FF"/>
                </a:solidFill>
                <a:latin typeface="+mn-ea"/>
              </a:rPr>
              <a:t>niàng</a:t>
            </a:r>
            <a:endParaRPr lang="zh-CN" altLang="en-US" sz="40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39552" y="188640"/>
            <a:ext cx="3816424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0" y="1431514"/>
            <a:ext cx="9144000" cy="48320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迸溅：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向四处溅。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稀落：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稀稀疏疏，出现的少。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伶仃：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孤独，没有依靠。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逗引，招惹。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仙露琼浆：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形容鲜美的酒。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盘虬卧龙：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回旋盘绕像卧着的龙。形容枝干苍劲有力。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51520" y="188640"/>
            <a:ext cx="8712968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从标题中，你得到了什么？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上凸带形 3"/>
          <p:cNvSpPr/>
          <p:nvPr/>
        </p:nvSpPr>
        <p:spPr>
          <a:xfrm>
            <a:off x="1907704" y="2492896"/>
            <a:ext cx="5760640" cy="3600400"/>
          </a:xfrm>
          <a:prstGeom prst="ribbon2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紫藤萝瀑布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img.pconline.com.cn/images/upload/upc/tx/photoblog/1205/20/c1/11681434_11681434_1136219230562.jpg"/>
          <p:cNvSpPr>
            <a:spLocks noChangeAspect="1" noChangeArrowheads="1"/>
          </p:cNvSpPr>
          <p:nvPr/>
        </p:nvSpPr>
        <p:spPr bwMode="auto">
          <a:xfrm>
            <a:off x="63500" y="-182033"/>
            <a:ext cx="304800" cy="40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/>
            <a:endParaRPr lang="zh-CN" altLang="en-US"/>
          </a:p>
        </p:txBody>
      </p:sp>
      <p:pic>
        <p:nvPicPr>
          <p:cNvPr id="2051" name="Picture 4" descr="http://img.pconline.com.cn/images/upload/upc/tx/photoblog/1205/20/c1/11681434_11681434_113621923056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iwin7.com/uploads/allimg/150513/20313464a-1.jpg"/>
          <p:cNvPicPr>
            <a:picLocks noChangeAspect="1" noChangeArrowheads="1"/>
          </p:cNvPicPr>
          <p:nvPr/>
        </p:nvPicPr>
        <p:blipFill>
          <a:blip r:embed="rId1" cstate="print"/>
          <a:srcRect l="-840" t="-139"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http://img3.fengniao.com/forum/attachpics/752/63/30052480_150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</a:spPr>
      <a:bodyPr wrap="square" rtlCol="0">
        <a:spAutoFit/>
        <a:flatTx/>
      </a:bodyPr>
      <a:lstStyle>
        <a:defPPr>
          <a:defRPr sz="2600" b="1" dirty="0" smtClean="0">
            <a:latin typeface="+mn-ea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1803</Words>
  <Application>WPS 演示</Application>
  <PresentationFormat>全屏显示(4:3)</PresentationFormat>
  <Paragraphs>187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Arial Unicode MS</vt:lpstr>
      <vt:lpstr>Calibri</vt:lpstr>
      <vt:lpstr>Arial</vt:lpstr>
      <vt:lpstr>Office 主题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11</cp:revision>
  <dcterms:created xsi:type="dcterms:W3CDTF">2020-11-28T02:33:52Z</dcterms:created>
  <dcterms:modified xsi:type="dcterms:W3CDTF">2020-11-28T02:34:04Z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