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79" r:id="rId3"/>
    <p:sldId id="282" r:id="rId4"/>
    <p:sldId id="283" r:id="rId5"/>
    <p:sldId id="259" r:id="rId6"/>
    <p:sldId id="281" r:id="rId7"/>
    <p:sldId id="280" r:id="rId8"/>
    <p:sldId id="277" r:id="rId9"/>
    <p:sldId id="262" r:id="rId10"/>
    <p:sldId id="263" r:id="rId11"/>
    <p:sldId id="264" r:id="rId12"/>
    <p:sldId id="265" r:id="rId13"/>
    <p:sldId id="285" r:id="rId14"/>
    <p:sldId id="278" r:id="rId15"/>
    <p:sldId id="266" r:id="rId16"/>
    <p:sldId id="267" r:id="rId17"/>
    <p:sldId id="268" r:id="rId18"/>
    <p:sldId id="269" r:id="rId19"/>
    <p:sldId id="270" r:id="rId20"/>
    <p:sldId id="271" r:id="rId21"/>
    <p:sldId id="274" r:id="rId22"/>
    <p:sldId id="275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FC88-746B-4F67-9A55-17E443146E2B}" type="datetimeFigureOut">
              <a:rPr lang="zh-CN" altLang="en-US" smtClean="0"/>
              <a:pPr/>
              <a:t>2018-9-04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07B6D-4628-4BDE-9D42-45489149E48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FC88-746B-4F67-9A55-17E443146E2B}" type="datetimeFigureOut">
              <a:rPr lang="zh-CN" altLang="en-US" smtClean="0"/>
              <a:pPr/>
              <a:t>2018-9-04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07B6D-4628-4BDE-9D42-45489149E48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FC88-746B-4F67-9A55-17E443146E2B}" type="datetimeFigureOut">
              <a:rPr lang="zh-CN" altLang="en-US" smtClean="0"/>
              <a:pPr/>
              <a:t>2018-9-04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07B6D-4628-4BDE-9D42-45489149E48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FC88-746B-4F67-9A55-17E443146E2B}" type="datetimeFigureOut">
              <a:rPr lang="zh-CN" altLang="en-US" smtClean="0"/>
              <a:pPr/>
              <a:t>2018-9-04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07B6D-4628-4BDE-9D42-45489149E48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FC88-746B-4F67-9A55-17E443146E2B}" type="datetimeFigureOut">
              <a:rPr lang="zh-CN" altLang="en-US" smtClean="0"/>
              <a:pPr/>
              <a:t>2018-9-04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07B6D-4628-4BDE-9D42-45489149E48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FC88-746B-4F67-9A55-17E443146E2B}" type="datetimeFigureOut">
              <a:rPr lang="zh-CN" altLang="en-US" smtClean="0"/>
              <a:pPr/>
              <a:t>2018-9-04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07B6D-4628-4BDE-9D42-45489149E48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FC88-746B-4F67-9A55-17E443146E2B}" type="datetimeFigureOut">
              <a:rPr lang="zh-CN" altLang="en-US" smtClean="0"/>
              <a:pPr/>
              <a:t>2018-9-04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07B6D-4628-4BDE-9D42-45489149E48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FC88-746B-4F67-9A55-17E443146E2B}" type="datetimeFigureOut">
              <a:rPr lang="zh-CN" altLang="en-US" smtClean="0"/>
              <a:pPr/>
              <a:t>2018-9-04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07B6D-4628-4BDE-9D42-45489149E48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FC88-746B-4F67-9A55-17E443146E2B}" type="datetimeFigureOut">
              <a:rPr lang="zh-CN" altLang="en-US" smtClean="0"/>
              <a:pPr/>
              <a:t>2018-9-04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07B6D-4628-4BDE-9D42-45489149E48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FC88-746B-4F67-9A55-17E443146E2B}" type="datetimeFigureOut">
              <a:rPr lang="zh-CN" altLang="en-US" smtClean="0"/>
              <a:pPr/>
              <a:t>2018-9-04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07B6D-4628-4BDE-9D42-45489149E48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FC88-746B-4F67-9A55-17E443146E2B}" type="datetimeFigureOut">
              <a:rPr lang="zh-CN" altLang="en-US" smtClean="0"/>
              <a:pPr/>
              <a:t>2018-9-04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07B6D-4628-4BDE-9D42-45489149E48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3FC88-746B-4F67-9A55-17E443146E2B}" type="datetimeFigureOut">
              <a:rPr lang="zh-CN" altLang="en-US" smtClean="0"/>
              <a:pPr/>
              <a:t>2018-9-04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07B6D-4628-4BDE-9D42-45489149E48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/>
          </p:cNvSpPr>
          <p:nvPr/>
        </p:nvSpPr>
        <p:spPr bwMode="auto">
          <a:xfrm>
            <a:off x="0" y="908720"/>
            <a:ext cx="8820472" cy="2201416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519"/>
              </a:avLst>
            </a:prstTxWarp>
          </a:bodyPr>
          <a:lstStyle/>
          <a:p>
            <a:pPr algn="ctr"/>
            <a:r>
              <a:rPr lang="zh-CN" altLang="en-US" sz="4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+mn-ea"/>
              </a:rPr>
              <a:t>我三十万大军胜利南渡长江</a:t>
            </a:r>
            <a:endParaRPr lang="zh-CN" altLang="en-US" sz="4400" b="1" kern="10" dirty="0">
              <a:ln w="9525" cap="rnd">
                <a:solidFill>
                  <a:srgbClr val="FF0000"/>
                </a:solidFill>
                <a:prstDash val="sysDot"/>
                <a:round/>
                <a:headEnd/>
                <a:tailEnd/>
              </a:ln>
              <a:solidFill>
                <a:srgbClr val="333399"/>
              </a:solidFill>
              <a:latin typeface="+mn-ea"/>
            </a:endParaRPr>
          </a:p>
        </p:txBody>
      </p:sp>
      <p:sp>
        <p:nvSpPr>
          <p:cNvPr id="8195" name="WordArt 3"/>
          <p:cNvSpPr>
            <a:spLocks noChangeArrowheads="1" noChangeShapeType="1"/>
          </p:cNvSpPr>
          <p:nvPr/>
        </p:nvSpPr>
        <p:spPr bwMode="auto">
          <a:xfrm>
            <a:off x="0" y="3933056"/>
            <a:ext cx="1584176" cy="1132781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>
              <a:defRPr/>
            </a:pPr>
            <a:r>
              <a:rPr lang="zh-CN" altLang="en-US" sz="360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标题 </a:t>
            </a:r>
          </a:p>
        </p:txBody>
      </p:sp>
      <p:pic>
        <p:nvPicPr>
          <p:cNvPr id="4" name="Picture 3" descr="5_201004211455081IYcR"/>
          <p:cNvPicPr>
            <a:picLocks noChangeAspect="1" noChangeArrowheads="1"/>
          </p:cNvPicPr>
          <p:nvPr/>
        </p:nvPicPr>
        <p:blipFill>
          <a:blip r:embed="rId2" cstate="print"/>
          <a:srcRect b="12933"/>
          <a:stretch>
            <a:fillRect/>
          </a:stretch>
        </p:blipFill>
        <p:spPr bwMode="auto">
          <a:xfrm>
            <a:off x="4499992" y="3542438"/>
            <a:ext cx="4320480" cy="331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39750" y="620713"/>
            <a:ext cx="82089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zh-CN" altLang="en-US" sz="4400" b="1" dirty="0" smtClean="0">
                <a:solidFill>
                  <a:srgbClr val="FF0000"/>
                </a:solidFill>
                <a:latin typeface="Calibri" pitchFamily="34" charset="0"/>
              </a:rPr>
              <a:t>、</a:t>
            </a:r>
            <a:r>
              <a:rPr lang="zh-CN" altLang="en-US" sz="4400" b="1" dirty="0">
                <a:solidFill>
                  <a:srgbClr val="FF0000"/>
                </a:solidFill>
                <a:latin typeface="Calibri" pitchFamily="34" charset="0"/>
              </a:rPr>
              <a:t>本文的标题有什么特点？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755650" y="1412875"/>
            <a:ext cx="7920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Calibri" pitchFamily="34" charset="0"/>
              </a:rPr>
              <a:t>简洁、概括。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39750" y="2133600"/>
            <a:ext cx="75596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 smtClean="0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zh-CN" altLang="en-US" sz="4400" b="1" dirty="0" smtClean="0">
                <a:solidFill>
                  <a:srgbClr val="FF0000"/>
                </a:solidFill>
                <a:latin typeface="Calibri" pitchFamily="34" charset="0"/>
              </a:rPr>
              <a:t>、</a:t>
            </a:r>
            <a:r>
              <a:rPr lang="zh-CN" altLang="en-US" sz="4400" b="1" dirty="0">
                <a:solidFill>
                  <a:srgbClr val="FF0000"/>
                </a:solidFill>
                <a:latin typeface="Calibri" pitchFamily="34" charset="0"/>
              </a:rPr>
              <a:t>找出这则新闻的要素。  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611188" y="3500438"/>
            <a:ext cx="7777162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Calibri" pitchFamily="34" charset="0"/>
              </a:rPr>
              <a:t>时间：</a:t>
            </a:r>
            <a:r>
              <a:rPr lang="en-US" altLang="zh-CN" sz="3200" b="1" dirty="0">
                <a:latin typeface="Calibri" pitchFamily="34" charset="0"/>
              </a:rPr>
              <a:t>1949</a:t>
            </a:r>
            <a:r>
              <a:rPr lang="zh-CN" altLang="en-US" sz="3200" b="1" dirty="0">
                <a:latin typeface="Calibri" pitchFamily="34" charset="0"/>
              </a:rPr>
              <a:t>年</a:t>
            </a:r>
            <a:r>
              <a:rPr lang="en-US" altLang="zh-CN" sz="3200" b="1" dirty="0">
                <a:latin typeface="Calibri" pitchFamily="34" charset="0"/>
              </a:rPr>
              <a:t>4</a:t>
            </a:r>
            <a:r>
              <a:rPr lang="zh-CN" altLang="en-US" sz="3200" b="1" dirty="0">
                <a:latin typeface="Calibri" pitchFamily="34" charset="0"/>
              </a:rPr>
              <a:t>月</a:t>
            </a:r>
            <a:r>
              <a:rPr lang="en-US" altLang="zh-CN" sz="3200" b="1" dirty="0">
                <a:latin typeface="Calibri" pitchFamily="34" charset="0"/>
              </a:rPr>
              <a:t>20</a:t>
            </a:r>
            <a:r>
              <a:rPr lang="zh-CN" altLang="en-US" sz="3200" b="1" dirty="0">
                <a:latin typeface="Calibri" pitchFamily="34" charset="0"/>
              </a:rPr>
              <a:t>日           </a:t>
            </a: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Calibri" pitchFamily="34" charset="0"/>
              </a:rPr>
              <a:t> 地点：长江前线</a:t>
            </a: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Calibri" pitchFamily="34" charset="0"/>
              </a:rPr>
              <a:t>人物：人民解放军三十万大军         </a:t>
            </a: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Calibri" pitchFamily="34" charset="0"/>
              </a:rPr>
              <a:t> 事件：突破敌阵，占领南岸广大地区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/>
      <p:bldP spid="81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611188" y="549275"/>
            <a:ext cx="8281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>
              <a:latin typeface="Calibri" pitchFamily="34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84213" y="549275"/>
            <a:ext cx="80645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 smtClean="0">
                <a:latin typeface="Calibri" pitchFamily="34" charset="0"/>
              </a:rPr>
              <a:t>4</a:t>
            </a:r>
            <a:r>
              <a:rPr lang="zh-CN" altLang="en-US" sz="4400" b="1" dirty="0" smtClean="0">
                <a:latin typeface="Calibri" pitchFamily="34" charset="0"/>
              </a:rPr>
              <a:t>、</a:t>
            </a:r>
            <a:r>
              <a:rPr lang="zh-CN" altLang="en-US" sz="4400" b="1" dirty="0">
                <a:latin typeface="Calibri" pitchFamily="34" charset="0"/>
              </a:rPr>
              <a:t>“新华社长江前线</a:t>
            </a:r>
            <a:r>
              <a:rPr lang="en-US" altLang="zh-CN" sz="4400" b="1" dirty="0">
                <a:latin typeface="Calibri" pitchFamily="34" charset="0"/>
              </a:rPr>
              <a:t>1949</a:t>
            </a:r>
            <a:r>
              <a:rPr lang="zh-CN" altLang="en-US" sz="4400" b="1" dirty="0">
                <a:latin typeface="Calibri" pitchFamily="34" charset="0"/>
              </a:rPr>
              <a:t>年</a:t>
            </a:r>
            <a:r>
              <a:rPr lang="en-US" altLang="zh-CN" sz="4400" b="1" dirty="0">
                <a:latin typeface="Calibri" pitchFamily="34" charset="0"/>
              </a:rPr>
              <a:t>4</a:t>
            </a:r>
            <a:r>
              <a:rPr lang="zh-CN" altLang="en-US" sz="4400" b="1" dirty="0">
                <a:latin typeface="Calibri" pitchFamily="34" charset="0"/>
              </a:rPr>
              <a:t>月</a:t>
            </a:r>
            <a:r>
              <a:rPr lang="en-US" altLang="zh-CN" sz="4400" b="1" dirty="0">
                <a:latin typeface="Calibri" pitchFamily="34" charset="0"/>
              </a:rPr>
              <a:t>22</a:t>
            </a:r>
            <a:r>
              <a:rPr lang="zh-CN" altLang="en-US" sz="4400" b="1" dirty="0">
                <a:latin typeface="Calibri" pitchFamily="34" charset="0"/>
              </a:rPr>
              <a:t>日</a:t>
            </a:r>
            <a:r>
              <a:rPr lang="en-US" altLang="zh-CN" sz="4400" b="1" dirty="0">
                <a:latin typeface="Calibri" pitchFamily="34" charset="0"/>
              </a:rPr>
              <a:t>2</a:t>
            </a:r>
            <a:r>
              <a:rPr lang="zh-CN" altLang="en-US" sz="4400" b="1" dirty="0">
                <a:latin typeface="Calibri" pitchFamily="34" charset="0"/>
              </a:rPr>
              <a:t>时电”属于新闻的什么？在新闻中起什么作用？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84213" y="2997200"/>
            <a:ext cx="80645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3600" b="1" dirty="0">
                <a:latin typeface="+mn-lt"/>
                <a:ea typeface="+mn-ea"/>
              </a:rPr>
              <a:t>答：是新闻的电头。</a:t>
            </a: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交代了</a:t>
            </a:r>
            <a:r>
              <a:rPr lang="zh-CN" altLang="en-US" sz="3600" b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通讯社名称、发电地点和发电时间</a:t>
            </a:r>
            <a:r>
              <a:rPr lang="zh-CN" altLang="en-US" sz="3600" b="1" u="sng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。</a:t>
            </a:r>
            <a:endParaRPr lang="en-US" altLang="zh-CN" sz="3600" b="1" u="sng" dirty="0" smtClean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电头的作用：</a:t>
            </a:r>
            <a:r>
              <a:rPr lang="zh-CN" altLang="en-US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表明</a:t>
            </a:r>
            <a:r>
              <a:rPr lang="zh-CN" altLang="en-US" sz="3600" b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材料真实，报道及时</a:t>
            </a:r>
            <a:r>
              <a:rPr lang="zh-CN" altLang="en-US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84213" y="765175"/>
            <a:ext cx="7848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 smtClean="0">
                <a:latin typeface="Calibri" pitchFamily="34" charset="0"/>
              </a:rPr>
              <a:t>5</a:t>
            </a:r>
            <a:r>
              <a:rPr lang="zh-CN" altLang="en-US" sz="4400" b="1" dirty="0" smtClean="0">
                <a:latin typeface="Calibri" pitchFamily="34" charset="0"/>
              </a:rPr>
              <a:t>、</a:t>
            </a:r>
            <a:r>
              <a:rPr lang="zh-CN" altLang="en-US" sz="4400" b="1" dirty="0">
                <a:latin typeface="Calibri" pitchFamily="34" charset="0"/>
              </a:rPr>
              <a:t>找出新闻的导语部分，说说它在文中</a:t>
            </a:r>
            <a:r>
              <a:rPr lang="zh-CN" altLang="en-US" sz="4400" b="1" dirty="0" smtClean="0">
                <a:latin typeface="Calibri" pitchFamily="34" charset="0"/>
              </a:rPr>
              <a:t>的作用</a:t>
            </a:r>
            <a:r>
              <a:rPr lang="zh-CN" altLang="en-US" sz="4400" b="1" dirty="0">
                <a:latin typeface="Calibri" pitchFamily="34" charset="0"/>
              </a:rPr>
              <a:t>。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39552" y="3140968"/>
            <a:ext cx="828198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 smtClean="0">
                <a:solidFill>
                  <a:schemeClr val="hlink"/>
                </a:solidFill>
                <a:latin typeface="Calibri" pitchFamily="34" charset="0"/>
              </a:rPr>
              <a:t>简明扼要地概括了主要事件。</a:t>
            </a:r>
            <a:endParaRPr lang="en-US" altLang="zh-CN" sz="3600" b="1" dirty="0" smtClean="0">
              <a:solidFill>
                <a:schemeClr val="hlink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3600" b="1" dirty="0">
              <a:solidFill>
                <a:schemeClr val="hlink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84213" y="765175"/>
            <a:ext cx="7848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 smtClean="0">
                <a:latin typeface="Calibri" pitchFamily="34" charset="0"/>
              </a:rPr>
              <a:t>6</a:t>
            </a:r>
            <a:r>
              <a:rPr lang="zh-CN" altLang="en-US" sz="4400" b="1" dirty="0" smtClean="0">
                <a:latin typeface="Calibri" pitchFamily="34" charset="0"/>
              </a:rPr>
              <a:t>、</a:t>
            </a:r>
            <a:r>
              <a:rPr lang="zh-CN" altLang="en-US" sz="4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主体部分报道了哪些方面的内容？</a:t>
            </a:r>
            <a:endParaRPr lang="zh-CN" altLang="en-US" sz="4400" b="1" dirty="0">
              <a:latin typeface="Calibri" pitchFamily="34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755576" y="3068960"/>
            <a:ext cx="633670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 smtClean="0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4400" b="1" dirty="0" smtClean="0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）渡江的时间、</a:t>
            </a:r>
            <a:r>
              <a:rPr lang="zh-CN" altLang="en-US" sz="4400" b="1" dirty="0" smtClean="0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地点</a:t>
            </a:r>
            <a:endParaRPr lang="en-US" altLang="zh-CN" sz="4400" b="1" dirty="0" smtClean="0">
              <a:solidFill>
                <a:schemeClr val="hlink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400" b="1" dirty="0" smtClean="0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4400" b="1" dirty="0" smtClean="0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）敌军溃退</a:t>
            </a:r>
            <a:endParaRPr lang="en-US" altLang="zh-CN" sz="4400" b="1" dirty="0" smtClean="0">
              <a:solidFill>
                <a:schemeClr val="hlink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400" b="1" dirty="0" smtClean="0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4400" b="1" dirty="0" smtClean="0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）我军强渡，英勇善战</a:t>
            </a:r>
            <a:endParaRPr lang="en-US" altLang="zh-CN" sz="4400" b="1" dirty="0" smtClean="0">
              <a:solidFill>
                <a:schemeClr val="hlink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188640"/>
            <a:ext cx="9144000" cy="1160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合作探究：</a:t>
            </a:r>
            <a:endParaRPr lang="en-US" altLang="zh-CN" sz="4400" b="1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4400" b="1" dirty="0" smtClean="0">
                <a:latin typeface="微软雅黑" pitchFamily="34" charset="-122"/>
                <a:ea typeface="微软雅黑" pitchFamily="34" charset="-122"/>
              </a:rPr>
              <a:t>     品析下列句子中划线</a:t>
            </a:r>
            <a:r>
              <a:rPr lang="zh-CN" altLang="en-US" sz="4400" b="1" dirty="0" smtClean="0">
                <a:latin typeface="微软雅黑" pitchFamily="34" charset="-122"/>
                <a:ea typeface="微软雅黑" pitchFamily="34" charset="-122"/>
              </a:rPr>
              <a:t>词语。</a:t>
            </a:r>
            <a:endParaRPr lang="en-US" altLang="zh-CN" sz="44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en-US" altLang="zh-CN" sz="4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4400" b="1" dirty="0" smtClean="0">
                <a:latin typeface="微软雅黑" pitchFamily="34" charset="-122"/>
                <a:ea typeface="微软雅黑" pitchFamily="34" charset="-122"/>
              </a:rPr>
              <a:t>⑴、国民党反动派经营了三个半月的长江防线，遇着人民解放军好似</a:t>
            </a:r>
            <a:r>
              <a:rPr lang="zh-CN" altLang="en-US" sz="4400" b="1" u="sng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摧枯拉朽</a:t>
            </a:r>
            <a:r>
              <a:rPr lang="zh-CN" altLang="en-US" sz="4400" b="1" dirty="0" smtClean="0">
                <a:latin typeface="微软雅黑" pitchFamily="34" charset="-122"/>
                <a:ea typeface="微软雅黑" pitchFamily="34" charset="-122"/>
              </a:rPr>
              <a:t>，军无斗志纷纷溃败。</a:t>
            </a:r>
            <a:endParaRPr lang="en-US" altLang="zh-CN" sz="4400" b="1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4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4400" b="1" dirty="0" smtClean="0">
                <a:latin typeface="微软雅黑" pitchFamily="34" charset="-122"/>
                <a:ea typeface="微软雅黑" pitchFamily="34" charset="-122"/>
              </a:rPr>
              <a:t>⑵、长江</a:t>
            </a:r>
            <a:r>
              <a:rPr lang="zh-CN" altLang="en-US" sz="4400" b="1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风平浪静</a:t>
            </a:r>
            <a:r>
              <a:rPr lang="zh-CN" altLang="en-US" sz="4400" b="1" dirty="0" smtClean="0">
                <a:latin typeface="微软雅黑" pitchFamily="34" charset="-122"/>
                <a:ea typeface="微软雅黑" pitchFamily="34" charset="-122"/>
              </a:rPr>
              <a:t>，我军万船齐放，直取对岸。</a:t>
            </a:r>
          </a:p>
          <a:p>
            <a:endParaRPr lang="en-US" altLang="zh-CN" sz="4400" b="1" dirty="0" smtClean="0">
              <a:latin typeface="Calibri" pitchFamily="34" charset="0"/>
            </a:endParaRPr>
          </a:p>
          <a:p>
            <a:endParaRPr lang="zh-CN" altLang="en-US" sz="4400" b="1" dirty="0" smtClean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4400" b="1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44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44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4400" b="1" dirty="0">
              <a:solidFill>
                <a:schemeClr val="hlink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ChangeArrowheads="1"/>
          </p:cNvSpPr>
          <p:nvPr/>
        </p:nvSpPr>
        <p:spPr bwMode="auto">
          <a:xfrm>
            <a:off x="251520" y="-149333"/>
            <a:ext cx="82804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4000" b="1" dirty="0" smtClean="0">
                <a:latin typeface="Calibri" pitchFamily="34" charset="0"/>
              </a:rPr>
              <a:t>⑴</a:t>
            </a:r>
            <a:r>
              <a:rPr lang="zh-CN" altLang="en-US" sz="4000" b="1" dirty="0">
                <a:latin typeface="Calibri" pitchFamily="34" charset="0"/>
              </a:rPr>
              <a:t>国民党反动派经营了三个半月的长江防线，遇着人民解放军好似摧枯拉朽，军无斗志纷纷溃败。</a:t>
            </a:r>
          </a:p>
          <a:p>
            <a:endParaRPr lang="en-US" altLang="zh-CN" sz="40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zh-CN" altLang="en-US" sz="4000" b="1" dirty="0" smtClean="0">
                <a:solidFill>
                  <a:srgbClr val="FF0000"/>
                </a:solidFill>
                <a:latin typeface="Calibri" pitchFamily="34" charset="0"/>
              </a:rPr>
              <a:t>摧枯拉朽</a:t>
            </a:r>
            <a:r>
              <a:rPr lang="zh-CN" altLang="en-US" sz="4000" b="1" dirty="0">
                <a:solidFill>
                  <a:srgbClr val="FF0000"/>
                </a:solidFill>
                <a:latin typeface="Calibri" pitchFamily="34" charset="0"/>
              </a:rPr>
              <a:t>：</a:t>
            </a:r>
          </a:p>
          <a:p>
            <a:pPr algn="ctr"/>
            <a:endParaRPr lang="zh-CN" altLang="en-US" sz="32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endParaRPr lang="zh-CN" altLang="en-US" sz="3200" b="1" dirty="0">
              <a:latin typeface="Calibri" pitchFamily="34" charset="0"/>
            </a:endParaRPr>
          </a:p>
          <a:p>
            <a:pPr algn="ctr"/>
            <a:endParaRPr lang="zh-CN" altLang="en-US" sz="3200" b="1" dirty="0">
              <a:latin typeface="Calibri" pitchFamily="34" charset="0"/>
            </a:endParaRPr>
          </a:p>
        </p:txBody>
      </p:sp>
      <p:sp>
        <p:nvSpPr>
          <p:cNvPr id="27651" name="Text Box 8"/>
          <p:cNvSpPr txBox="1">
            <a:spLocks noChangeArrowheads="1"/>
          </p:cNvSpPr>
          <p:nvPr/>
        </p:nvSpPr>
        <p:spPr bwMode="auto">
          <a:xfrm>
            <a:off x="395536" y="3441680"/>
            <a:ext cx="874846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5400" b="1" dirty="0">
                <a:solidFill>
                  <a:srgbClr val="1115AB"/>
                </a:solidFill>
                <a:latin typeface="Calibri" pitchFamily="34" charset="0"/>
              </a:rPr>
              <a:t>比喻腐朽</a:t>
            </a:r>
            <a:r>
              <a:rPr lang="zh-CN" altLang="en-US" sz="5400" b="1" dirty="0" smtClean="0">
                <a:solidFill>
                  <a:srgbClr val="1115AB"/>
                </a:solidFill>
                <a:latin typeface="Calibri" pitchFamily="34" charset="0"/>
              </a:rPr>
              <a:t>势力被迅速摧毁。</a:t>
            </a:r>
            <a:endParaRPr lang="en-US" altLang="zh-CN" sz="5400" b="1" dirty="0" smtClean="0">
              <a:solidFill>
                <a:srgbClr val="1115AB"/>
              </a:solidFill>
              <a:latin typeface="Calibri" pitchFamily="34" charset="0"/>
            </a:endParaRPr>
          </a:p>
          <a:p>
            <a:r>
              <a:rPr lang="en-US" altLang="zh-CN" sz="5400" b="1" dirty="0">
                <a:solidFill>
                  <a:srgbClr val="1115AB"/>
                </a:solidFill>
                <a:latin typeface="Calibri" pitchFamily="34" charset="0"/>
              </a:rPr>
              <a:t> </a:t>
            </a:r>
          </a:p>
          <a:p>
            <a:r>
              <a:rPr lang="zh-CN" altLang="en-US" sz="5400" b="1" dirty="0" smtClean="0">
                <a:solidFill>
                  <a:srgbClr val="1115AB"/>
                </a:solidFill>
                <a:latin typeface="Calibri" pitchFamily="34" charset="0"/>
              </a:rPr>
              <a:t>这里</a:t>
            </a:r>
            <a:r>
              <a:rPr lang="zh-CN" altLang="en-US" sz="5400" b="1" dirty="0">
                <a:solidFill>
                  <a:srgbClr val="1115AB"/>
                </a:solidFill>
                <a:latin typeface="Calibri" pitchFamily="34" charset="0"/>
              </a:rPr>
              <a:t>指解放军攻势凌厉，不可阻当。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4"/>
          <p:cNvSpPr>
            <a:spLocks noChangeArrowheads="1"/>
          </p:cNvSpPr>
          <p:nvPr/>
        </p:nvSpPr>
        <p:spPr bwMode="auto">
          <a:xfrm>
            <a:off x="1116013" y="836613"/>
            <a:ext cx="71278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600" b="1" dirty="0">
                <a:latin typeface="Calibri" pitchFamily="34" charset="0"/>
              </a:rPr>
              <a:t>⑵长江风平浪静，我军万船齐放，直取对岸。</a:t>
            </a:r>
          </a:p>
          <a:p>
            <a:r>
              <a:rPr lang="zh-CN" altLang="en-US" sz="3600" b="1" dirty="0">
                <a:solidFill>
                  <a:srgbClr val="FF0000"/>
                </a:solidFill>
                <a:latin typeface="Calibri" pitchFamily="34" charset="0"/>
              </a:rPr>
              <a:t>风平浪静：</a:t>
            </a:r>
          </a:p>
          <a:p>
            <a:endParaRPr lang="zh-CN" altLang="en-US" b="1" dirty="0">
              <a:latin typeface="Calibri" pitchFamily="34" charset="0"/>
            </a:endParaRPr>
          </a:p>
          <a:p>
            <a:pPr algn="ctr"/>
            <a:endParaRPr lang="en-US" altLang="zh-CN" b="1" dirty="0">
              <a:latin typeface="Calibri" pitchFamily="34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827585" y="3789040"/>
            <a:ext cx="831641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rgbClr val="1115AB"/>
                </a:solidFill>
                <a:latin typeface="Calibri" pitchFamily="34" charset="0"/>
              </a:rPr>
              <a:t>没有风浪，水面很平静。比喻平静无事。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 b="1" dirty="0" smtClean="0">
                <a:latin typeface="黑体" pitchFamily="49" charset="-122"/>
                <a:ea typeface="黑体" pitchFamily="49" charset="-122"/>
              </a:rPr>
              <a:t>品析语言，领悟情感</a:t>
            </a: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6513" y="1412875"/>
            <a:ext cx="8893175" cy="44989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CN" altLang="en-US" sz="4000" b="1" dirty="0" smtClean="0">
                <a:latin typeface="黑体" pitchFamily="49" charset="-122"/>
                <a:ea typeface="黑体" pitchFamily="49" charset="-122"/>
              </a:rPr>
              <a:t>     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从理论上说，新闻只是向读者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提供最新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的事实，好像是中立的、纯客观的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。但是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，完全中立的，客观的，不带主观价值判断的“事实”是不可能存在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的。</a:t>
            </a:r>
            <a:endParaRPr lang="en-US" altLang="zh-CN" sz="36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3600" b="1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3600" b="1" dirty="0" smtClean="0"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请</a:t>
            </a:r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你判断记者倾向哪一方，从</a:t>
            </a:r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哪些词句</a:t>
            </a:r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可以看出?</a:t>
            </a:r>
            <a:endParaRPr lang="en-US" altLang="zh-CN" sz="3600" b="1" dirty="0" smtClean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3600" b="1" dirty="0"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3600" b="1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3600" b="1" dirty="0" smtClean="0"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这</a:t>
            </a:r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其中蕴含了一种什么样的情感</a:t>
            </a:r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？</a:t>
            </a:r>
            <a:endParaRPr lang="zh-CN" altLang="en-US" sz="3600" b="1" dirty="0" smtClean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381328"/>
          </a:xfrm>
        </p:spPr>
        <p:txBody>
          <a:bodyPr rtlCol="0">
            <a:normAutofit fontScale="77500" lnSpcReduction="20000"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明确：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b="1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3800" b="1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⑴ “国民党反动派经营了三个半月的长江防线，遇着人民解放军好似摧枯拉朽，军无斗志，纷纷溃退。”</a:t>
            </a:r>
            <a:endParaRPr lang="en-US" altLang="zh-CN" sz="3800" b="1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3800" b="1" dirty="0" smtClean="0"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3800" b="1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3800" b="1" dirty="0" smtClean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3800" b="1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3800" b="1" dirty="0" smtClean="0">
                <a:latin typeface="微软雅黑" pitchFamily="34" charset="-122"/>
                <a:ea typeface="微软雅黑" pitchFamily="34" charset="-122"/>
              </a:rPr>
              <a:t>胜利者的自豪感从“</a:t>
            </a:r>
            <a:r>
              <a:rPr lang="zh-CN" altLang="en-US" sz="3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摧枯拉朽，军无斗志，纷纷溃退</a:t>
            </a:r>
            <a:r>
              <a:rPr lang="zh-CN" altLang="en-US" sz="3800" b="1" dirty="0" smtClean="0">
                <a:latin typeface="微软雅黑" pitchFamily="34" charset="-122"/>
                <a:ea typeface="微软雅黑" pitchFamily="34" charset="-122"/>
              </a:rPr>
              <a:t>”中毫不隐讳地流露出来。</a:t>
            </a:r>
            <a:endParaRPr lang="en-US" altLang="zh-CN" sz="3800" b="1" dirty="0" smtClean="0"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3800" b="1" dirty="0" smtClean="0"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3800" b="1" dirty="0" smtClean="0">
                <a:latin typeface="微软雅黑" pitchFamily="34" charset="-122"/>
                <a:ea typeface="微软雅黑" pitchFamily="34" charset="-122"/>
              </a:rPr>
              <a:t>      “</a:t>
            </a:r>
            <a:r>
              <a:rPr lang="zh-CN" altLang="en-US" sz="3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经营了三个半月”</a:t>
            </a:r>
            <a:r>
              <a:rPr lang="zh-CN" altLang="en-US" sz="3800" b="1" dirty="0" smtClean="0">
                <a:latin typeface="微软雅黑" pitchFamily="34" charset="-122"/>
                <a:ea typeface="微软雅黑" pitchFamily="34" charset="-122"/>
              </a:rPr>
              <a:t>极言准备的充分，按理长江防线应当是牢不可破的，但是后面紧接着说国民党军溃退之快。</a:t>
            </a:r>
            <a:endParaRPr lang="en-US" altLang="zh-CN" sz="3800" b="1" dirty="0" smtClean="0"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3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3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二者形成了极大的反差，在对比中愈显出我军势不可挡，敌军不堪一击。</a:t>
            </a:r>
            <a:r>
              <a:rPr lang="zh-CN" altLang="en-US" sz="3800" b="1" dirty="0" smtClean="0"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3800" b="1" dirty="0" smtClean="0">
                <a:latin typeface="微软雅黑" pitchFamily="34" charset="-122"/>
                <a:ea typeface="微软雅黑" pitchFamily="34" charset="-122"/>
              </a:rPr>
            </a:br>
            <a:endParaRPr lang="zh-CN" altLang="en-US" sz="3800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内容占位符 2"/>
          <p:cNvSpPr>
            <a:spLocks noGrp="1"/>
          </p:cNvSpPr>
          <p:nvPr>
            <p:ph idx="1"/>
          </p:nvPr>
        </p:nvSpPr>
        <p:spPr>
          <a:xfrm>
            <a:off x="0" y="476672"/>
            <a:ext cx="8604448" cy="604867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zh-CN" altLang="en-US" dirty="0" smtClean="0"/>
              <a:t/>
            </a:r>
            <a:br>
              <a:rPr lang="zh-CN" altLang="en-US" dirty="0" smtClean="0"/>
            </a:br>
            <a:r>
              <a:rPr lang="zh-CN" altLang="en-US" sz="4400" b="1" dirty="0" smtClean="0">
                <a:latin typeface="幼圆" pitchFamily="49" charset="-122"/>
                <a:ea typeface="幼圆" pitchFamily="49" charset="-122"/>
              </a:rPr>
              <a:t>⑵ “长江风平浪静，我军万船齐放，直取对岸。”</a:t>
            </a:r>
            <a:endParaRPr lang="en-US" altLang="zh-CN" sz="4400" b="1" dirty="0" smtClean="0">
              <a:latin typeface="幼圆" pitchFamily="49" charset="-122"/>
              <a:ea typeface="幼圆" pitchFamily="49" charset="-122"/>
            </a:endParaRPr>
          </a:p>
          <a:p>
            <a:pPr>
              <a:buFont typeface="Arial" pitchFamily="34" charset="0"/>
              <a:buNone/>
            </a:pPr>
            <a:r>
              <a:rPr lang="en-US" altLang="zh-CN" sz="4400" b="1" dirty="0">
                <a:latin typeface="幼圆" pitchFamily="49" charset="-122"/>
                <a:ea typeface="幼圆" pitchFamily="49" charset="-122"/>
              </a:rPr>
              <a:t> </a:t>
            </a:r>
            <a:r>
              <a:rPr lang="en-US" altLang="zh-CN" sz="4400" b="1" dirty="0" smtClean="0">
                <a:latin typeface="幼圆" pitchFamily="49" charset="-122"/>
                <a:ea typeface="幼圆" pitchFamily="49" charset="-122"/>
              </a:rPr>
              <a:t>    </a:t>
            </a:r>
            <a:r>
              <a:rPr lang="zh-CN" altLang="en-US" sz="44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这里</a:t>
            </a:r>
            <a:r>
              <a:rPr lang="zh-CN" altLang="en-US" sz="44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的“</a:t>
            </a:r>
            <a:r>
              <a:rPr lang="zh-CN" altLang="en-US" sz="4400" b="1" dirty="0" smtClean="0">
                <a:solidFill>
                  <a:srgbClr val="0000CC"/>
                </a:solidFill>
                <a:latin typeface="幼圆" pitchFamily="49" charset="-122"/>
                <a:ea typeface="幼圆" pitchFamily="49" charset="-122"/>
              </a:rPr>
              <a:t>风平浪静</a:t>
            </a:r>
            <a:r>
              <a:rPr lang="zh-CN" altLang="en-US" sz="44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”，明显不完全是自然景观的描述，而“</a:t>
            </a:r>
            <a:r>
              <a:rPr lang="zh-CN" altLang="en-US" sz="4400" b="1" dirty="0" smtClean="0">
                <a:solidFill>
                  <a:srgbClr val="0000CC"/>
                </a:solidFill>
                <a:latin typeface="幼圆" pitchFamily="49" charset="-122"/>
                <a:ea typeface="幼圆" pitchFamily="49" charset="-122"/>
              </a:rPr>
              <a:t>万船齐放，直取对岸</a:t>
            </a:r>
            <a:r>
              <a:rPr lang="zh-CN" altLang="en-US" sz="44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”，则更是表现了</a:t>
            </a:r>
            <a:r>
              <a:rPr lang="zh-CN" altLang="en-US" sz="4400" b="1" u="sng" dirty="0" smtClean="0">
                <a:solidFill>
                  <a:srgbClr val="0000CC"/>
                </a:solidFill>
                <a:latin typeface="幼圆" pitchFamily="49" charset="-122"/>
                <a:ea typeface="幼圆" pitchFamily="49" charset="-122"/>
              </a:rPr>
              <a:t>胜利者稳操胜券的心态</a:t>
            </a:r>
            <a:r>
              <a:rPr lang="zh-CN" altLang="en-US" sz="44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。</a:t>
            </a:r>
            <a:endParaRPr lang="en-US" altLang="zh-CN" sz="4400" b="1" dirty="0" smtClean="0">
              <a:solidFill>
                <a:srgbClr val="FF0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-1135063"/>
            <a:ext cx="7772400" cy="1135063"/>
          </a:xfrm>
        </p:spPr>
        <p:txBody>
          <a:bodyPr/>
          <a:lstStyle/>
          <a:p>
            <a:pPr eaLnBrk="1" hangingPunct="1"/>
            <a:r>
              <a:rPr lang="zh-CN" smtClean="0"/>
              <a:t>作者简介</a:t>
            </a:r>
          </a:p>
        </p:txBody>
      </p:sp>
      <p:pic>
        <p:nvPicPr>
          <p:cNvPr id="14339" name="Picture 3" descr="毛主席1"/>
          <p:cNvPicPr>
            <a:picLocks noChangeAspect="1" noChangeArrowheads="1"/>
          </p:cNvPicPr>
          <p:nvPr/>
        </p:nvPicPr>
        <p:blipFill>
          <a:blip r:embed="rId2" cstate="print"/>
          <a:srcRect r="479"/>
          <a:stretch>
            <a:fillRect/>
          </a:stretch>
        </p:blipFill>
        <p:spPr bwMode="auto">
          <a:xfrm>
            <a:off x="4724400" y="609600"/>
            <a:ext cx="3962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1520" y="332656"/>
            <a:ext cx="422694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dirty="0">
                <a:latin typeface="华文中宋" pitchFamily="2" charset="-122"/>
              </a:rPr>
              <a:t>   </a:t>
            </a:r>
            <a:r>
              <a:rPr lang="zh-CN" sz="3200" dirty="0">
                <a:latin typeface="华文中宋" pitchFamily="2" charset="-122"/>
              </a:rPr>
              <a:t>毛泽东</a:t>
            </a:r>
            <a:r>
              <a:rPr lang="zh-CN" altLang="zh-CN" sz="3200" dirty="0">
                <a:latin typeface="华文中宋" pitchFamily="2" charset="-122"/>
              </a:rPr>
              <a:t>(1893-1976)</a:t>
            </a:r>
            <a:r>
              <a:rPr lang="zh-CN" sz="3200" dirty="0">
                <a:latin typeface="华文中宋" pitchFamily="2" charset="-122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zh-CN" sz="3200" dirty="0">
                <a:latin typeface="华文中宋" pitchFamily="2" charset="-122"/>
              </a:rPr>
              <a:t>字润之，湖南韶山人。</a:t>
            </a:r>
            <a:r>
              <a:rPr lang="zh-CN" sz="3200" dirty="0" smtClean="0">
                <a:latin typeface="华文中宋" pitchFamily="2" charset="-122"/>
              </a:rPr>
              <a:t>政治家</a:t>
            </a:r>
            <a:r>
              <a:rPr lang="zh-CN" sz="3200" dirty="0">
                <a:latin typeface="华文中宋" pitchFamily="2" charset="-122"/>
              </a:rPr>
              <a:t>、军事家、思想家</a:t>
            </a:r>
            <a:r>
              <a:rPr lang="zh-CN" sz="3200" dirty="0" smtClean="0">
                <a:latin typeface="华文中宋" pitchFamily="2" charset="-122"/>
              </a:rPr>
              <a:t>、伟大</a:t>
            </a:r>
            <a:r>
              <a:rPr lang="zh-CN" sz="3200" dirty="0">
                <a:latin typeface="华文中宋" pitchFamily="2" charset="-122"/>
              </a:rPr>
              <a:t>的革命导师。</a:t>
            </a:r>
          </a:p>
          <a:p>
            <a:pPr>
              <a:lnSpc>
                <a:spcPct val="150000"/>
              </a:lnSpc>
            </a:pPr>
            <a:r>
              <a:rPr lang="zh-CN" altLang="zh-CN" sz="2800" dirty="0">
                <a:latin typeface="华文中宋" pitchFamily="2" charset="-122"/>
              </a:rPr>
              <a:t>   </a:t>
            </a:r>
            <a:r>
              <a:rPr lang="zh-CN" sz="2800" dirty="0">
                <a:latin typeface="华文中宋" pitchFamily="2" charset="-122"/>
              </a:rPr>
              <a:t>主要作品都收集在</a:t>
            </a:r>
          </a:p>
          <a:p>
            <a:pPr>
              <a:lnSpc>
                <a:spcPct val="150000"/>
              </a:lnSpc>
            </a:pPr>
            <a:r>
              <a:rPr lang="zh-CN" altLang="zh-CN" sz="2800" dirty="0">
                <a:latin typeface="华文中宋" pitchFamily="2" charset="-122"/>
              </a:rPr>
              <a:t>《</a:t>
            </a:r>
            <a:r>
              <a:rPr lang="zh-CN" sz="2800" dirty="0">
                <a:latin typeface="华文中宋" pitchFamily="2" charset="-122"/>
              </a:rPr>
              <a:t>毛泽东选集</a:t>
            </a:r>
            <a:r>
              <a:rPr lang="zh-CN" altLang="zh-CN" sz="2800" dirty="0">
                <a:latin typeface="华文中宋" pitchFamily="2" charset="-122"/>
              </a:rPr>
              <a:t>》</a:t>
            </a:r>
            <a:r>
              <a:rPr lang="zh-CN" sz="2800" dirty="0">
                <a:latin typeface="华文中宋" pitchFamily="2" charset="-122"/>
              </a:rPr>
              <a:t>中。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内容占位符 2"/>
          <p:cNvSpPr>
            <a:spLocks noGrp="1"/>
          </p:cNvSpPr>
          <p:nvPr>
            <p:ph idx="1"/>
          </p:nvPr>
        </p:nvSpPr>
        <p:spPr>
          <a:xfrm>
            <a:off x="468313" y="0"/>
            <a:ext cx="8280151" cy="6093296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None/>
            </a:pPr>
            <a:r>
              <a:rPr lang="zh-CN" altLang="en-US" dirty="0" smtClean="0"/>
              <a:t/>
            </a:r>
            <a:br>
              <a:rPr lang="zh-CN" altLang="en-US" dirty="0" smtClean="0"/>
            </a:br>
            <a:r>
              <a:rPr lang="zh-CN" altLang="en-US" b="1" dirty="0" smtClean="0"/>
              <a:t>⑶ “不到二十四小时，三十万人民解放军即已突破敌阵，占领南岸广大地区，现正向繁昌、铜陵、青阳、荻港、鲁港诸城进击中。”</a:t>
            </a:r>
            <a:endParaRPr lang="en-US" altLang="zh-CN" b="1" dirty="0" smtClean="0"/>
          </a:p>
          <a:p>
            <a:pPr>
              <a:buFont typeface="Arial" pitchFamily="34" charset="0"/>
              <a:buNone/>
            </a:pPr>
            <a:r>
              <a:rPr lang="en-US" altLang="zh-CN" b="1" dirty="0"/>
              <a:t> </a:t>
            </a:r>
            <a:r>
              <a:rPr lang="en-US" altLang="zh-CN" b="1" dirty="0" smtClean="0"/>
              <a:t>       </a:t>
            </a:r>
            <a:r>
              <a:rPr lang="zh-CN" altLang="en-US" b="1" dirty="0" smtClean="0">
                <a:solidFill>
                  <a:srgbClr val="FF0000"/>
                </a:solidFill>
              </a:rPr>
              <a:t>“</a:t>
            </a:r>
            <a:r>
              <a:rPr lang="zh-CN" altLang="en-US" sz="4800" b="1" u="sng" dirty="0" smtClean="0">
                <a:solidFill>
                  <a:srgbClr val="0000CC"/>
                </a:solidFill>
              </a:rPr>
              <a:t>不到、即已、正向</a:t>
            </a:r>
            <a:r>
              <a:rPr lang="zh-CN" altLang="en-US" sz="4800" b="1" dirty="0" smtClean="0">
                <a:solidFill>
                  <a:srgbClr val="0000CC"/>
                </a:solidFill>
              </a:rPr>
              <a:t>”</a:t>
            </a:r>
            <a:r>
              <a:rPr lang="zh-CN" altLang="en-US" b="1" dirty="0" smtClean="0">
                <a:solidFill>
                  <a:srgbClr val="FF0000"/>
                </a:solidFill>
              </a:rPr>
              <a:t>，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这些表示时间的词语和</a:t>
            </a:r>
            <a:r>
              <a:rPr lang="zh-CN" altLang="en-US" sz="4800" b="1" u="sng" dirty="0" smtClean="0">
                <a:solidFill>
                  <a:srgbClr val="0000CC"/>
                </a:solidFill>
              </a:rPr>
              <a:t>“突破、占领、进击”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这些表示行为的词语的恰当地配合</a:t>
            </a:r>
            <a:r>
              <a:rPr lang="zh-CN" altLang="en-US" sz="3600" b="1" dirty="0" smtClean="0"/>
              <a:t>，</a:t>
            </a:r>
            <a:r>
              <a:rPr lang="zh-CN" altLang="en-US" sz="4400" b="1" u="sng" dirty="0" smtClean="0">
                <a:solidFill>
                  <a:srgbClr val="0000CC"/>
                </a:solidFill>
              </a:rPr>
              <a:t>把</a:t>
            </a:r>
            <a:r>
              <a:rPr lang="zh-CN" altLang="en-US" sz="4400" b="1" u="sng" dirty="0" smtClean="0">
                <a:solidFill>
                  <a:srgbClr val="0000CC"/>
                </a:solidFill>
              </a:rPr>
              <a:t>我军攻势迅猛、</a:t>
            </a:r>
            <a:r>
              <a:rPr lang="zh-CN" altLang="en-US" sz="4400" b="1" u="sng" dirty="0" smtClean="0">
                <a:solidFill>
                  <a:srgbClr val="0000CC"/>
                </a:solidFill>
              </a:rPr>
              <a:t>锐不可当的</a:t>
            </a:r>
            <a:r>
              <a:rPr lang="zh-CN" altLang="en-US" sz="4400" b="1" u="sng" dirty="0" smtClean="0">
                <a:solidFill>
                  <a:srgbClr val="0000CC"/>
                </a:solidFill>
              </a:rPr>
              <a:t>态势，表现得淋漓尽致。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95536" y="620688"/>
            <a:ext cx="856773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3600" b="1" dirty="0" smtClean="0">
                <a:latin typeface="Calibri" pitchFamily="34" charset="0"/>
              </a:rPr>
              <a:t>据</a:t>
            </a:r>
            <a:r>
              <a:rPr lang="zh-CN" altLang="en-US" sz="3600" b="1" dirty="0">
                <a:latin typeface="Calibri" pitchFamily="34" charset="0"/>
              </a:rPr>
              <a:t>了解，渡江战役要有百万大军渡江，那么，</a:t>
            </a:r>
            <a:r>
              <a:rPr lang="zh-CN" altLang="en-US" sz="3600" b="1" dirty="0">
                <a:latin typeface="Calibri" pitchFamily="34" charset="0"/>
                <a:ea typeface="华文中宋" pitchFamily="2" charset="-122"/>
              </a:rPr>
              <a:t>标题中的“</a:t>
            </a:r>
            <a:r>
              <a:rPr lang="zh-CN" altLang="en-US" sz="3600" b="1" dirty="0">
                <a:solidFill>
                  <a:srgbClr val="FF0000"/>
                </a:solidFill>
                <a:latin typeface="Calibri" pitchFamily="34" charset="0"/>
                <a:ea typeface="华文中宋" pitchFamily="2" charset="-122"/>
              </a:rPr>
              <a:t>三十万大军</a:t>
            </a:r>
            <a:r>
              <a:rPr lang="zh-CN" altLang="en-US" sz="3600" b="1" dirty="0">
                <a:latin typeface="Calibri" pitchFamily="34" charset="0"/>
                <a:ea typeface="华文中宋" pitchFamily="2" charset="-122"/>
              </a:rPr>
              <a:t>”改为“</a:t>
            </a:r>
            <a:r>
              <a:rPr lang="zh-CN" altLang="en-US" sz="3600" b="1" dirty="0">
                <a:solidFill>
                  <a:srgbClr val="FF0000"/>
                </a:solidFill>
                <a:latin typeface="Calibri" pitchFamily="34" charset="0"/>
              </a:rPr>
              <a:t>百万大军</a:t>
            </a:r>
            <a:r>
              <a:rPr lang="zh-CN" altLang="en-US" sz="3600" b="1" dirty="0">
                <a:latin typeface="Calibri" pitchFamily="34" charset="0"/>
                <a:ea typeface="华文中宋" pitchFamily="2" charset="-122"/>
              </a:rPr>
              <a:t>”行不行？ 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899592" y="3789040"/>
            <a:ext cx="704215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zh-CN" sz="3600" b="1" dirty="0">
                <a:latin typeface="Calibri" pitchFamily="34" charset="0"/>
                <a:ea typeface="华文中宋" pitchFamily="2" charset="-122"/>
              </a:rPr>
              <a:t>不行。因为新闻必须具有</a:t>
            </a:r>
            <a:r>
              <a:rPr lang="zh-CN" sz="3600" b="1" dirty="0">
                <a:solidFill>
                  <a:srgbClr val="FF0000"/>
                </a:solidFill>
                <a:latin typeface="Calibri" pitchFamily="34" charset="0"/>
                <a:ea typeface="华文中宋" pitchFamily="2" charset="-122"/>
              </a:rPr>
              <a:t>真实性</a:t>
            </a:r>
            <a:r>
              <a:rPr lang="zh-CN" sz="3600" b="1" dirty="0">
                <a:latin typeface="Calibri" pitchFamily="34" charset="0"/>
                <a:ea typeface="华文中宋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7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68313" y="765175"/>
            <a:ext cx="83518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latin typeface="Calibri" pitchFamily="34" charset="0"/>
              </a:rPr>
              <a:t>本文主体部分有什么特点？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39750" y="1916113"/>
            <a:ext cx="7920038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chemeClr val="hlink"/>
                </a:solidFill>
                <a:latin typeface="Calibri" pitchFamily="34" charset="0"/>
              </a:rPr>
              <a:t>以新闻事件发生的</a:t>
            </a:r>
            <a:r>
              <a:rPr lang="zh-CN" altLang="en-US" sz="4800" b="1" u="sng" dirty="0">
                <a:solidFill>
                  <a:schemeClr val="hlink"/>
                </a:solidFill>
                <a:latin typeface="Calibri" pitchFamily="34" charset="0"/>
              </a:rPr>
              <a:t>时间、地点为依据逐步推进，</a:t>
            </a:r>
            <a:r>
              <a:rPr lang="zh-CN" altLang="en-US" sz="4800" b="1" dirty="0">
                <a:solidFill>
                  <a:schemeClr val="hlink"/>
                </a:solidFill>
                <a:latin typeface="Calibri" pitchFamily="34" charset="0"/>
              </a:rPr>
              <a:t>直至现在的</a:t>
            </a:r>
            <a:r>
              <a:rPr lang="zh-CN" altLang="en-US" sz="4800" b="1" u="sng" dirty="0">
                <a:solidFill>
                  <a:srgbClr val="FF0000"/>
                </a:solidFill>
                <a:latin typeface="Calibri" pitchFamily="34" charset="0"/>
              </a:rPr>
              <a:t>“进击中”</a:t>
            </a:r>
            <a:r>
              <a:rPr lang="zh-CN" altLang="en-US" sz="4800" b="1" dirty="0">
                <a:solidFill>
                  <a:schemeClr val="hlink"/>
                </a:solidFill>
                <a:latin typeface="Calibri" pitchFamily="34" charset="0"/>
              </a:rPr>
              <a:t>，脉络清晰，</a:t>
            </a:r>
            <a:r>
              <a:rPr lang="zh-CN" altLang="en-US" sz="6600" b="1" u="sng" dirty="0">
                <a:solidFill>
                  <a:schemeClr val="hlink"/>
                </a:solidFill>
                <a:latin typeface="Calibri" pitchFamily="34" charset="0"/>
              </a:rPr>
              <a:t>节奏明快，富有视觉动感</a:t>
            </a:r>
            <a:r>
              <a:rPr lang="zh-CN" altLang="en-US" sz="4800" b="1" dirty="0">
                <a:solidFill>
                  <a:schemeClr val="hlink"/>
                </a:solidFill>
                <a:latin typeface="Calibri" pitchFamily="34" charset="0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2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/>
          </p:cNvSpPr>
          <p:nvPr/>
        </p:nvSpPr>
        <p:spPr bwMode="auto">
          <a:xfrm>
            <a:off x="5364088" y="0"/>
            <a:ext cx="3419872" cy="90872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000"/>
                    </a:srgbClr>
                  </a:outerShdw>
                </a:effectLst>
                <a:latin typeface="宋体"/>
                <a:ea typeface="宋体"/>
              </a:rPr>
              <a:t>解词</a:t>
            </a: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836712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摧枯拉朽：</a:t>
            </a:r>
            <a:endParaRPr kumimoji="0" lang="en-US" altLang="zh-CN" sz="4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4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 </a:t>
            </a:r>
            <a:r>
              <a:rPr kumimoji="0" lang="zh-CN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枯草朽木受到摧折，比喻腐朽势力被迅速摧毁。</a:t>
            </a:r>
            <a:endParaRPr lang="en-US" altLang="zh-CN" sz="4000" b="1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督战：</a:t>
            </a:r>
            <a:r>
              <a:rPr kumimoji="0" lang="zh-CN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监督作战。</a:t>
            </a:r>
            <a:endParaRPr kumimoji="0" lang="zh-CN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锐不可当：</a:t>
            </a:r>
            <a:endParaRPr kumimoji="0" lang="en-US" altLang="zh-CN" sz="4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4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 </a:t>
            </a:r>
            <a:r>
              <a:rPr kumimoji="0" lang="zh-CN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形容来势凶猛，不可阻挡。</a:t>
            </a:r>
            <a:endParaRPr kumimoji="0" lang="zh-CN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业已</a:t>
            </a:r>
            <a:r>
              <a:rPr kumimoji="0" lang="zh-CN" alt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：</a:t>
            </a:r>
            <a:r>
              <a:rPr kumimoji="0" lang="zh-CN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已经。</a:t>
            </a:r>
            <a:endParaRPr kumimoji="0" lang="zh-CN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溃退：</a:t>
            </a:r>
            <a:r>
              <a:rPr kumimoji="0" lang="zh-CN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（军队）被打垮而后退。</a:t>
            </a:r>
            <a:endParaRPr kumimoji="0" lang="zh-CN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歼灭：</a:t>
            </a:r>
            <a:r>
              <a:rPr kumimoji="0" lang="zh-CN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消灭（敌人）。</a:t>
            </a:r>
            <a:endParaRPr kumimoji="0" lang="zh-CN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5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5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5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/>
          </p:cNvSpPr>
          <p:nvPr/>
        </p:nvSpPr>
        <p:spPr bwMode="auto">
          <a:xfrm>
            <a:off x="2267744" y="764704"/>
            <a:ext cx="3600400" cy="151216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000"/>
                    </a:srgbClr>
                  </a:outerShdw>
                </a:effectLst>
                <a:latin typeface="宋体"/>
                <a:ea typeface="宋体"/>
              </a:rPr>
              <a:t>多音字</a:t>
            </a:r>
            <a:endParaRPr lang="zh-CN" altLang="en-US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8000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04800" y="3657600"/>
            <a:ext cx="170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0000"/>
                </a:solidFill>
              </a:rPr>
              <a:t>多音字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457200" y="4953000"/>
            <a:ext cx="641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/>
              <a:t>当</a:t>
            </a:r>
          </a:p>
        </p:txBody>
      </p:sp>
      <p:sp>
        <p:nvSpPr>
          <p:cNvPr id="11275" name="AutoShape 11"/>
          <p:cNvSpPr>
            <a:spLocks/>
          </p:cNvSpPr>
          <p:nvPr/>
        </p:nvSpPr>
        <p:spPr bwMode="auto">
          <a:xfrm>
            <a:off x="1143000" y="4572000"/>
            <a:ext cx="381000" cy="15240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1524000" y="4495800"/>
            <a:ext cx="1250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/>
              <a:t>dāng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1524000" y="5715000"/>
            <a:ext cx="1276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/>
              <a:t>dàng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4648200" y="4724400"/>
            <a:ext cx="641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/>
              <a:t>塞</a:t>
            </a:r>
          </a:p>
        </p:txBody>
      </p:sp>
      <p:sp>
        <p:nvSpPr>
          <p:cNvPr id="11279" name="AutoShape 15"/>
          <p:cNvSpPr>
            <a:spLocks/>
          </p:cNvSpPr>
          <p:nvPr/>
        </p:nvSpPr>
        <p:spPr bwMode="auto">
          <a:xfrm>
            <a:off x="5410200" y="4038600"/>
            <a:ext cx="381000" cy="2209800"/>
          </a:xfrm>
          <a:prstGeom prst="leftBrace">
            <a:avLst>
              <a:gd name="adj1" fmla="val 4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5715000" y="3962400"/>
            <a:ext cx="81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/>
              <a:t>sài</a:t>
            </a:r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5715000" y="4724400"/>
            <a:ext cx="793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/>
              <a:t>sāi</a:t>
            </a:r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5791200" y="5562600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/>
              <a:t>sè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2895600" y="57912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Comic Sans MS" pitchFamily="66" charset="0"/>
              </a:rPr>
              <a:t>当真</a:t>
            </a: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2819400" y="44196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Comic Sans MS" pitchFamily="66" charset="0"/>
              </a:rPr>
              <a:t>当权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6629400" y="39624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Comic Sans MS" pitchFamily="66" charset="0"/>
              </a:rPr>
              <a:t>塞外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6629400" y="4800600"/>
            <a:ext cx="114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Comic Sans MS" pitchFamily="66" charset="0"/>
              </a:rPr>
              <a:t>瓶塞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6629400" y="5638800"/>
            <a:ext cx="213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Comic Sans MS" pitchFamily="66" charset="0"/>
              </a:rPr>
              <a:t>敷衍塞责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autoUpdateAnimBg="0"/>
      <p:bldP spid="6157" grpId="0" autoUpdateAnimBg="0"/>
      <p:bldP spid="6160" grpId="0" autoUpdateAnimBg="0"/>
      <p:bldP spid="6161" grpId="0" autoUpdateAnimBg="0"/>
      <p:bldP spid="6162" grpId="0" autoUpdateAnimBg="0"/>
      <p:bldP spid="6163" grpId="0" autoUpdateAnimBg="0"/>
      <p:bldP spid="6164" grpId="0" autoUpdateAnimBg="0"/>
      <p:bldP spid="6165" grpId="0" autoUpdateAnimBg="0"/>
      <p:bldP spid="6166" grpId="0" autoUpdateAnimBg="0"/>
      <p:bldP spid="616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endParaRPr lang="zh-CN" altLang="en-US" smtClean="0"/>
          </a:p>
        </p:txBody>
      </p:sp>
      <p:pic>
        <p:nvPicPr>
          <p:cNvPr id="4" name="Picture 3" descr="013000000677501203600485305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95536" y="476672"/>
            <a:ext cx="8397875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华文彩云" pitchFamily="2" charset="-122"/>
              </a:rPr>
              <a:t>事件</a:t>
            </a:r>
            <a:r>
              <a:rPr lang="zh-CN" altLang="en-US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华文彩云" pitchFamily="2" charset="-122"/>
              </a:rPr>
              <a:t>发生的原因</a:t>
            </a:r>
            <a:r>
              <a:rPr lang="zh-CN" alt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华文彩云" pitchFamily="2" charset="-122"/>
              </a:rPr>
              <a:t>：</a:t>
            </a:r>
            <a:r>
              <a:rPr lang="zh-CN" altLang="en-US" sz="4000" b="1" dirty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华文彩云" pitchFamily="2" charset="-122"/>
              </a:rPr>
              <a:t> </a:t>
            </a:r>
            <a:endParaRPr lang="en-US" altLang="zh-CN" sz="4000" b="1" dirty="0" smtClean="0">
              <a:solidFill>
                <a:srgbClr val="9900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华文彩云" pitchFamily="2" charset="-122"/>
            </a:endParaRPr>
          </a:p>
          <a:p>
            <a:pPr>
              <a:defRPr/>
            </a:pPr>
            <a:endParaRPr lang="en-US" altLang="zh-CN" sz="2400" b="1" dirty="0" smtClean="0">
              <a:solidFill>
                <a:srgbClr val="9900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华文彩云" pitchFamily="2" charset="-122"/>
            </a:endParaRPr>
          </a:p>
          <a:p>
            <a:pPr>
              <a:defRPr/>
            </a:pPr>
            <a:r>
              <a:rPr lang="en-US" altLang="zh-CN" sz="48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华文彩云" pitchFamily="2" charset="-122"/>
              </a:rPr>
              <a:t>        </a:t>
            </a:r>
            <a:r>
              <a:rPr lang="zh-CN" altLang="en-U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国民党</a:t>
            </a:r>
            <a:r>
              <a:rPr lang="zh-CN" altLang="en-US" sz="4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反动派拒绝签订和平协定，人民解放军为打倒蒋介石，解放全中国而发起</a:t>
            </a:r>
            <a:r>
              <a:rPr lang="zh-CN" altLang="en-U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渡江战役。</a:t>
            </a:r>
            <a:endParaRPr lang="zh-CN" altLang="en-US" sz="48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272"/>
          </a:xfrm>
        </p:grpSpPr>
        <p:pic>
          <p:nvPicPr>
            <p:cNvPr id="17428" name="Picture 3" descr="长江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9" name="Text Box 4"/>
            <p:cNvSpPr txBox="1">
              <a:spLocks noChangeArrowheads="1"/>
            </p:cNvSpPr>
            <p:nvPr/>
          </p:nvSpPr>
          <p:spPr bwMode="auto">
            <a:xfrm>
              <a:off x="0" y="3571"/>
              <a:ext cx="576" cy="3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九江</a:t>
              </a:r>
            </a:p>
          </p:txBody>
        </p:sp>
        <p:sp>
          <p:nvSpPr>
            <p:cNvPr id="17430" name="Text Box 5"/>
            <p:cNvSpPr txBox="1">
              <a:spLocks noChangeArrowheads="1"/>
            </p:cNvSpPr>
            <p:nvPr/>
          </p:nvSpPr>
          <p:spPr bwMode="auto">
            <a:xfrm>
              <a:off x="5184" y="816"/>
              <a:ext cx="567" cy="28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江阴</a:t>
              </a:r>
            </a:p>
          </p:txBody>
        </p:sp>
        <p:sp>
          <p:nvSpPr>
            <p:cNvPr id="17431" name="Text Box 6"/>
            <p:cNvSpPr txBox="1">
              <a:spLocks noChangeArrowheads="1"/>
            </p:cNvSpPr>
            <p:nvPr/>
          </p:nvSpPr>
          <p:spPr bwMode="auto">
            <a:xfrm>
              <a:off x="1440" y="2305"/>
              <a:ext cx="624" cy="32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安庆</a:t>
              </a:r>
            </a:p>
          </p:txBody>
        </p:sp>
        <p:sp>
          <p:nvSpPr>
            <p:cNvPr id="17432" name="Text Box 7"/>
            <p:cNvSpPr txBox="1">
              <a:spLocks noChangeArrowheads="1"/>
            </p:cNvSpPr>
            <p:nvPr/>
          </p:nvSpPr>
          <p:spPr bwMode="auto">
            <a:xfrm>
              <a:off x="3408" y="1305"/>
              <a:ext cx="720" cy="32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芜湖</a:t>
              </a:r>
            </a:p>
          </p:txBody>
        </p:sp>
      </p:grp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15900" y="6083300"/>
            <a:ext cx="914400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九江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8369300" y="1587500"/>
            <a:ext cx="914400" cy="519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江阴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501900" y="3887788"/>
            <a:ext cx="990600" cy="519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安庆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651500" y="2349500"/>
            <a:ext cx="106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芜湖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 rot="-2103677">
            <a:off x="762000" y="4191000"/>
            <a:ext cx="190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  <a:ea typeface="方正行楷简体" pitchFamily="2" charset="-122"/>
              </a:rPr>
              <a:t>西路军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 rot="-1918088">
            <a:off x="827088" y="4724400"/>
            <a:ext cx="22907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6600FF"/>
                </a:solidFill>
                <a:latin typeface="Times New Roman" pitchFamily="18" charset="0"/>
              </a:rPr>
              <a:t>（</a:t>
            </a:r>
            <a:r>
              <a:rPr lang="en-US" altLang="zh-CN" sz="3200" b="1">
                <a:solidFill>
                  <a:srgbClr val="6600FF"/>
                </a:solidFill>
                <a:latin typeface="Times New Roman" pitchFamily="18" charset="0"/>
              </a:rPr>
              <a:t>35</a:t>
            </a:r>
            <a:r>
              <a:rPr lang="zh-CN" altLang="en-US" sz="3200" b="1">
                <a:solidFill>
                  <a:srgbClr val="6600FF"/>
                </a:solidFill>
                <a:latin typeface="Times New Roman" pitchFamily="18" charset="0"/>
              </a:rPr>
              <a:t>万）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 rot="-2588474">
            <a:off x="2590800" y="2286000"/>
            <a:ext cx="190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中路军</a:t>
            </a:r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 rot="-2495500">
            <a:off x="3203575" y="2636838"/>
            <a:ext cx="1638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b="1" dirty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30</a:t>
            </a:r>
            <a:r>
              <a:rPr lang="zh-CN" altLang="en-US" sz="2400" b="1" dirty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万）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 rot="-2588474">
            <a:off x="3949700" y="412750"/>
            <a:ext cx="190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CC"/>
                </a:solidFill>
                <a:latin typeface="Times New Roman" pitchFamily="18" charset="0"/>
                <a:ea typeface="方正行楷简体" pitchFamily="2" charset="-122"/>
              </a:rPr>
              <a:t>东路军</a:t>
            </a: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 rot="-2653308">
            <a:off x="4356100" y="981075"/>
            <a:ext cx="1633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66CC"/>
                </a:solidFill>
                <a:latin typeface="Times New Roman" pitchFamily="18" charset="0"/>
              </a:rPr>
              <a:t>（</a:t>
            </a:r>
            <a:r>
              <a:rPr lang="en-US" altLang="zh-CN" sz="2400" b="1">
                <a:solidFill>
                  <a:srgbClr val="FF66CC"/>
                </a:solidFill>
                <a:latin typeface="Times New Roman" pitchFamily="18" charset="0"/>
              </a:rPr>
              <a:t>35</a:t>
            </a:r>
            <a:r>
              <a:rPr lang="zh-CN" altLang="en-US" sz="2400" b="1">
                <a:solidFill>
                  <a:srgbClr val="FF66CC"/>
                </a:solidFill>
                <a:latin typeface="Times New Roman" pitchFamily="18" charset="0"/>
              </a:rPr>
              <a:t>万）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1474788" y="620713"/>
            <a:ext cx="7391400" cy="5562600"/>
            <a:chOff x="0" y="0"/>
            <a:chExt cx="4656" cy="3504"/>
          </a:xfrm>
        </p:grpSpPr>
        <p:sp>
          <p:nvSpPr>
            <p:cNvPr id="17425" name="未知"/>
            <p:cNvSpPr>
              <a:spLocks/>
            </p:cNvSpPr>
            <p:nvPr/>
          </p:nvSpPr>
          <p:spPr bwMode="auto">
            <a:xfrm>
              <a:off x="0" y="2473"/>
              <a:ext cx="1284" cy="1031"/>
            </a:xfrm>
            <a:custGeom>
              <a:avLst/>
              <a:gdLst>
                <a:gd name="T0" fmla="*/ 0 w 1284"/>
                <a:gd name="T1" fmla="*/ 1208 h 1008"/>
                <a:gd name="T2" fmla="*/ 24 w 1284"/>
                <a:gd name="T3" fmla="*/ 1120 h 1008"/>
                <a:gd name="T4" fmla="*/ 132 w 1284"/>
                <a:gd name="T5" fmla="*/ 1048 h 1008"/>
                <a:gd name="T6" fmla="*/ 264 w 1284"/>
                <a:gd name="T7" fmla="*/ 1092 h 1008"/>
                <a:gd name="T8" fmla="*/ 336 w 1284"/>
                <a:gd name="T9" fmla="*/ 1136 h 1008"/>
                <a:gd name="T10" fmla="*/ 408 w 1284"/>
                <a:gd name="T11" fmla="*/ 1092 h 1008"/>
                <a:gd name="T12" fmla="*/ 456 w 1284"/>
                <a:gd name="T13" fmla="*/ 1036 h 1008"/>
                <a:gd name="T14" fmla="*/ 804 w 1284"/>
                <a:gd name="T15" fmla="*/ 748 h 1008"/>
                <a:gd name="T16" fmla="*/ 924 w 1284"/>
                <a:gd name="T17" fmla="*/ 575 h 1008"/>
                <a:gd name="T18" fmla="*/ 936 w 1284"/>
                <a:gd name="T19" fmla="*/ 532 h 1008"/>
                <a:gd name="T20" fmla="*/ 1008 w 1284"/>
                <a:gd name="T21" fmla="*/ 474 h 1008"/>
                <a:gd name="T22" fmla="*/ 1020 w 1284"/>
                <a:gd name="T23" fmla="*/ 273 h 1008"/>
                <a:gd name="T24" fmla="*/ 1080 w 1284"/>
                <a:gd name="T25" fmla="*/ 131 h 1008"/>
                <a:gd name="T26" fmla="*/ 1200 w 1284"/>
                <a:gd name="T27" fmla="*/ 70 h 1008"/>
                <a:gd name="T28" fmla="*/ 1284 w 1284"/>
                <a:gd name="T29" fmla="*/ 0 h 100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84"/>
                <a:gd name="T46" fmla="*/ 0 h 1008"/>
                <a:gd name="T47" fmla="*/ 1284 w 1284"/>
                <a:gd name="T48" fmla="*/ 1008 h 100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84" h="1008">
                  <a:moveTo>
                    <a:pt x="0" y="1008"/>
                  </a:moveTo>
                  <a:cubicBezTo>
                    <a:pt x="8" y="984"/>
                    <a:pt x="3" y="950"/>
                    <a:pt x="24" y="936"/>
                  </a:cubicBezTo>
                  <a:cubicBezTo>
                    <a:pt x="60" y="912"/>
                    <a:pt x="96" y="900"/>
                    <a:pt x="132" y="876"/>
                  </a:cubicBezTo>
                  <a:cubicBezTo>
                    <a:pt x="175" y="890"/>
                    <a:pt x="223" y="892"/>
                    <a:pt x="264" y="912"/>
                  </a:cubicBezTo>
                  <a:cubicBezTo>
                    <a:pt x="357" y="959"/>
                    <a:pt x="246" y="918"/>
                    <a:pt x="336" y="948"/>
                  </a:cubicBezTo>
                  <a:cubicBezTo>
                    <a:pt x="360" y="940"/>
                    <a:pt x="391" y="933"/>
                    <a:pt x="408" y="912"/>
                  </a:cubicBezTo>
                  <a:cubicBezTo>
                    <a:pt x="455" y="854"/>
                    <a:pt x="377" y="890"/>
                    <a:pt x="456" y="864"/>
                  </a:cubicBezTo>
                  <a:cubicBezTo>
                    <a:pt x="520" y="767"/>
                    <a:pt x="704" y="691"/>
                    <a:pt x="804" y="624"/>
                  </a:cubicBezTo>
                  <a:cubicBezTo>
                    <a:pt x="833" y="605"/>
                    <a:pt x="911" y="518"/>
                    <a:pt x="924" y="480"/>
                  </a:cubicBezTo>
                  <a:cubicBezTo>
                    <a:pt x="928" y="468"/>
                    <a:pt x="927" y="453"/>
                    <a:pt x="936" y="444"/>
                  </a:cubicBezTo>
                  <a:cubicBezTo>
                    <a:pt x="956" y="424"/>
                    <a:pt x="1008" y="396"/>
                    <a:pt x="1008" y="396"/>
                  </a:cubicBezTo>
                  <a:cubicBezTo>
                    <a:pt x="1054" y="327"/>
                    <a:pt x="1046" y="307"/>
                    <a:pt x="1020" y="228"/>
                  </a:cubicBezTo>
                  <a:cubicBezTo>
                    <a:pt x="1033" y="161"/>
                    <a:pt x="1024" y="145"/>
                    <a:pt x="1080" y="108"/>
                  </a:cubicBezTo>
                  <a:cubicBezTo>
                    <a:pt x="1107" y="27"/>
                    <a:pt x="1069" y="104"/>
                    <a:pt x="1200" y="60"/>
                  </a:cubicBezTo>
                  <a:cubicBezTo>
                    <a:pt x="1238" y="47"/>
                    <a:pt x="1259" y="25"/>
                    <a:pt x="1284" y="0"/>
                  </a:cubicBezTo>
                </a:path>
              </a:pathLst>
            </a:custGeom>
            <a:noFill/>
            <a:ln w="142875" cmpd="sng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6" name="未知"/>
            <p:cNvSpPr>
              <a:spLocks/>
            </p:cNvSpPr>
            <p:nvPr/>
          </p:nvSpPr>
          <p:spPr bwMode="auto">
            <a:xfrm>
              <a:off x="1248" y="1273"/>
              <a:ext cx="1381" cy="1248"/>
            </a:xfrm>
            <a:custGeom>
              <a:avLst/>
              <a:gdLst>
                <a:gd name="T0" fmla="*/ 1344 w 1381"/>
                <a:gd name="T1" fmla="*/ 0 h 1248"/>
                <a:gd name="T2" fmla="*/ 1308 w 1381"/>
                <a:gd name="T3" fmla="*/ 132 h 1248"/>
                <a:gd name="T4" fmla="*/ 1152 w 1381"/>
                <a:gd name="T5" fmla="*/ 156 h 1248"/>
                <a:gd name="T6" fmla="*/ 1080 w 1381"/>
                <a:gd name="T7" fmla="*/ 204 h 1248"/>
                <a:gd name="T8" fmla="*/ 1068 w 1381"/>
                <a:gd name="T9" fmla="*/ 240 h 1248"/>
                <a:gd name="T10" fmla="*/ 1032 w 1381"/>
                <a:gd name="T11" fmla="*/ 252 h 1248"/>
                <a:gd name="T12" fmla="*/ 924 w 1381"/>
                <a:gd name="T13" fmla="*/ 336 h 1248"/>
                <a:gd name="T14" fmla="*/ 912 w 1381"/>
                <a:gd name="T15" fmla="*/ 372 h 1248"/>
                <a:gd name="T16" fmla="*/ 852 w 1381"/>
                <a:gd name="T17" fmla="*/ 348 h 1248"/>
                <a:gd name="T18" fmla="*/ 816 w 1381"/>
                <a:gd name="T19" fmla="*/ 336 h 1248"/>
                <a:gd name="T20" fmla="*/ 720 w 1381"/>
                <a:gd name="T21" fmla="*/ 408 h 1248"/>
                <a:gd name="T22" fmla="*/ 684 w 1381"/>
                <a:gd name="T23" fmla="*/ 600 h 1248"/>
                <a:gd name="T24" fmla="*/ 648 w 1381"/>
                <a:gd name="T25" fmla="*/ 756 h 1248"/>
                <a:gd name="T26" fmla="*/ 576 w 1381"/>
                <a:gd name="T27" fmla="*/ 780 h 1248"/>
                <a:gd name="T28" fmla="*/ 396 w 1381"/>
                <a:gd name="T29" fmla="*/ 852 h 1248"/>
                <a:gd name="T30" fmla="*/ 300 w 1381"/>
                <a:gd name="T31" fmla="*/ 936 h 1248"/>
                <a:gd name="T32" fmla="*/ 204 w 1381"/>
                <a:gd name="T33" fmla="*/ 960 h 1248"/>
                <a:gd name="T34" fmla="*/ 168 w 1381"/>
                <a:gd name="T35" fmla="*/ 996 h 1248"/>
                <a:gd name="T36" fmla="*/ 132 w 1381"/>
                <a:gd name="T37" fmla="*/ 1104 h 1248"/>
                <a:gd name="T38" fmla="*/ 84 w 1381"/>
                <a:gd name="T39" fmla="*/ 1176 h 1248"/>
                <a:gd name="T40" fmla="*/ 48 w 1381"/>
                <a:gd name="T41" fmla="*/ 1188 h 1248"/>
                <a:gd name="T42" fmla="*/ 12 w 1381"/>
                <a:gd name="T43" fmla="*/ 1212 h 1248"/>
                <a:gd name="T44" fmla="*/ 0 w 1381"/>
                <a:gd name="T45" fmla="*/ 1248 h 124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381"/>
                <a:gd name="T70" fmla="*/ 0 h 1248"/>
                <a:gd name="T71" fmla="*/ 1381 w 1381"/>
                <a:gd name="T72" fmla="*/ 1248 h 124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381" h="1248">
                  <a:moveTo>
                    <a:pt x="1344" y="0"/>
                  </a:moveTo>
                  <a:cubicBezTo>
                    <a:pt x="1356" y="62"/>
                    <a:pt x="1381" y="108"/>
                    <a:pt x="1308" y="132"/>
                  </a:cubicBezTo>
                  <a:cubicBezTo>
                    <a:pt x="1261" y="116"/>
                    <a:pt x="1195" y="127"/>
                    <a:pt x="1152" y="156"/>
                  </a:cubicBezTo>
                  <a:cubicBezTo>
                    <a:pt x="1128" y="172"/>
                    <a:pt x="1080" y="204"/>
                    <a:pt x="1080" y="204"/>
                  </a:cubicBezTo>
                  <a:cubicBezTo>
                    <a:pt x="1076" y="216"/>
                    <a:pt x="1077" y="231"/>
                    <a:pt x="1068" y="240"/>
                  </a:cubicBezTo>
                  <a:cubicBezTo>
                    <a:pt x="1059" y="249"/>
                    <a:pt x="1043" y="246"/>
                    <a:pt x="1032" y="252"/>
                  </a:cubicBezTo>
                  <a:cubicBezTo>
                    <a:pt x="967" y="288"/>
                    <a:pt x="968" y="292"/>
                    <a:pt x="924" y="336"/>
                  </a:cubicBezTo>
                  <a:cubicBezTo>
                    <a:pt x="920" y="348"/>
                    <a:pt x="921" y="363"/>
                    <a:pt x="912" y="372"/>
                  </a:cubicBezTo>
                  <a:cubicBezTo>
                    <a:pt x="870" y="414"/>
                    <a:pt x="874" y="366"/>
                    <a:pt x="852" y="348"/>
                  </a:cubicBezTo>
                  <a:cubicBezTo>
                    <a:pt x="842" y="340"/>
                    <a:pt x="828" y="340"/>
                    <a:pt x="816" y="336"/>
                  </a:cubicBezTo>
                  <a:cubicBezTo>
                    <a:pt x="766" y="353"/>
                    <a:pt x="765" y="378"/>
                    <a:pt x="720" y="408"/>
                  </a:cubicBezTo>
                  <a:cubicBezTo>
                    <a:pt x="650" y="513"/>
                    <a:pt x="669" y="451"/>
                    <a:pt x="684" y="600"/>
                  </a:cubicBezTo>
                  <a:cubicBezTo>
                    <a:pt x="668" y="709"/>
                    <a:pt x="681" y="657"/>
                    <a:pt x="648" y="756"/>
                  </a:cubicBezTo>
                  <a:cubicBezTo>
                    <a:pt x="640" y="780"/>
                    <a:pt x="600" y="772"/>
                    <a:pt x="576" y="780"/>
                  </a:cubicBezTo>
                  <a:cubicBezTo>
                    <a:pt x="514" y="801"/>
                    <a:pt x="451" y="815"/>
                    <a:pt x="396" y="852"/>
                  </a:cubicBezTo>
                  <a:cubicBezTo>
                    <a:pt x="356" y="912"/>
                    <a:pt x="384" y="880"/>
                    <a:pt x="300" y="936"/>
                  </a:cubicBezTo>
                  <a:cubicBezTo>
                    <a:pt x="273" y="954"/>
                    <a:pt x="204" y="960"/>
                    <a:pt x="204" y="960"/>
                  </a:cubicBezTo>
                  <a:cubicBezTo>
                    <a:pt x="192" y="972"/>
                    <a:pt x="176" y="981"/>
                    <a:pt x="168" y="996"/>
                  </a:cubicBezTo>
                  <a:cubicBezTo>
                    <a:pt x="150" y="1029"/>
                    <a:pt x="153" y="1072"/>
                    <a:pt x="132" y="1104"/>
                  </a:cubicBezTo>
                  <a:cubicBezTo>
                    <a:pt x="116" y="1128"/>
                    <a:pt x="100" y="1152"/>
                    <a:pt x="84" y="1176"/>
                  </a:cubicBezTo>
                  <a:cubicBezTo>
                    <a:pt x="77" y="1187"/>
                    <a:pt x="59" y="1182"/>
                    <a:pt x="48" y="1188"/>
                  </a:cubicBezTo>
                  <a:cubicBezTo>
                    <a:pt x="35" y="1194"/>
                    <a:pt x="24" y="1204"/>
                    <a:pt x="12" y="1212"/>
                  </a:cubicBezTo>
                  <a:cubicBezTo>
                    <a:pt x="8" y="1224"/>
                    <a:pt x="0" y="1248"/>
                    <a:pt x="0" y="1248"/>
                  </a:cubicBezTo>
                </a:path>
              </a:pathLst>
            </a:custGeom>
            <a:noFill/>
            <a:ln w="149225" cmpd="sng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7" name="未知"/>
            <p:cNvSpPr>
              <a:spLocks/>
            </p:cNvSpPr>
            <p:nvPr/>
          </p:nvSpPr>
          <p:spPr bwMode="auto">
            <a:xfrm>
              <a:off x="2604" y="0"/>
              <a:ext cx="2052" cy="1296"/>
            </a:xfrm>
            <a:custGeom>
              <a:avLst/>
              <a:gdLst>
                <a:gd name="T0" fmla="*/ 2052 w 2052"/>
                <a:gd name="T1" fmla="*/ 552 h 1296"/>
                <a:gd name="T2" fmla="*/ 1848 w 2052"/>
                <a:gd name="T3" fmla="*/ 516 h 1296"/>
                <a:gd name="T4" fmla="*/ 1740 w 2052"/>
                <a:gd name="T5" fmla="*/ 456 h 1296"/>
                <a:gd name="T6" fmla="*/ 1668 w 2052"/>
                <a:gd name="T7" fmla="*/ 312 h 1296"/>
                <a:gd name="T8" fmla="*/ 1620 w 2052"/>
                <a:gd name="T9" fmla="*/ 132 h 1296"/>
                <a:gd name="T10" fmla="*/ 1572 w 2052"/>
                <a:gd name="T11" fmla="*/ 12 h 1296"/>
                <a:gd name="T12" fmla="*/ 1536 w 2052"/>
                <a:gd name="T13" fmla="*/ 0 h 1296"/>
                <a:gd name="T14" fmla="*/ 1476 w 2052"/>
                <a:gd name="T15" fmla="*/ 12 h 1296"/>
                <a:gd name="T16" fmla="*/ 1464 w 2052"/>
                <a:gd name="T17" fmla="*/ 48 h 1296"/>
                <a:gd name="T18" fmla="*/ 1440 w 2052"/>
                <a:gd name="T19" fmla="*/ 84 h 1296"/>
                <a:gd name="T20" fmla="*/ 1332 w 2052"/>
                <a:gd name="T21" fmla="*/ 156 h 1296"/>
                <a:gd name="T22" fmla="*/ 1140 w 2052"/>
                <a:gd name="T23" fmla="*/ 132 h 1296"/>
                <a:gd name="T24" fmla="*/ 756 w 2052"/>
                <a:gd name="T25" fmla="*/ 132 h 1296"/>
                <a:gd name="T26" fmla="*/ 564 w 2052"/>
                <a:gd name="T27" fmla="*/ 204 h 1296"/>
                <a:gd name="T28" fmla="*/ 468 w 2052"/>
                <a:gd name="T29" fmla="*/ 276 h 1296"/>
                <a:gd name="T30" fmla="*/ 396 w 2052"/>
                <a:gd name="T31" fmla="*/ 360 h 1296"/>
                <a:gd name="T32" fmla="*/ 348 w 2052"/>
                <a:gd name="T33" fmla="*/ 432 h 1296"/>
                <a:gd name="T34" fmla="*/ 324 w 2052"/>
                <a:gd name="T35" fmla="*/ 504 h 1296"/>
                <a:gd name="T36" fmla="*/ 204 w 2052"/>
                <a:gd name="T37" fmla="*/ 648 h 1296"/>
                <a:gd name="T38" fmla="*/ 120 w 2052"/>
                <a:gd name="T39" fmla="*/ 864 h 1296"/>
                <a:gd name="T40" fmla="*/ 0 w 2052"/>
                <a:gd name="T41" fmla="*/ 1296 h 12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052"/>
                <a:gd name="T64" fmla="*/ 0 h 1296"/>
                <a:gd name="T65" fmla="*/ 2052 w 2052"/>
                <a:gd name="T66" fmla="*/ 1296 h 129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052" h="1296">
                  <a:moveTo>
                    <a:pt x="2052" y="552"/>
                  </a:moveTo>
                  <a:cubicBezTo>
                    <a:pt x="1994" y="545"/>
                    <a:pt x="1903" y="546"/>
                    <a:pt x="1848" y="516"/>
                  </a:cubicBezTo>
                  <a:cubicBezTo>
                    <a:pt x="1724" y="447"/>
                    <a:pt x="1821" y="483"/>
                    <a:pt x="1740" y="456"/>
                  </a:cubicBezTo>
                  <a:cubicBezTo>
                    <a:pt x="1723" y="404"/>
                    <a:pt x="1690" y="361"/>
                    <a:pt x="1668" y="312"/>
                  </a:cubicBezTo>
                  <a:cubicBezTo>
                    <a:pt x="1643" y="255"/>
                    <a:pt x="1633" y="192"/>
                    <a:pt x="1620" y="132"/>
                  </a:cubicBezTo>
                  <a:cubicBezTo>
                    <a:pt x="1612" y="97"/>
                    <a:pt x="1603" y="37"/>
                    <a:pt x="1572" y="12"/>
                  </a:cubicBezTo>
                  <a:cubicBezTo>
                    <a:pt x="1562" y="4"/>
                    <a:pt x="1548" y="4"/>
                    <a:pt x="1536" y="0"/>
                  </a:cubicBezTo>
                  <a:cubicBezTo>
                    <a:pt x="1516" y="4"/>
                    <a:pt x="1493" y="1"/>
                    <a:pt x="1476" y="12"/>
                  </a:cubicBezTo>
                  <a:cubicBezTo>
                    <a:pt x="1465" y="19"/>
                    <a:pt x="1470" y="37"/>
                    <a:pt x="1464" y="48"/>
                  </a:cubicBezTo>
                  <a:cubicBezTo>
                    <a:pt x="1458" y="61"/>
                    <a:pt x="1449" y="73"/>
                    <a:pt x="1440" y="84"/>
                  </a:cubicBezTo>
                  <a:cubicBezTo>
                    <a:pt x="1409" y="121"/>
                    <a:pt x="1377" y="141"/>
                    <a:pt x="1332" y="156"/>
                  </a:cubicBezTo>
                  <a:cubicBezTo>
                    <a:pt x="1258" y="107"/>
                    <a:pt x="1245" y="122"/>
                    <a:pt x="1140" y="132"/>
                  </a:cubicBezTo>
                  <a:cubicBezTo>
                    <a:pt x="986" y="123"/>
                    <a:pt x="904" y="110"/>
                    <a:pt x="756" y="132"/>
                  </a:cubicBezTo>
                  <a:cubicBezTo>
                    <a:pt x="688" y="142"/>
                    <a:pt x="631" y="187"/>
                    <a:pt x="564" y="204"/>
                  </a:cubicBezTo>
                  <a:cubicBezTo>
                    <a:pt x="519" y="234"/>
                    <a:pt x="518" y="259"/>
                    <a:pt x="468" y="276"/>
                  </a:cubicBezTo>
                  <a:cubicBezTo>
                    <a:pt x="451" y="328"/>
                    <a:pt x="450" y="342"/>
                    <a:pt x="396" y="360"/>
                  </a:cubicBezTo>
                  <a:cubicBezTo>
                    <a:pt x="380" y="384"/>
                    <a:pt x="357" y="405"/>
                    <a:pt x="348" y="432"/>
                  </a:cubicBezTo>
                  <a:cubicBezTo>
                    <a:pt x="340" y="456"/>
                    <a:pt x="342" y="486"/>
                    <a:pt x="324" y="504"/>
                  </a:cubicBezTo>
                  <a:cubicBezTo>
                    <a:pt x="293" y="535"/>
                    <a:pt x="221" y="611"/>
                    <a:pt x="204" y="648"/>
                  </a:cubicBezTo>
                  <a:cubicBezTo>
                    <a:pt x="172" y="720"/>
                    <a:pt x="164" y="798"/>
                    <a:pt x="120" y="864"/>
                  </a:cubicBezTo>
                  <a:cubicBezTo>
                    <a:pt x="95" y="1011"/>
                    <a:pt x="0" y="1145"/>
                    <a:pt x="0" y="1296"/>
                  </a:cubicBezTo>
                </a:path>
              </a:pathLst>
            </a:custGeom>
            <a:noFill/>
            <a:ln w="200025" cmpd="sng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62" name="未知"/>
          <p:cNvSpPr>
            <a:spLocks/>
          </p:cNvSpPr>
          <p:nvPr/>
        </p:nvSpPr>
        <p:spPr bwMode="auto">
          <a:xfrm>
            <a:off x="1474788" y="4508500"/>
            <a:ext cx="2038350" cy="1636713"/>
          </a:xfrm>
          <a:custGeom>
            <a:avLst/>
            <a:gdLst>
              <a:gd name="T0" fmla="*/ 0 w 1284"/>
              <a:gd name="T1" fmla="*/ 2147483647 h 1008"/>
              <a:gd name="T2" fmla="*/ 2147483647 w 1284"/>
              <a:gd name="T3" fmla="*/ 2147483647 h 1008"/>
              <a:gd name="T4" fmla="*/ 2147483647 w 1284"/>
              <a:gd name="T5" fmla="*/ 2147483647 h 1008"/>
              <a:gd name="T6" fmla="*/ 2147483647 w 1284"/>
              <a:gd name="T7" fmla="*/ 2147483647 h 1008"/>
              <a:gd name="T8" fmla="*/ 2147483647 w 1284"/>
              <a:gd name="T9" fmla="*/ 2147483647 h 1008"/>
              <a:gd name="T10" fmla="*/ 2147483647 w 1284"/>
              <a:gd name="T11" fmla="*/ 2147483647 h 1008"/>
              <a:gd name="T12" fmla="*/ 2147483647 w 1284"/>
              <a:gd name="T13" fmla="*/ 2147483647 h 1008"/>
              <a:gd name="T14" fmla="*/ 2147483647 w 1284"/>
              <a:gd name="T15" fmla="*/ 2147483647 h 1008"/>
              <a:gd name="T16" fmla="*/ 2147483647 w 1284"/>
              <a:gd name="T17" fmla="*/ 2147483647 h 1008"/>
              <a:gd name="T18" fmla="*/ 2147483647 w 1284"/>
              <a:gd name="T19" fmla="*/ 2147483647 h 1008"/>
              <a:gd name="T20" fmla="*/ 2147483647 w 1284"/>
              <a:gd name="T21" fmla="*/ 2147483647 h 1008"/>
              <a:gd name="T22" fmla="*/ 2147483647 w 1284"/>
              <a:gd name="T23" fmla="*/ 2147483647 h 1008"/>
              <a:gd name="T24" fmla="*/ 2147483647 w 1284"/>
              <a:gd name="T25" fmla="*/ 2147483647 h 1008"/>
              <a:gd name="T26" fmla="*/ 2147483647 w 1284"/>
              <a:gd name="T27" fmla="*/ 2147483647 h 1008"/>
              <a:gd name="T28" fmla="*/ 2147483647 w 1284"/>
              <a:gd name="T29" fmla="*/ 0 h 100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84"/>
              <a:gd name="T46" fmla="*/ 0 h 1008"/>
              <a:gd name="T47" fmla="*/ 1284 w 1284"/>
              <a:gd name="T48" fmla="*/ 1008 h 100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84" h="1008">
                <a:moveTo>
                  <a:pt x="0" y="1008"/>
                </a:moveTo>
                <a:cubicBezTo>
                  <a:pt x="8" y="984"/>
                  <a:pt x="3" y="950"/>
                  <a:pt x="24" y="936"/>
                </a:cubicBezTo>
                <a:cubicBezTo>
                  <a:pt x="60" y="912"/>
                  <a:pt x="96" y="900"/>
                  <a:pt x="132" y="876"/>
                </a:cubicBezTo>
                <a:cubicBezTo>
                  <a:pt x="175" y="890"/>
                  <a:pt x="223" y="892"/>
                  <a:pt x="264" y="912"/>
                </a:cubicBezTo>
                <a:cubicBezTo>
                  <a:pt x="357" y="959"/>
                  <a:pt x="246" y="918"/>
                  <a:pt x="336" y="948"/>
                </a:cubicBezTo>
                <a:cubicBezTo>
                  <a:pt x="360" y="940"/>
                  <a:pt x="391" y="933"/>
                  <a:pt x="408" y="912"/>
                </a:cubicBezTo>
                <a:cubicBezTo>
                  <a:pt x="455" y="854"/>
                  <a:pt x="377" y="890"/>
                  <a:pt x="456" y="864"/>
                </a:cubicBezTo>
                <a:cubicBezTo>
                  <a:pt x="520" y="767"/>
                  <a:pt x="704" y="691"/>
                  <a:pt x="804" y="624"/>
                </a:cubicBezTo>
                <a:cubicBezTo>
                  <a:pt x="833" y="605"/>
                  <a:pt x="911" y="518"/>
                  <a:pt x="924" y="480"/>
                </a:cubicBezTo>
                <a:cubicBezTo>
                  <a:pt x="928" y="468"/>
                  <a:pt x="927" y="453"/>
                  <a:pt x="936" y="444"/>
                </a:cubicBezTo>
                <a:cubicBezTo>
                  <a:pt x="956" y="424"/>
                  <a:pt x="1008" y="396"/>
                  <a:pt x="1008" y="396"/>
                </a:cubicBezTo>
                <a:cubicBezTo>
                  <a:pt x="1054" y="327"/>
                  <a:pt x="1046" y="307"/>
                  <a:pt x="1020" y="228"/>
                </a:cubicBezTo>
                <a:cubicBezTo>
                  <a:pt x="1033" y="161"/>
                  <a:pt x="1024" y="145"/>
                  <a:pt x="1080" y="108"/>
                </a:cubicBezTo>
                <a:cubicBezTo>
                  <a:pt x="1107" y="27"/>
                  <a:pt x="1069" y="104"/>
                  <a:pt x="1200" y="60"/>
                </a:cubicBezTo>
                <a:cubicBezTo>
                  <a:pt x="1238" y="47"/>
                  <a:pt x="1259" y="25"/>
                  <a:pt x="1284" y="0"/>
                </a:cubicBezTo>
              </a:path>
            </a:pathLst>
          </a:custGeom>
          <a:noFill/>
          <a:ln w="203200" cmpd="sng">
            <a:solidFill>
              <a:srgbClr val="54B1B8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3" name="未知"/>
          <p:cNvSpPr>
            <a:spLocks/>
          </p:cNvSpPr>
          <p:nvPr/>
        </p:nvSpPr>
        <p:spPr bwMode="auto">
          <a:xfrm>
            <a:off x="3492500" y="2565400"/>
            <a:ext cx="2192338" cy="1981200"/>
          </a:xfrm>
          <a:custGeom>
            <a:avLst/>
            <a:gdLst>
              <a:gd name="T0" fmla="*/ 2147483647 w 1381"/>
              <a:gd name="T1" fmla="*/ 0 h 1248"/>
              <a:gd name="T2" fmla="*/ 2147483647 w 1381"/>
              <a:gd name="T3" fmla="*/ 2147483647 h 1248"/>
              <a:gd name="T4" fmla="*/ 2147483647 w 1381"/>
              <a:gd name="T5" fmla="*/ 2147483647 h 1248"/>
              <a:gd name="T6" fmla="*/ 2147483647 w 1381"/>
              <a:gd name="T7" fmla="*/ 2147483647 h 1248"/>
              <a:gd name="T8" fmla="*/ 2147483647 w 1381"/>
              <a:gd name="T9" fmla="*/ 2147483647 h 1248"/>
              <a:gd name="T10" fmla="*/ 2147483647 w 1381"/>
              <a:gd name="T11" fmla="*/ 2147483647 h 1248"/>
              <a:gd name="T12" fmla="*/ 2147483647 w 1381"/>
              <a:gd name="T13" fmla="*/ 2147483647 h 1248"/>
              <a:gd name="T14" fmla="*/ 2147483647 w 1381"/>
              <a:gd name="T15" fmla="*/ 2147483647 h 1248"/>
              <a:gd name="T16" fmla="*/ 2147483647 w 1381"/>
              <a:gd name="T17" fmla="*/ 2147483647 h 1248"/>
              <a:gd name="T18" fmla="*/ 2147483647 w 1381"/>
              <a:gd name="T19" fmla="*/ 2147483647 h 1248"/>
              <a:gd name="T20" fmla="*/ 2147483647 w 1381"/>
              <a:gd name="T21" fmla="*/ 2147483647 h 1248"/>
              <a:gd name="T22" fmla="*/ 2147483647 w 1381"/>
              <a:gd name="T23" fmla="*/ 2147483647 h 1248"/>
              <a:gd name="T24" fmla="*/ 2147483647 w 1381"/>
              <a:gd name="T25" fmla="*/ 2147483647 h 1248"/>
              <a:gd name="T26" fmla="*/ 2147483647 w 1381"/>
              <a:gd name="T27" fmla="*/ 2147483647 h 1248"/>
              <a:gd name="T28" fmla="*/ 2147483647 w 1381"/>
              <a:gd name="T29" fmla="*/ 2147483647 h 1248"/>
              <a:gd name="T30" fmla="*/ 2147483647 w 1381"/>
              <a:gd name="T31" fmla="*/ 2147483647 h 1248"/>
              <a:gd name="T32" fmla="*/ 2147483647 w 1381"/>
              <a:gd name="T33" fmla="*/ 2147483647 h 1248"/>
              <a:gd name="T34" fmla="*/ 2147483647 w 1381"/>
              <a:gd name="T35" fmla="*/ 2147483647 h 1248"/>
              <a:gd name="T36" fmla="*/ 2147483647 w 1381"/>
              <a:gd name="T37" fmla="*/ 2147483647 h 1248"/>
              <a:gd name="T38" fmla="*/ 2147483647 w 1381"/>
              <a:gd name="T39" fmla="*/ 2147483647 h 1248"/>
              <a:gd name="T40" fmla="*/ 2147483647 w 1381"/>
              <a:gd name="T41" fmla="*/ 2147483647 h 1248"/>
              <a:gd name="T42" fmla="*/ 2147483647 w 1381"/>
              <a:gd name="T43" fmla="*/ 2147483647 h 1248"/>
              <a:gd name="T44" fmla="*/ 0 w 1381"/>
              <a:gd name="T45" fmla="*/ 2147483647 h 124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381"/>
              <a:gd name="T70" fmla="*/ 0 h 1248"/>
              <a:gd name="T71" fmla="*/ 1381 w 1381"/>
              <a:gd name="T72" fmla="*/ 1248 h 124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381" h="1248">
                <a:moveTo>
                  <a:pt x="1344" y="0"/>
                </a:moveTo>
                <a:cubicBezTo>
                  <a:pt x="1356" y="62"/>
                  <a:pt x="1381" y="108"/>
                  <a:pt x="1308" y="132"/>
                </a:cubicBezTo>
                <a:cubicBezTo>
                  <a:pt x="1261" y="116"/>
                  <a:pt x="1195" y="127"/>
                  <a:pt x="1152" y="156"/>
                </a:cubicBezTo>
                <a:cubicBezTo>
                  <a:pt x="1128" y="172"/>
                  <a:pt x="1080" y="204"/>
                  <a:pt x="1080" y="204"/>
                </a:cubicBezTo>
                <a:cubicBezTo>
                  <a:pt x="1076" y="216"/>
                  <a:pt x="1077" y="231"/>
                  <a:pt x="1068" y="240"/>
                </a:cubicBezTo>
                <a:cubicBezTo>
                  <a:pt x="1059" y="249"/>
                  <a:pt x="1043" y="246"/>
                  <a:pt x="1032" y="252"/>
                </a:cubicBezTo>
                <a:cubicBezTo>
                  <a:pt x="967" y="288"/>
                  <a:pt x="968" y="292"/>
                  <a:pt x="924" y="336"/>
                </a:cubicBezTo>
                <a:cubicBezTo>
                  <a:pt x="920" y="348"/>
                  <a:pt x="921" y="363"/>
                  <a:pt x="912" y="372"/>
                </a:cubicBezTo>
                <a:cubicBezTo>
                  <a:pt x="870" y="414"/>
                  <a:pt x="874" y="366"/>
                  <a:pt x="852" y="348"/>
                </a:cubicBezTo>
                <a:cubicBezTo>
                  <a:pt x="842" y="340"/>
                  <a:pt x="828" y="340"/>
                  <a:pt x="816" y="336"/>
                </a:cubicBezTo>
                <a:cubicBezTo>
                  <a:pt x="766" y="353"/>
                  <a:pt x="765" y="378"/>
                  <a:pt x="720" y="408"/>
                </a:cubicBezTo>
                <a:cubicBezTo>
                  <a:pt x="650" y="513"/>
                  <a:pt x="669" y="451"/>
                  <a:pt x="684" y="600"/>
                </a:cubicBezTo>
                <a:cubicBezTo>
                  <a:pt x="668" y="709"/>
                  <a:pt x="681" y="657"/>
                  <a:pt x="648" y="756"/>
                </a:cubicBezTo>
                <a:cubicBezTo>
                  <a:pt x="640" y="780"/>
                  <a:pt x="600" y="772"/>
                  <a:pt x="576" y="780"/>
                </a:cubicBezTo>
                <a:cubicBezTo>
                  <a:pt x="514" y="801"/>
                  <a:pt x="451" y="815"/>
                  <a:pt x="396" y="852"/>
                </a:cubicBezTo>
                <a:cubicBezTo>
                  <a:pt x="356" y="912"/>
                  <a:pt x="384" y="880"/>
                  <a:pt x="300" y="936"/>
                </a:cubicBezTo>
                <a:cubicBezTo>
                  <a:pt x="273" y="954"/>
                  <a:pt x="204" y="960"/>
                  <a:pt x="204" y="960"/>
                </a:cubicBezTo>
                <a:cubicBezTo>
                  <a:pt x="192" y="972"/>
                  <a:pt x="176" y="981"/>
                  <a:pt x="168" y="996"/>
                </a:cubicBezTo>
                <a:cubicBezTo>
                  <a:pt x="150" y="1029"/>
                  <a:pt x="153" y="1072"/>
                  <a:pt x="132" y="1104"/>
                </a:cubicBezTo>
                <a:cubicBezTo>
                  <a:pt x="116" y="1128"/>
                  <a:pt x="100" y="1152"/>
                  <a:pt x="84" y="1176"/>
                </a:cubicBezTo>
                <a:cubicBezTo>
                  <a:pt x="77" y="1187"/>
                  <a:pt x="59" y="1182"/>
                  <a:pt x="48" y="1188"/>
                </a:cubicBezTo>
                <a:cubicBezTo>
                  <a:pt x="35" y="1194"/>
                  <a:pt x="24" y="1204"/>
                  <a:pt x="12" y="1212"/>
                </a:cubicBezTo>
                <a:cubicBezTo>
                  <a:pt x="8" y="1224"/>
                  <a:pt x="0" y="1248"/>
                  <a:pt x="0" y="1248"/>
                </a:cubicBezTo>
              </a:path>
            </a:pathLst>
          </a:custGeom>
          <a:noFill/>
          <a:ln w="203200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4" name="未知"/>
          <p:cNvSpPr>
            <a:spLocks/>
          </p:cNvSpPr>
          <p:nvPr/>
        </p:nvSpPr>
        <p:spPr bwMode="auto">
          <a:xfrm>
            <a:off x="5580063" y="620713"/>
            <a:ext cx="3257550" cy="2057400"/>
          </a:xfrm>
          <a:custGeom>
            <a:avLst/>
            <a:gdLst>
              <a:gd name="T0" fmla="*/ 2147483647 w 2052"/>
              <a:gd name="T1" fmla="*/ 2147483647 h 1296"/>
              <a:gd name="T2" fmla="*/ 2147483647 w 2052"/>
              <a:gd name="T3" fmla="*/ 2147483647 h 1296"/>
              <a:gd name="T4" fmla="*/ 2147483647 w 2052"/>
              <a:gd name="T5" fmla="*/ 2147483647 h 1296"/>
              <a:gd name="T6" fmla="*/ 2147483647 w 2052"/>
              <a:gd name="T7" fmla="*/ 2147483647 h 1296"/>
              <a:gd name="T8" fmla="*/ 2147483647 w 2052"/>
              <a:gd name="T9" fmla="*/ 2147483647 h 1296"/>
              <a:gd name="T10" fmla="*/ 2147483647 w 2052"/>
              <a:gd name="T11" fmla="*/ 2147483647 h 1296"/>
              <a:gd name="T12" fmla="*/ 2147483647 w 2052"/>
              <a:gd name="T13" fmla="*/ 0 h 1296"/>
              <a:gd name="T14" fmla="*/ 2147483647 w 2052"/>
              <a:gd name="T15" fmla="*/ 2147483647 h 1296"/>
              <a:gd name="T16" fmla="*/ 2147483647 w 2052"/>
              <a:gd name="T17" fmla="*/ 2147483647 h 1296"/>
              <a:gd name="T18" fmla="*/ 2147483647 w 2052"/>
              <a:gd name="T19" fmla="*/ 2147483647 h 1296"/>
              <a:gd name="T20" fmla="*/ 2147483647 w 2052"/>
              <a:gd name="T21" fmla="*/ 2147483647 h 1296"/>
              <a:gd name="T22" fmla="*/ 2147483647 w 2052"/>
              <a:gd name="T23" fmla="*/ 2147483647 h 1296"/>
              <a:gd name="T24" fmla="*/ 2147483647 w 2052"/>
              <a:gd name="T25" fmla="*/ 2147483647 h 1296"/>
              <a:gd name="T26" fmla="*/ 2147483647 w 2052"/>
              <a:gd name="T27" fmla="*/ 2147483647 h 1296"/>
              <a:gd name="T28" fmla="*/ 2147483647 w 2052"/>
              <a:gd name="T29" fmla="*/ 2147483647 h 1296"/>
              <a:gd name="T30" fmla="*/ 2147483647 w 2052"/>
              <a:gd name="T31" fmla="*/ 2147483647 h 1296"/>
              <a:gd name="T32" fmla="*/ 2147483647 w 2052"/>
              <a:gd name="T33" fmla="*/ 2147483647 h 1296"/>
              <a:gd name="T34" fmla="*/ 2147483647 w 2052"/>
              <a:gd name="T35" fmla="*/ 2147483647 h 1296"/>
              <a:gd name="T36" fmla="*/ 2147483647 w 2052"/>
              <a:gd name="T37" fmla="*/ 2147483647 h 1296"/>
              <a:gd name="T38" fmla="*/ 2147483647 w 2052"/>
              <a:gd name="T39" fmla="*/ 2147483647 h 1296"/>
              <a:gd name="T40" fmla="*/ 0 w 2052"/>
              <a:gd name="T41" fmla="*/ 2147483647 h 129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052"/>
              <a:gd name="T64" fmla="*/ 0 h 1296"/>
              <a:gd name="T65" fmla="*/ 2052 w 2052"/>
              <a:gd name="T66" fmla="*/ 1296 h 129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052" h="1296">
                <a:moveTo>
                  <a:pt x="2052" y="552"/>
                </a:moveTo>
                <a:cubicBezTo>
                  <a:pt x="1994" y="545"/>
                  <a:pt x="1903" y="546"/>
                  <a:pt x="1848" y="516"/>
                </a:cubicBezTo>
                <a:cubicBezTo>
                  <a:pt x="1724" y="447"/>
                  <a:pt x="1821" y="483"/>
                  <a:pt x="1740" y="456"/>
                </a:cubicBezTo>
                <a:cubicBezTo>
                  <a:pt x="1723" y="404"/>
                  <a:pt x="1690" y="361"/>
                  <a:pt x="1668" y="312"/>
                </a:cubicBezTo>
                <a:cubicBezTo>
                  <a:pt x="1643" y="255"/>
                  <a:pt x="1633" y="192"/>
                  <a:pt x="1620" y="132"/>
                </a:cubicBezTo>
                <a:cubicBezTo>
                  <a:pt x="1612" y="97"/>
                  <a:pt x="1603" y="37"/>
                  <a:pt x="1572" y="12"/>
                </a:cubicBezTo>
                <a:cubicBezTo>
                  <a:pt x="1562" y="4"/>
                  <a:pt x="1548" y="4"/>
                  <a:pt x="1536" y="0"/>
                </a:cubicBezTo>
                <a:cubicBezTo>
                  <a:pt x="1516" y="4"/>
                  <a:pt x="1493" y="1"/>
                  <a:pt x="1476" y="12"/>
                </a:cubicBezTo>
                <a:cubicBezTo>
                  <a:pt x="1465" y="19"/>
                  <a:pt x="1470" y="37"/>
                  <a:pt x="1464" y="48"/>
                </a:cubicBezTo>
                <a:cubicBezTo>
                  <a:pt x="1458" y="61"/>
                  <a:pt x="1449" y="73"/>
                  <a:pt x="1440" y="84"/>
                </a:cubicBezTo>
                <a:cubicBezTo>
                  <a:pt x="1409" y="121"/>
                  <a:pt x="1377" y="141"/>
                  <a:pt x="1332" y="156"/>
                </a:cubicBezTo>
                <a:cubicBezTo>
                  <a:pt x="1258" y="107"/>
                  <a:pt x="1245" y="122"/>
                  <a:pt x="1140" y="132"/>
                </a:cubicBezTo>
                <a:cubicBezTo>
                  <a:pt x="986" y="123"/>
                  <a:pt x="904" y="110"/>
                  <a:pt x="756" y="132"/>
                </a:cubicBezTo>
                <a:cubicBezTo>
                  <a:pt x="688" y="142"/>
                  <a:pt x="631" y="187"/>
                  <a:pt x="564" y="204"/>
                </a:cubicBezTo>
                <a:cubicBezTo>
                  <a:pt x="519" y="234"/>
                  <a:pt x="518" y="259"/>
                  <a:pt x="468" y="276"/>
                </a:cubicBezTo>
                <a:cubicBezTo>
                  <a:pt x="451" y="328"/>
                  <a:pt x="450" y="342"/>
                  <a:pt x="396" y="360"/>
                </a:cubicBezTo>
                <a:cubicBezTo>
                  <a:pt x="380" y="384"/>
                  <a:pt x="357" y="405"/>
                  <a:pt x="348" y="432"/>
                </a:cubicBezTo>
                <a:cubicBezTo>
                  <a:pt x="340" y="456"/>
                  <a:pt x="342" y="486"/>
                  <a:pt x="324" y="504"/>
                </a:cubicBezTo>
                <a:cubicBezTo>
                  <a:pt x="293" y="535"/>
                  <a:pt x="221" y="611"/>
                  <a:pt x="204" y="648"/>
                </a:cubicBezTo>
                <a:cubicBezTo>
                  <a:pt x="172" y="720"/>
                  <a:pt x="164" y="798"/>
                  <a:pt x="120" y="864"/>
                </a:cubicBezTo>
                <a:cubicBezTo>
                  <a:pt x="95" y="1011"/>
                  <a:pt x="0" y="1145"/>
                  <a:pt x="0" y="1296"/>
                </a:cubicBezTo>
              </a:path>
            </a:pathLst>
          </a:custGeom>
          <a:noFill/>
          <a:ln w="200025" cmpd="sng">
            <a:solidFill>
              <a:srgbClr val="FF33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75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8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7"/>
                                            </p:cond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animBg="1" autoUpdateAnimBg="0"/>
      <p:bldP spid="10249" grpId="0" animBg="1" autoUpdateAnimBg="0"/>
      <p:bldP spid="10250" grpId="0" animBg="1" autoUpdateAnimBg="0"/>
      <p:bldP spid="10251" grpId="0" autoUpdateAnimBg="0"/>
      <p:bldP spid="10252" grpId="0" autoUpdateAnimBg="0"/>
      <p:bldP spid="10253" grpId="0" autoUpdateAnimBg="0"/>
      <p:bldP spid="10254" grpId="0" autoUpdateAnimBg="0"/>
      <p:bldP spid="10255" grpId="0" autoUpdateAnimBg="0"/>
      <p:bldP spid="10256" grpId="0" autoUpdateAnimBg="0"/>
      <p:bldP spid="10262" grpId="0" animBg="1"/>
      <p:bldP spid="10263" grpId="0" animBg="1"/>
      <p:bldP spid="102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51520" y="260648"/>
            <a:ext cx="8496944" cy="104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  速读课文，完成：</a:t>
            </a:r>
            <a:endParaRPr lang="en-US" altLang="zh-CN" sz="4400" b="1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、找出本则新闻的各个结构。</a:t>
            </a:r>
            <a:endParaRPr lang="en-US" altLang="zh-CN" sz="32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2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、本文标题有什么特点？</a:t>
            </a:r>
            <a:endParaRPr lang="en-US" altLang="zh-CN" sz="32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3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、找出这则新闻的要素。</a:t>
            </a:r>
            <a:endParaRPr lang="en-US" altLang="zh-CN" sz="32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 smtClean="0">
                <a:latin typeface="微软雅黑" pitchFamily="34" charset="-122"/>
                <a:ea typeface="微软雅黑" pitchFamily="34" charset="-122"/>
              </a:rPr>
              <a:t> 4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、“新华社长江前线</a:t>
            </a:r>
            <a:r>
              <a:rPr lang="en-US" altLang="zh-CN" sz="3200" b="1" dirty="0" smtClean="0">
                <a:latin typeface="微软雅黑" pitchFamily="34" charset="-122"/>
                <a:ea typeface="微软雅黑" pitchFamily="34" charset="-122"/>
              </a:rPr>
              <a:t>1949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3200" b="1" dirty="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3200" b="1" dirty="0" smtClean="0">
                <a:latin typeface="微软雅黑" pitchFamily="34" charset="-122"/>
                <a:ea typeface="微软雅黑" pitchFamily="34" charset="-122"/>
              </a:rPr>
              <a:t>22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en-US" altLang="zh-CN" sz="3200" b="1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时电”属于新闻的什么？在新闻中起什么作用？</a:t>
            </a:r>
            <a:endParaRPr lang="en-US" altLang="zh-CN" sz="32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5</a:t>
            </a:r>
            <a:r>
              <a:rPr lang="zh-CN" altLang="en-US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、找出新闻的导语部分，说说它在文中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的作用。</a:t>
            </a:r>
            <a:endParaRPr lang="en-US" altLang="zh-CN" sz="32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、主体部分报道了哪些方面的内容？</a:t>
            </a:r>
            <a:endParaRPr lang="zh-CN" altLang="en-US" sz="3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endParaRPr lang="en-US" altLang="zh-CN" sz="40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400" b="1" dirty="0" smtClean="0">
                <a:solidFill>
                  <a:srgbClr val="FF0000"/>
                </a:solidFill>
                <a:latin typeface="Calibri" pitchFamily="34" charset="0"/>
              </a:rPr>
              <a:t>  </a:t>
            </a:r>
          </a:p>
          <a:p>
            <a:pPr>
              <a:spcBef>
                <a:spcPct val="50000"/>
              </a:spcBef>
            </a:pPr>
            <a:endParaRPr lang="en-US" altLang="zh-CN" sz="44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4400" b="1" dirty="0">
              <a:solidFill>
                <a:schemeClr val="hlink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0"/>
            <a:ext cx="82809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 smtClean="0">
                <a:solidFill>
                  <a:srgbClr val="FF0000"/>
                </a:solidFill>
                <a:latin typeface="Calibri" pitchFamily="34" charset="0"/>
              </a:rPr>
              <a:t>1</a:t>
            </a:r>
            <a:r>
              <a:rPr lang="zh-CN" altLang="en-US" sz="3600" b="1" dirty="0" smtClean="0">
                <a:solidFill>
                  <a:srgbClr val="FF0000"/>
                </a:solidFill>
                <a:latin typeface="Calibri" pitchFamily="34" charset="0"/>
              </a:rPr>
              <a:t>、阅读</a:t>
            </a:r>
            <a:r>
              <a:rPr lang="zh-CN" altLang="en-US" sz="3600" b="1" dirty="0">
                <a:solidFill>
                  <a:srgbClr val="FF0000"/>
                </a:solidFill>
                <a:latin typeface="Calibri" pitchFamily="34" charset="0"/>
              </a:rPr>
              <a:t>课文，</a:t>
            </a:r>
            <a:r>
              <a:rPr lang="zh-CN" altLang="en-US" sz="3600" b="1" dirty="0" smtClean="0">
                <a:solidFill>
                  <a:srgbClr val="FF0000"/>
                </a:solidFill>
                <a:latin typeface="Calibri" pitchFamily="34" charset="0"/>
              </a:rPr>
              <a:t>找出本则新闻的结构</a:t>
            </a:r>
            <a:endParaRPr lang="zh-CN" altLang="en-US" sz="36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95536" y="1340768"/>
            <a:ext cx="79914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Calibri" pitchFamily="34" charset="0"/>
              </a:rPr>
              <a:t>标题：我三十万大军胜利南渡长江。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67544" y="2204864"/>
            <a:ext cx="76342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Calibri" pitchFamily="34" charset="0"/>
              </a:rPr>
              <a:t>导语：英勇的人民解放军</a:t>
            </a:r>
            <a:r>
              <a:rPr lang="en-US" altLang="zh-CN" sz="3200" b="1" dirty="0">
                <a:latin typeface="Calibri" pitchFamily="34" charset="0"/>
              </a:rPr>
              <a:t>……</a:t>
            </a:r>
            <a:r>
              <a:rPr lang="zh-CN" altLang="en-US" sz="3200" b="1" dirty="0">
                <a:latin typeface="Calibri" pitchFamily="34" charset="0"/>
              </a:rPr>
              <a:t>渡过长江。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95536" y="3140968"/>
            <a:ext cx="7775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Calibri" pitchFamily="34" charset="0"/>
              </a:rPr>
              <a:t>主体：渡江战斗</a:t>
            </a:r>
            <a:r>
              <a:rPr lang="en-US" altLang="zh-CN" sz="3200" b="1" dirty="0">
                <a:latin typeface="Calibri" pitchFamily="34" charset="0"/>
              </a:rPr>
              <a:t>……</a:t>
            </a:r>
            <a:r>
              <a:rPr lang="zh-CN" altLang="en-US" sz="3200" b="1" dirty="0">
                <a:latin typeface="Calibri" pitchFamily="34" charset="0"/>
              </a:rPr>
              <a:t>诸城进击中。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95536" y="4365104"/>
            <a:ext cx="69834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Calibri" pitchFamily="34" charset="0"/>
              </a:rPr>
              <a:t>结语：人民解放军</a:t>
            </a:r>
            <a:r>
              <a:rPr lang="en-US" altLang="zh-CN" sz="3200" b="1" dirty="0">
                <a:latin typeface="Calibri" pitchFamily="34" charset="0"/>
              </a:rPr>
              <a:t>……</a:t>
            </a:r>
            <a:r>
              <a:rPr lang="zh-CN" altLang="en-US" sz="3200" b="1" dirty="0">
                <a:latin typeface="Calibri" pitchFamily="34" charset="0"/>
              </a:rPr>
              <a:t>的命令。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  <p:bldP spid="7175" grpId="0"/>
      <p:bldP spid="717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735</Words>
  <Application>Microsoft Office PowerPoint</Application>
  <PresentationFormat>全屏显示(4:3)</PresentationFormat>
  <Paragraphs>118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</vt:lpstr>
      <vt:lpstr>幻灯片 1</vt:lpstr>
      <vt:lpstr>作者简介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品析语言，领悟情感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deng</dc:creator>
  <cp:lastModifiedBy>deng</cp:lastModifiedBy>
  <cp:revision>22</cp:revision>
  <dcterms:created xsi:type="dcterms:W3CDTF">2018-09-02T04:11:00Z</dcterms:created>
  <dcterms:modified xsi:type="dcterms:W3CDTF">2018-09-04T07:12:10Z</dcterms:modified>
</cp:coreProperties>
</file>