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9"/>
  </p:notesMasterIdLst>
  <p:sldIdLst>
    <p:sldId id="321" r:id="rId4"/>
    <p:sldId id="297" r:id="rId5"/>
    <p:sldId id="266" r:id="rId6"/>
    <p:sldId id="299" r:id="rId7"/>
    <p:sldId id="300" r:id="rId8"/>
    <p:sldId id="306" r:id="rId9"/>
    <p:sldId id="336" r:id="rId10"/>
    <p:sldId id="308" r:id="rId11"/>
    <p:sldId id="322" r:id="rId12"/>
    <p:sldId id="323" r:id="rId13"/>
    <p:sldId id="320" r:id="rId14"/>
    <p:sldId id="311" r:id="rId15"/>
    <p:sldId id="287" r:id="rId16"/>
    <p:sldId id="318" r:id="rId17"/>
    <p:sldId id="312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66FF"/>
    <a:srgbClr val="FF6600"/>
    <a:srgbClr val="3333FF"/>
    <a:srgbClr val="80E4F8"/>
    <a:srgbClr val="000099"/>
    <a:srgbClr val="00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97282" name="页眉占位符 9728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97283" name="日期占位符 9728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97284" name="幻灯片图像占位符 97283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7285" name="文本占位符 9728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7286" name="页脚占位符 9728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97287" name="灯片编号占位符 9728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lvl="0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altLang="zh-CN" sz="1400">
                <a:latin typeface="Arial" panose="020B0604020202020204" pitchFamily="34" charset="0"/>
              </a:rPr>
              <a:t>2010/04/08</a:t>
            </a:r>
            <a:endParaRPr lang="en-US" altLang="zh-CN" sz="140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r>
              <a:rPr lang="en-US" altLang="zh-CN" sz="1400" dirty="0">
                <a:latin typeface="Arial" panose="020B0604020202020204" pitchFamily="34" charset="0"/>
              </a:rPr>
              <a:t>《</a:t>
            </a:r>
            <a:r>
              <a:rPr lang="zh-CN" altLang="en-US" sz="1400" dirty="0">
                <a:latin typeface="Arial" panose="020B0604020202020204" pitchFamily="34" charset="0"/>
              </a:rPr>
              <a:t>孙权劝学</a:t>
            </a:r>
            <a:r>
              <a:rPr lang="en-US" altLang="zh-CN" sz="1400">
                <a:latin typeface="Arial" panose="020B0604020202020204" pitchFamily="34" charset="0"/>
              </a:rPr>
              <a:t>》</a:t>
            </a:r>
            <a:endParaRPr lang="en-US" altLang="zh-CN" sz="1400">
              <a:latin typeface="Arial" panose="020B0604020202020204" pitchFamily="34" charset="0"/>
            </a:endParaRPr>
          </a:p>
          <a:p>
            <a:pPr lvl="0" algn="ctr"/>
            <a:r>
              <a:rPr lang="zh-CN" altLang="en-US" sz="1400" dirty="0">
                <a:latin typeface="Arial" panose="020B0604020202020204" pitchFamily="34" charset="0"/>
              </a:rPr>
              <a:t>课件原创：乐中语文组</a:t>
            </a:r>
            <a:endParaRPr lang="zh-CN" altLang="en-US" sz="1400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1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1.wmf"/><Relationship Id="rId1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hyperlink" Target="http://www.e0431.com/hero/gdmr/gdmr-3/smg.htm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GIF"/><Relationship Id="rId2" Type="http://schemas.openxmlformats.org/officeDocument/2006/relationships/image" Target="../media/image4.GIF"/><Relationship Id="rId1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1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3426" name="图片 103425" descr="图片1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427" name="图片 1" descr="淡雅ppt背景（扒土梦幻馆搜集） (155)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430" name="文本占位符 103429"/>
          <p:cNvSpPr>
            <a:spLocks noGrp="1"/>
          </p:cNvSpPr>
          <p:nvPr>
            <p:ph type="body" idx="1"/>
          </p:nvPr>
        </p:nvSpPr>
        <p:spPr>
          <a:xfrm>
            <a:off x="395288" y="1196975"/>
            <a:ext cx="8229600" cy="4525963"/>
          </a:xfrm>
          <a:ln/>
        </p:spPr>
        <p:txBody>
          <a:bodyPr/>
          <a:p>
            <a:pPr>
              <a:buNone/>
            </a:pPr>
            <a:r>
              <a:rPr lang="en-US" altLang="zh-CN" sz="6600" b="1" dirty="0">
                <a:solidFill>
                  <a:srgbClr val="FF0000"/>
                </a:solidFill>
              </a:rPr>
              <a:t>         </a:t>
            </a:r>
            <a:r>
              <a:rPr lang="zh-CN" altLang="en-US" sz="6600" b="1" dirty="0">
                <a:solidFill>
                  <a:srgbClr val="FF0000"/>
                </a:solidFill>
              </a:rPr>
              <a:t>孙权劝学</a:t>
            </a:r>
            <a:endParaRPr lang="zh-CN" altLang="en-US" sz="66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CN" altLang="en-US" sz="4800" b="1">
                <a:solidFill>
                  <a:srgbClr val="FF0000"/>
                </a:solidFill>
              </a:rPr>
              <a:t>   </a:t>
            </a:r>
            <a:r>
              <a:rPr lang="zh-CN" altLang="en-US" sz="4800" b="1" dirty="0">
                <a:solidFill>
                  <a:srgbClr val="FF0000"/>
                </a:solidFill>
              </a:rPr>
              <a:t>                      </a:t>
            </a:r>
            <a:endParaRPr lang="en-US" altLang="zh-CN" sz="4800" b="1">
              <a:solidFill>
                <a:srgbClr val="FF0000"/>
              </a:solidFill>
            </a:endParaRPr>
          </a:p>
        </p:txBody>
      </p:sp>
      <p:sp>
        <p:nvSpPr>
          <p:cNvPr id="103431" name="文本框 103430"/>
          <p:cNvSpPr txBox="1"/>
          <p:nvPr/>
        </p:nvSpPr>
        <p:spPr>
          <a:xfrm>
            <a:off x="2103120" y="4942205"/>
            <a:ext cx="650113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pPr>
              <a:spcBef>
                <a:spcPct val="50000"/>
              </a:spcBef>
            </a:pPr>
            <a:r>
              <a:rPr lang="en-US" altLang="zh-CN" sz="2400" b="1" dirty="0">
                <a:ln/>
                <a:solidFill>
                  <a:schemeClr val="accent4"/>
                </a:solidFill>
                <a:latin typeface="Arial" panose="020B0604020202020204" pitchFamily="34" charset="0"/>
              </a:rPr>
              <a:t>  </a:t>
            </a:r>
            <a:r>
              <a:rPr lang="zh-CN" altLang="en-US" sz="4000" b="1" dirty="0">
                <a:ln/>
                <a:solidFill>
                  <a:schemeClr val="accent4"/>
                </a:solidFill>
                <a:effectLst/>
                <a:latin typeface="Arial" panose="020B0604020202020204" pitchFamily="34" charset="0"/>
              </a:rPr>
              <a:t>执教者：罗源三中    高琛</a:t>
            </a:r>
            <a:endParaRPr lang="zh-CN" altLang="en-US" sz="4000" b="1" dirty="0">
              <a:ln/>
              <a:solidFill>
                <a:schemeClr val="accent4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432" name="矩形 103431"/>
          <p:cNvSpPr/>
          <p:nvPr/>
        </p:nvSpPr>
        <p:spPr>
          <a:xfrm>
            <a:off x="7705725" y="5305425"/>
            <a:ext cx="2476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dirty="0">
                <a:latin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8546" name="图片 108545" descr="未命名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8547" name="文本框 108546"/>
          <p:cNvSpPr txBox="1"/>
          <p:nvPr/>
        </p:nvSpPr>
        <p:spPr>
          <a:xfrm>
            <a:off x="-76200" y="152400"/>
            <a:ext cx="9525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 dirty="0">
                <a:solidFill>
                  <a:schemeClr val="bg1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自读课文，体会人物形象 ：</a:t>
            </a:r>
            <a:endParaRPr lang="zh-CN" altLang="en-US" sz="4400" b="1" dirty="0">
              <a:solidFill>
                <a:schemeClr val="bg1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8548" name="文本框 108547"/>
          <p:cNvSpPr txBox="1"/>
          <p:nvPr/>
        </p:nvSpPr>
        <p:spPr>
          <a:xfrm>
            <a:off x="323850" y="1268413"/>
            <a:ext cx="56388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孙权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： 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、“不可不学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</a:rPr>
              <a:t>”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 ——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49" name="文本框 108548"/>
          <p:cNvSpPr txBox="1"/>
          <p:nvPr/>
        </p:nvSpPr>
        <p:spPr>
          <a:xfrm>
            <a:off x="1619250" y="2276475"/>
            <a:ext cx="7315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、“孤岂欲卿治经为博士邪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?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</a:rPr>
              <a:t>”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 ——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50" name="文本框 108549"/>
          <p:cNvSpPr txBox="1"/>
          <p:nvPr/>
        </p:nvSpPr>
        <p:spPr>
          <a:xfrm>
            <a:off x="1600200" y="3092450"/>
            <a:ext cx="67818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、“卿言多务，孰若孤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?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孤常读书，自以为大有所益。”</a:t>
            </a:r>
            <a:r>
              <a:rPr lang="zh-CN" altLang="en-US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——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8551" name="图片 108550" descr="sunqua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5538"/>
            <a:ext cx="1601788" cy="2297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8552" name="文本框 108551"/>
          <p:cNvSpPr txBox="1"/>
          <p:nvPr/>
        </p:nvSpPr>
        <p:spPr>
          <a:xfrm>
            <a:off x="4800600" y="3500438"/>
            <a:ext cx="4343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语重心长，言辞恳切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53" name="文本框 108552"/>
          <p:cNvSpPr txBox="1"/>
          <p:nvPr/>
        </p:nvSpPr>
        <p:spPr>
          <a:xfrm>
            <a:off x="4953000" y="1263650"/>
            <a:ext cx="39624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语气坚决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、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严厉中又可见关心、厚望。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54" name="文本框 108553"/>
          <p:cNvSpPr txBox="1"/>
          <p:nvPr/>
        </p:nvSpPr>
        <p:spPr>
          <a:xfrm>
            <a:off x="6877050" y="2276475"/>
            <a:ext cx="28082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不悦、责备。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55" name="文本框 108554"/>
          <p:cNvSpPr txBox="1"/>
          <p:nvPr/>
        </p:nvSpPr>
        <p:spPr>
          <a:xfrm>
            <a:off x="1447800" y="4648200"/>
            <a:ext cx="31242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卿今者才略，非复吴下阿蒙！”</a:t>
            </a:r>
            <a:endParaRPr lang="zh-CN" altLang="en-US" sz="2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56" name="文本框 108555"/>
          <p:cNvSpPr txBox="1"/>
          <p:nvPr/>
        </p:nvSpPr>
        <p:spPr>
          <a:xfrm>
            <a:off x="1371600" y="5500688"/>
            <a:ext cx="3810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吃惊，赞叹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57" name="文本框 108556"/>
          <p:cNvSpPr txBox="1"/>
          <p:nvPr/>
        </p:nvSpPr>
        <p:spPr>
          <a:xfrm>
            <a:off x="5867400" y="4648200"/>
            <a:ext cx="30480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大兄何见事之晚乎</a:t>
            </a:r>
            <a:r>
              <a:rPr lang="en-US" altLang="zh-CN" sz="2800" b="1">
                <a:solidFill>
                  <a:schemeClr val="bg1"/>
                </a:solidFill>
                <a:latin typeface="Times New Roman" panose="02020603050405020304" pitchFamily="18" charset="0"/>
              </a:rPr>
              <a:t>!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</a:rPr>
              <a:t>”</a:t>
            </a:r>
            <a:endParaRPr lang="en-US" altLang="zh-CN" sz="2800" b="1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08558" name="图片 108557" descr="无标题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4572000"/>
            <a:ext cx="1143000" cy="1371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559" name="图片 108558" descr="无标题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495800"/>
            <a:ext cx="1143000" cy="1371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8560" name="文本框 108559"/>
          <p:cNvSpPr txBox="1"/>
          <p:nvPr/>
        </p:nvSpPr>
        <p:spPr>
          <a:xfrm>
            <a:off x="6248400" y="5500688"/>
            <a:ext cx="2895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FFFF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rgbClr val="FFFF00"/>
                </a:solidFill>
                <a:latin typeface="宋体" panose="02010600030101010101" pitchFamily="2" charset="-122"/>
              </a:rPr>
              <a:t>深感自豪</a:t>
            </a:r>
            <a:r>
              <a:rPr lang="zh-CN" altLang="en-US" sz="2800" b="1" dirty="0">
                <a:solidFill>
                  <a:srgbClr val="FFFF00"/>
                </a:solidFill>
                <a:latin typeface="Times New Roman" panose="02020603050405020304" pitchFamily="18" charset="0"/>
              </a:rPr>
              <a:t> </a:t>
            </a:r>
            <a:endParaRPr lang="zh-CN" altLang="en-US" sz="2800" b="1" dirty="0">
              <a:solidFill>
                <a:srgbClr val="FFFF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61" name="文本框 108560"/>
          <p:cNvSpPr txBox="1"/>
          <p:nvPr/>
        </p:nvSpPr>
        <p:spPr>
          <a:xfrm>
            <a:off x="0" y="3505200"/>
            <a:ext cx="1763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FF33CC"/>
                </a:solidFill>
                <a:latin typeface="Times New Roman" panose="02020603050405020304" pitchFamily="18" charset="0"/>
              </a:rPr>
              <a:t>（孙权）</a:t>
            </a:r>
            <a:endParaRPr lang="zh-CN" altLang="en-US" sz="2800" b="1" dirty="0">
              <a:solidFill>
                <a:srgbClr val="FF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62" name="文本框 108561"/>
          <p:cNvSpPr txBox="1"/>
          <p:nvPr/>
        </p:nvSpPr>
        <p:spPr>
          <a:xfrm>
            <a:off x="-228600" y="5867400"/>
            <a:ext cx="1981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2800" b="1" dirty="0">
                <a:solidFill>
                  <a:srgbClr val="FF33CC"/>
                </a:solidFill>
                <a:latin typeface="Times New Roman" panose="02020603050405020304" pitchFamily="18" charset="0"/>
              </a:rPr>
              <a:t>（鲁肃）</a:t>
            </a:r>
            <a:endParaRPr lang="zh-CN" altLang="en-US" sz="2800" b="1" dirty="0">
              <a:solidFill>
                <a:srgbClr val="FF33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563" name="文本框 108562"/>
          <p:cNvSpPr txBox="1"/>
          <p:nvPr/>
        </p:nvSpPr>
        <p:spPr>
          <a:xfrm>
            <a:off x="4495800" y="5867400"/>
            <a:ext cx="18764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33CC"/>
                </a:solidFill>
                <a:latin typeface="Times New Roman" panose="02020603050405020304" pitchFamily="18" charset="0"/>
              </a:rPr>
              <a:t>（吕蒙）</a:t>
            </a:r>
            <a:endParaRPr lang="zh-CN" altLang="en-US" sz="2800" b="1" dirty="0">
              <a:solidFill>
                <a:srgbClr val="FF33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8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2" grpId="0"/>
      <p:bldP spid="108553" grpId="0"/>
      <p:bldP spid="108554" grpId="0"/>
      <p:bldP spid="108556" grpId="0"/>
      <p:bldP spid="1085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5" name="矩形 102404"/>
          <p:cNvSpPr/>
          <p:nvPr/>
        </p:nvSpPr>
        <p:spPr>
          <a:xfrm>
            <a:off x="3419475" y="1916113"/>
            <a:ext cx="2447925" cy="576262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3200" b="1" dirty="0">
                <a:solidFill>
                  <a:srgbClr val="FF00FF"/>
                </a:solidFill>
                <a:ea typeface="方正小标宋简体" panose="02010601030101010101" pitchFamily="2" charset="-122"/>
              </a:rPr>
              <a:t>吕蒙</a:t>
            </a:r>
            <a:endParaRPr lang="zh-CN" altLang="en-US" sz="3200" b="1" dirty="0">
              <a:solidFill>
                <a:srgbClr val="FF00FF"/>
              </a:solidFill>
              <a:ea typeface="方正小标宋简体" panose="02010601030101010101" pitchFamily="2" charset="-122"/>
            </a:endParaRPr>
          </a:p>
        </p:txBody>
      </p:sp>
      <p:sp>
        <p:nvSpPr>
          <p:cNvPr id="102406" name="矩形 102405"/>
          <p:cNvSpPr/>
          <p:nvPr/>
        </p:nvSpPr>
        <p:spPr>
          <a:xfrm>
            <a:off x="755650" y="1989138"/>
            <a:ext cx="2447925" cy="576262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3200" b="1" dirty="0">
                <a:solidFill>
                  <a:srgbClr val="FF00FF"/>
                </a:solidFill>
                <a:ea typeface="方正小标宋简体" panose="02010601030101010101" pitchFamily="2" charset="-122"/>
              </a:rPr>
              <a:t>孙权</a:t>
            </a:r>
            <a:endParaRPr lang="zh-CN" altLang="en-US" sz="3200" b="1" dirty="0">
              <a:solidFill>
                <a:srgbClr val="FF00FF"/>
              </a:solidFill>
              <a:ea typeface="方正小标宋简体" panose="02010601030101010101" pitchFamily="2" charset="-122"/>
            </a:endParaRPr>
          </a:p>
        </p:txBody>
      </p:sp>
      <p:sp>
        <p:nvSpPr>
          <p:cNvPr id="102407" name="矩形 102406"/>
          <p:cNvSpPr/>
          <p:nvPr/>
        </p:nvSpPr>
        <p:spPr>
          <a:xfrm>
            <a:off x="6227763" y="1989138"/>
            <a:ext cx="2447925" cy="576262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3200" b="1" dirty="0">
                <a:solidFill>
                  <a:srgbClr val="FF00FF"/>
                </a:solidFill>
                <a:ea typeface="方正小标宋简体" panose="02010601030101010101" pitchFamily="2" charset="-122"/>
              </a:rPr>
              <a:t>鲁肃</a:t>
            </a:r>
            <a:endParaRPr lang="zh-CN" altLang="en-US" sz="3200" b="1" dirty="0">
              <a:solidFill>
                <a:srgbClr val="FF00FF"/>
              </a:solidFill>
              <a:ea typeface="方正小标宋简体" panose="02010601030101010101" pitchFamily="2" charset="-122"/>
            </a:endParaRPr>
          </a:p>
        </p:txBody>
      </p:sp>
      <p:sp>
        <p:nvSpPr>
          <p:cNvPr id="102408" name="矩形 102407"/>
          <p:cNvSpPr/>
          <p:nvPr/>
        </p:nvSpPr>
        <p:spPr>
          <a:xfrm>
            <a:off x="900113" y="2708275"/>
            <a:ext cx="2160587" cy="1296988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>
              <a:lnSpc>
                <a:spcPct val="120000"/>
              </a:lnSpc>
            </a:pPr>
            <a: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  <a:t>循循善诱</a:t>
            </a:r>
            <a:b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</a:br>
            <a: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  <a:t>关爱部下</a:t>
            </a:r>
            <a:endParaRPr lang="zh-CN" altLang="en-US" sz="2400" b="1" dirty="0">
              <a:solidFill>
                <a:srgbClr val="0033CC"/>
              </a:solidFill>
              <a:ea typeface="方正小标宋简体" panose="02010601030101010101" pitchFamily="2" charset="-122"/>
            </a:endParaRPr>
          </a:p>
        </p:txBody>
      </p:sp>
      <p:sp>
        <p:nvSpPr>
          <p:cNvPr id="102409" name="矩形 102408"/>
          <p:cNvSpPr/>
          <p:nvPr/>
        </p:nvSpPr>
        <p:spPr>
          <a:xfrm>
            <a:off x="3348038" y="2997200"/>
            <a:ext cx="2376487" cy="792163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  <a:t>虚心听劝</a:t>
            </a:r>
            <a:b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</a:br>
            <a: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  <a:t>学有所进</a:t>
            </a:r>
            <a:endParaRPr lang="zh-CN" altLang="en-US" sz="2400" b="1" dirty="0">
              <a:solidFill>
                <a:srgbClr val="0033CC"/>
              </a:solidFill>
              <a:ea typeface="方正小标宋简体" panose="02010601030101010101" pitchFamily="2" charset="-122"/>
            </a:endParaRPr>
          </a:p>
        </p:txBody>
      </p:sp>
      <p:sp>
        <p:nvSpPr>
          <p:cNvPr id="102410" name="矩形 102409"/>
          <p:cNvSpPr/>
          <p:nvPr/>
        </p:nvSpPr>
        <p:spPr>
          <a:xfrm>
            <a:off x="6372225" y="2708275"/>
            <a:ext cx="2160588" cy="115252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en-US" altLang="zh-CN" sz="3200" dirty="0">
                <a:solidFill>
                  <a:srgbClr val="0033CC"/>
                </a:solidFill>
                <a:ea typeface="方正小标宋简体" panose="02010601030101010101" pitchFamily="2" charset="-122"/>
              </a:rPr>
              <a:t> </a:t>
            </a:r>
            <a: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  <a:t>爱才</a:t>
            </a:r>
            <a:b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</a:br>
            <a:r>
              <a:rPr lang="zh-CN" altLang="en-US" sz="2400" b="1" dirty="0">
                <a:solidFill>
                  <a:srgbClr val="0033CC"/>
                </a:solidFill>
                <a:ea typeface="方正小标宋简体" panose="02010601030101010101" pitchFamily="2" charset="-122"/>
              </a:rPr>
              <a:t>  敬才</a:t>
            </a:r>
            <a:endParaRPr lang="zh-CN" altLang="en-US" sz="2400" b="1" dirty="0">
              <a:solidFill>
                <a:srgbClr val="0033CC"/>
              </a:solidFill>
              <a:ea typeface="方正小标宋简体" panose="02010601030101010101" pitchFamily="2" charset="-122"/>
            </a:endParaRPr>
          </a:p>
        </p:txBody>
      </p:sp>
      <p:graphicFrame>
        <p:nvGraphicFramePr>
          <p:cNvPr id="102411" name="内容占位符 102410"/>
          <p:cNvGraphicFramePr/>
          <p:nvPr>
            <p:ph idx="1"/>
          </p:nvPr>
        </p:nvGraphicFramePr>
        <p:xfrm>
          <a:off x="2339975" y="1844675"/>
          <a:ext cx="1773238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532765" imgH="215900" progId="Equation.3">
                  <p:embed/>
                </p:oleObj>
              </mc:Choice>
              <mc:Fallback>
                <p:oleObj name="" r:id="rId1" imgW="532765" imgH="2159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339975" y="1844675"/>
                        <a:ext cx="1773238" cy="738188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12" name="对象 102411"/>
          <p:cNvGraphicFramePr/>
          <p:nvPr/>
        </p:nvGraphicFramePr>
        <p:xfrm>
          <a:off x="5076825" y="1844675"/>
          <a:ext cx="1871663" cy="71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532765" imgH="215900" progId="Equation.3">
                  <p:embed/>
                </p:oleObj>
              </mc:Choice>
              <mc:Fallback>
                <p:oleObj name="" r:id="rId3" imgW="532765" imgH="215900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76825" y="1844675"/>
                        <a:ext cx="1871663" cy="7159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13" name="矩形 102412"/>
          <p:cNvSpPr/>
          <p:nvPr/>
        </p:nvSpPr>
        <p:spPr>
          <a:xfrm>
            <a:off x="3563938" y="2492375"/>
            <a:ext cx="1944687" cy="576263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en-US" altLang="zh-CN" sz="2800" dirty="0">
                <a:solidFill>
                  <a:schemeClr val="tx1"/>
                </a:solidFill>
                <a:ea typeface="方正小标宋简体" panose="02010601030101010101" pitchFamily="2" charset="-122"/>
              </a:rPr>
              <a:t>  </a:t>
            </a:r>
            <a:r>
              <a:rPr lang="zh-CN" altLang="en-US" sz="2800" dirty="0">
                <a:solidFill>
                  <a:schemeClr val="tx1"/>
                </a:solidFill>
                <a:ea typeface="方正小标宋简体" panose="02010601030101010101" pitchFamily="2" charset="-122"/>
              </a:rPr>
              <a:t>（就学）</a:t>
            </a:r>
            <a:endParaRPr lang="zh-CN" altLang="en-US" sz="2800" dirty="0">
              <a:solidFill>
                <a:schemeClr val="tx1"/>
              </a:solidFill>
              <a:ea typeface="方正小标宋简体" panose="02010601030101010101" pitchFamily="2" charset="-122"/>
            </a:endParaRPr>
          </a:p>
        </p:txBody>
      </p:sp>
      <p:sp>
        <p:nvSpPr>
          <p:cNvPr id="102414" name="文本框 102413"/>
          <p:cNvSpPr txBox="1"/>
          <p:nvPr/>
        </p:nvSpPr>
        <p:spPr>
          <a:xfrm>
            <a:off x="1763713" y="4221163"/>
            <a:ext cx="6121400" cy="1919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</a:t>
            </a:r>
            <a:r>
              <a:rPr lang="zh-CN" altLang="en-US" sz="2800" b="1" dirty="0">
                <a:solidFill>
                  <a:srgbClr val="FF00FF"/>
                </a:solidFill>
                <a:latin typeface="Arial" panose="020B0604020202020204" pitchFamily="34" charset="0"/>
              </a:rPr>
              <a:t>启示：</a:t>
            </a:r>
            <a:r>
              <a:rPr lang="en-US" altLang="zh-CN" sz="2400" b="1" dirty="0">
                <a:solidFill>
                  <a:srgbClr val="FF00FF"/>
                </a:solidFill>
                <a:latin typeface="Arial" panose="020B0604020202020204" pitchFamily="34" charset="0"/>
              </a:rPr>
              <a:t>①</a:t>
            </a:r>
            <a:r>
              <a:rPr lang="zh-CN" altLang="en-US" sz="2400" b="1" dirty="0">
                <a:solidFill>
                  <a:srgbClr val="FF00FF"/>
                </a:solidFill>
                <a:latin typeface="Arial" panose="020B0604020202020204" pitchFamily="34" charset="0"/>
              </a:rPr>
              <a:t>开卷有益：人只有不断学习，才能增长才干。</a:t>
            </a:r>
            <a:r>
              <a:rPr lang="en-US" altLang="zh-CN" sz="2400" b="1" dirty="0">
                <a:solidFill>
                  <a:srgbClr val="FF00FF"/>
                </a:solidFill>
                <a:latin typeface="Arial" panose="020B0604020202020204" pitchFamily="34" charset="0"/>
              </a:rPr>
              <a:t>②</a:t>
            </a:r>
            <a:r>
              <a:rPr lang="zh-CN" altLang="en-US" sz="2400" b="1" dirty="0">
                <a:solidFill>
                  <a:srgbClr val="FF00FF"/>
                </a:solidFill>
                <a:latin typeface="Arial" panose="020B0604020202020204" pitchFamily="34" charset="0"/>
              </a:rPr>
              <a:t>要善于听取别人的意见。</a:t>
            </a:r>
            <a:r>
              <a:rPr lang="en-US" altLang="zh-CN" sz="2400" b="1" dirty="0">
                <a:solidFill>
                  <a:srgbClr val="FF00FF"/>
                </a:solidFill>
                <a:latin typeface="Arial" panose="020B0604020202020204" pitchFamily="34" charset="0"/>
              </a:rPr>
              <a:t>③</a:t>
            </a:r>
            <a:r>
              <a:rPr lang="zh-CN" altLang="en-US" sz="2400" b="1" dirty="0">
                <a:solidFill>
                  <a:srgbClr val="FF00FF"/>
                </a:solidFill>
                <a:latin typeface="Arial" panose="020B0604020202020204" pitchFamily="34" charset="0"/>
              </a:rPr>
              <a:t>不能总拿老眼光看待人和事。</a:t>
            </a:r>
            <a:r>
              <a:rPr lang="en-US" altLang="zh-CN" sz="2400" b="1" dirty="0">
                <a:solidFill>
                  <a:srgbClr val="FF00FF"/>
                </a:solidFill>
                <a:latin typeface="Arial" panose="020B0604020202020204" pitchFamily="34" charset="0"/>
              </a:rPr>
              <a:t>④</a:t>
            </a:r>
            <a:r>
              <a:rPr lang="zh-CN" altLang="en-US" sz="2400" b="1" dirty="0">
                <a:solidFill>
                  <a:srgbClr val="FF00FF"/>
                </a:solidFill>
                <a:latin typeface="Arial" panose="020B0604020202020204" pitchFamily="34" charset="0"/>
              </a:rPr>
              <a:t>不能找借口轻言放弃。</a:t>
            </a:r>
            <a:endParaRPr lang="zh-CN" altLang="en-US" sz="24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02416" name="文本框 102415"/>
          <p:cNvSpPr txBox="1"/>
          <p:nvPr/>
        </p:nvSpPr>
        <p:spPr>
          <a:xfrm>
            <a:off x="1304925" y="5445125"/>
            <a:ext cx="458788" cy="11525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102417" name="图片 102416" descr="03046BB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388" y="4365625"/>
            <a:ext cx="1766887" cy="234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19" name="图片 102418" descr="近百张精美ppt小动画图片 (21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00338" y="5661025"/>
            <a:ext cx="3486150" cy="95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0" name="文本框 102419"/>
          <p:cNvSpPr txBox="1"/>
          <p:nvPr/>
        </p:nvSpPr>
        <p:spPr>
          <a:xfrm>
            <a:off x="8361363" y="4797425"/>
            <a:ext cx="458787" cy="1800225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102421" name="图片 102420" descr="03046BB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7113" y="4508500"/>
            <a:ext cx="1766887" cy="234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2" name="文本框 102421"/>
          <p:cNvSpPr txBox="1"/>
          <p:nvPr/>
        </p:nvSpPr>
        <p:spPr>
          <a:xfrm>
            <a:off x="107950" y="0"/>
            <a:ext cx="8928100" cy="172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     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写 写 感 悟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33CC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800" b="1" dirty="0">
                <a:solidFill>
                  <a:srgbClr val="006600"/>
                </a:solidFill>
                <a:latin typeface="Arial" panose="020B0604020202020204" pitchFamily="34" charset="0"/>
              </a:rPr>
              <a:t>学了课文，你从孙权劝学、吕蒙就学、鲁肃赞学中明白了什么道理或得到哪些启示？</a:t>
            </a:r>
            <a:endParaRPr lang="zh-CN" altLang="en-US" sz="2800" b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4">
                                            <p:txEl>
                                              <p:charRg st="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14">
                                            <p:txEl>
                                              <p:charRg st="0" end="6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文本框 92161"/>
          <p:cNvSpPr txBox="1"/>
          <p:nvPr/>
        </p:nvSpPr>
        <p:spPr>
          <a:xfrm>
            <a:off x="0" y="2349500"/>
            <a:ext cx="22098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800" b="1">
                <a:solidFill>
                  <a:srgbClr val="FF00FF"/>
                </a:solidFill>
                <a:latin typeface="Times New Roman" panose="02020603050405020304" pitchFamily="18" charset="0"/>
              </a:rPr>
              <a:t>方仲永</a:t>
            </a:r>
            <a:endParaRPr lang="zh-CN" altLang="en-US" sz="240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63" name="文本框 92162"/>
          <p:cNvSpPr txBox="1"/>
          <p:nvPr/>
        </p:nvSpPr>
        <p:spPr>
          <a:xfrm>
            <a:off x="0" y="4221163"/>
            <a:ext cx="21240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4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吕 蒙</a:t>
            </a:r>
            <a:endParaRPr lang="zh-CN" altLang="en-US" sz="240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164" name="文本框 92163"/>
          <p:cNvSpPr txBox="1"/>
          <p:nvPr/>
        </p:nvSpPr>
        <p:spPr>
          <a:xfrm>
            <a:off x="2843213" y="3933825"/>
            <a:ext cx="264160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</a:rPr>
              <a:t>当涂掌事</a:t>
            </a:r>
            <a:endParaRPr lang="zh-CN" altLang="en-US" sz="4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ctr"/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</a:rPr>
              <a:t>乃始就学</a:t>
            </a:r>
            <a:endParaRPr lang="zh-CN" altLang="en-US" sz="4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165" name="文本框 92164"/>
          <p:cNvSpPr txBox="1"/>
          <p:nvPr/>
        </p:nvSpPr>
        <p:spPr>
          <a:xfrm>
            <a:off x="1908175" y="2133600"/>
            <a:ext cx="49530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</a:rPr>
              <a:t>五岁能诗、文理皆有</a:t>
            </a:r>
            <a:endParaRPr lang="zh-CN" altLang="en-US" sz="4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ctr"/>
            <a:r>
              <a:rPr lang="zh-CN" altLang="en-US" sz="4000" dirty="0">
                <a:latin typeface="Times New Roman" panose="02020603050405020304" pitchFamily="18" charset="0"/>
                <a:ea typeface="黑体" panose="02010609060101010101" pitchFamily="49" charset="-122"/>
              </a:rPr>
              <a:t>可观、贤于材人远矣</a:t>
            </a:r>
            <a:endParaRPr lang="zh-CN" altLang="en-US" sz="40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 algn="ctr"/>
            <a:endParaRPr lang="zh-CN" altLang="en-US" sz="40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166" name="文本框 92165"/>
          <p:cNvSpPr txBox="1"/>
          <p:nvPr/>
        </p:nvSpPr>
        <p:spPr>
          <a:xfrm>
            <a:off x="6551613" y="3860800"/>
            <a:ext cx="2592387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0066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年长乃学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 学有所成</a:t>
            </a:r>
            <a:endParaRPr lang="zh-CN" altLang="en-US" sz="4000" b="1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167" name="文本框 92166"/>
          <p:cNvSpPr txBox="1"/>
          <p:nvPr/>
        </p:nvSpPr>
        <p:spPr>
          <a:xfrm>
            <a:off x="6705600" y="2205038"/>
            <a:ext cx="23304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少年不学</a:t>
            </a:r>
            <a:endParaRPr lang="zh-CN" altLang="en-US" sz="4000" b="1" dirty="0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一事无成</a:t>
            </a:r>
            <a:endParaRPr lang="zh-CN" altLang="en-US" sz="4000" b="1">
              <a:solidFill>
                <a:srgbClr val="FF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92168" name="矩形 92167"/>
          <p:cNvSpPr/>
          <p:nvPr/>
        </p:nvSpPr>
        <p:spPr>
          <a:xfrm>
            <a:off x="107950" y="188913"/>
            <a:ext cx="8928100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006600"/>
                </a:solidFill>
                <a:latin typeface="Tahoma" panose="020B0604030504040204" pitchFamily="34" charset="0"/>
              </a:rPr>
              <a:t>                     </a:t>
            </a:r>
            <a:r>
              <a:rPr lang="zh-CN" altLang="en-US" sz="4000" b="1" dirty="0">
                <a:solidFill>
                  <a:srgbClr val="FF0000"/>
                </a:solidFill>
                <a:latin typeface="Tahoma" panose="020B0604030504040204" pitchFamily="34" charset="0"/>
              </a:rPr>
              <a:t>写 写 感 悟</a:t>
            </a:r>
            <a:endParaRPr lang="zh-CN" altLang="en-US" sz="4000" b="1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r>
              <a:rPr lang="zh-CN" altLang="en-US" sz="3600" b="1" dirty="0">
                <a:solidFill>
                  <a:srgbClr val="006600"/>
                </a:solidFill>
                <a:latin typeface="Tahoma" panose="020B0604030504040204" pitchFamily="34" charset="0"/>
              </a:rPr>
              <a:t>    与方仲永的变化相比，吕蒙的变化对你有什么样的启示？</a:t>
            </a:r>
            <a:endParaRPr lang="zh-CN" altLang="en-US" sz="3600" b="1" dirty="0">
              <a:solidFill>
                <a:srgbClr val="006600"/>
              </a:solidFill>
              <a:latin typeface="Tahoma" panose="020B0604030504040204" pitchFamily="34" charset="0"/>
            </a:endParaRPr>
          </a:p>
        </p:txBody>
      </p:sp>
      <p:sp>
        <p:nvSpPr>
          <p:cNvPr id="92169" name="文本框 92168"/>
          <p:cNvSpPr txBox="1"/>
          <p:nvPr/>
        </p:nvSpPr>
        <p:spPr>
          <a:xfrm>
            <a:off x="1619250" y="5949950"/>
            <a:ext cx="6192838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92170" name="图片 92169" descr="近百张精美ppt小动画图片 (2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79613" y="5373688"/>
            <a:ext cx="5184775" cy="95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6" grpId="0"/>
      <p:bldP spid="921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4" name="文本框 49153"/>
          <p:cNvSpPr txBox="1"/>
          <p:nvPr/>
        </p:nvSpPr>
        <p:spPr>
          <a:xfrm>
            <a:off x="468313" y="981075"/>
            <a:ext cx="8280400" cy="557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4000" b="1" dirty="0">
                <a:solidFill>
                  <a:srgbClr val="8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</a:t>
            </a: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本文通过孙权劝勉吕蒙学习的故事，体现了孙权关心下级，耐心说服，不以权势压人的品德，赞扬了吕蒙虚心听劝且努力学习并有所成就，告诉我们：</a:t>
            </a:r>
            <a:r>
              <a:rPr lang="zh-CN" altLang="en-US" sz="4000" b="1" dirty="0">
                <a:solidFill>
                  <a:srgbClr val="8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“</a:t>
            </a:r>
            <a:r>
              <a:rPr lang="zh-CN" altLang="en-US" sz="4000" b="1" u="sng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开卷有益</a:t>
            </a:r>
            <a:r>
              <a:rPr lang="zh-CN" altLang="en-US" sz="4000" b="1" dirty="0">
                <a:solidFill>
                  <a:srgbClr val="80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”</a:t>
            </a: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的道理</a:t>
            </a:r>
            <a:r>
              <a:rPr lang="zh-CN" altLang="en-US" sz="4000" b="1" dirty="0">
                <a:solidFill>
                  <a:srgbClr val="000099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zh-CN" altLang="en-US" sz="4000" b="1">
              <a:solidFill>
                <a:srgbClr val="000099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9155" name="矩形 49154"/>
          <p:cNvSpPr>
            <a:spLocks noRot="1"/>
          </p:cNvSpPr>
          <p:nvPr/>
        </p:nvSpPr>
        <p:spPr>
          <a:xfrm>
            <a:off x="0" y="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lvl="0" algn="l"/>
            <a:r>
              <a:rPr lang="en-US" altLang="zh-CN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小结全文：</a:t>
            </a:r>
            <a:endParaRPr lang="zh-CN" altLang="en-US" sz="6000" b="1">
              <a:solidFill>
                <a:srgbClr val="FF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354" name="图片 100353" descr="图片1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355" name="图片 1" descr="淡雅ppt背景（扒土梦幻馆搜集） (155)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356" name="文本占位符 100355"/>
          <p:cNvSpPr>
            <a:spLocks noGrp="1"/>
          </p:cNvSpPr>
          <p:nvPr>
            <p:ph type="body" idx="1"/>
          </p:nvPr>
        </p:nvSpPr>
        <p:spPr>
          <a:xfrm>
            <a:off x="1042988" y="1628775"/>
            <a:ext cx="7416800" cy="5229225"/>
          </a:xfrm>
          <a:ln/>
        </p:spPr>
        <p:txBody>
          <a:bodyPr/>
          <a:p>
            <a:pPr>
              <a:lnSpc>
                <a:spcPct val="120000"/>
              </a:lnSpc>
              <a:buNone/>
            </a:pPr>
            <a:r>
              <a:rPr lang="en-US" altLang="zh-CN" sz="1400" dirty="0"/>
              <a:t>       </a:t>
            </a:r>
            <a:endParaRPr lang="en-US" altLang="zh-CN" sz="1400" dirty="0"/>
          </a:p>
          <a:p>
            <a:pPr>
              <a:lnSpc>
                <a:spcPct val="120000"/>
              </a:lnSpc>
              <a:buNone/>
            </a:pPr>
            <a:r>
              <a:rPr lang="en-US" altLang="zh-CN" sz="1600" b="1" dirty="0">
                <a:latin typeface="宋体" panose="02010600030101010101" pitchFamily="2" charset="-122"/>
              </a:rPr>
              <a:t>    </a:t>
            </a:r>
            <a:r>
              <a:rPr lang="zh-CN" altLang="en-US" sz="1600" b="1" dirty="0">
                <a:latin typeface="宋体" panose="02010600030101010101" pitchFamily="2" charset="-122"/>
              </a:rPr>
              <a:t>业精于勤，荒于嬉；行成于思，毁于随。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                                  －韩 愈    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莫等闲</a:t>
            </a:r>
            <a:r>
              <a:rPr lang="en-US" altLang="zh-CN" sz="1600" b="1" dirty="0">
                <a:latin typeface="宋体" panose="02010600030101010101" pitchFamily="2" charset="-122"/>
              </a:rPr>
              <a:t>,</a:t>
            </a:r>
            <a:r>
              <a:rPr lang="zh-CN" altLang="en-US" sz="1600" b="1" dirty="0">
                <a:latin typeface="宋体" panose="02010600030101010101" pitchFamily="2" charset="-122"/>
              </a:rPr>
              <a:t>白了少年头</a:t>
            </a:r>
            <a:r>
              <a:rPr lang="en-US" altLang="zh-CN" sz="1600" b="1" dirty="0">
                <a:latin typeface="宋体" panose="02010600030101010101" pitchFamily="2" charset="-122"/>
              </a:rPr>
              <a:t>,</a:t>
            </a:r>
            <a:r>
              <a:rPr lang="zh-CN" altLang="en-US" sz="1600" b="1" dirty="0">
                <a:latin typeface="宋体" panose="02010600030101010101" pitchFamily="2" charset="-122"/>
              </a:rPr>
              <a:t>空悲切！                 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                                  －岳 飞</a:t>
            </a:r>
            <a:endParaRPr lang="zh-CN" altLang="en-US" sz="1600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读书之法</a:t>
            </a:r>
            <a:r>
              <a:rPr lang="en-US" altLang="zh-CN" sz="1600" b="1" dirty="0">
                <a:latin typeface="宋体" panose="02010600030101010101" pitchFamily="2" charset="-122"/>
              </a:rPr>
              <a:t>, </a:t>
            </a:r>
            <a:r>
              <a:rPr lang="zh-CN" altLang="en-US" sz="1600" b="1" dirty="0">
                <a:latin typeface="宋体" panose="02010600030101010101" pitchFamily="2" charset="-122"/>
              </a:rPr>
              <a:t>在循序而渐进</a:t>
            </a:r>
            <a:r>
              <a:rPr lang="en-US" altLang="zh-CN" sz="1600" b="1" dirty="0">
                <a:latin typeface="宋体" panose="02010600030101010101" pitchFamily="2" charset="-122"/>
              </a:rPr>
              <a:t>, </a:t>
            </a:r>
            <a:r>
              <a:rPr lang="zh-CN" altLang="en-US" sz="1600" b="1" dirty="0">
                <a:latin typeface="宋体" panose="02010600030101010101" pitchFamily="2" charset="-122"/>
              </a:rPr>
              <a:t>熟读而精思。 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                                  －朱 熹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三更灯火五更鸡</a:t>
            </a:r>
            <a:r>
              <a:rPr lang="en-US" altLang="zh-CN" sz="1600" b="1" dirty="0">
                <a:latin typeface="宋体" panose="02010600030101010101" pitchFamily="2" charset="-122"/>
              </a:rPr>
              <a:t>,</a:t>
            </a:r>
            <a:r>
              <a:rPr lang="zh-CN" altLang="en-US" sz="1600" b="1" dirty="0">
                <a:latin typeface="宋体" panose="02010600030101010101" pitchFamily="2" charset="-122"/>
              </a:rPr>
              <a:t>正是男儿发愤时。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黑发不知勤学早</a:t>
            </a:r>
            <a:r>
              <a:rPr lang="en-US" altLang="zh-CN" sz="1600" b="1" dirty="0">
                <a:latin typeface="宋体" panose="02010600030101010101" pitchFamily="2" charset="-122"/>
              </a:rPr>
              <a:t>,</a:t>
            </a:r>
            <a:r>
              <a:rPr lang="zh-CN" altLang="en-US" sz="1600" b="1" dirty="0">
                <a:latin typeface="宋体" panose="02010600030101010101" pitchFamily="2" charset="-122"/>
              </a:rPr>
              <a:t>白首方悔读书迟。   －颜真卿</a:t>
            </a:r>
            <a:br>
              <a:rPr lang="zh-CN" altLang="en-US" sz="1600" b="1" dirty="0">
                <a:latin typeface="宋体" panose="02010600030101010101" pitchFamily="2" charset="-122"/>
              </a:rPr>
            </a:b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600" b="1" dirty="0">
                <a:latin typeface="宋体" panose="02010600030101010101" pitchFamily="2" charset="-122"/>
              </a:rPr>
              <a:t>    读书破万卷</a:t>
            </a:r>
            <a:r>
              <a:rPr lang="en-US" altLang="zh-CN" sz="1600" b="1" dirty="0">
                <a:latin typeface="宋体" panose="02010600030101010101" pitchFamily="2" charset="-122"/>
              </a:rPr>
              <a:t>, </a:t>
            </a:r>
            <a:r>
              <a:rPr lang="zh-CN" altLang="en-US" sz="1600" b="1" dirty="0">
                <a:latin typeface="宋体" panose="02010600030101010101" pitchFamily="2" charset="-122"/>
              </a:rPr>
              <a:t>下笔如有神。          －杜 甫</a:t>
            </a:r>
            <a:endParaRPr lang="zh-CN" altLang="en-US" sz="16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1400" b="1" dirty="0">
                <a:latin typeface="宋体" panose="02010600030101010101" pitchFamily="2" charset="-122"/>
              </a:rPr>
              <a:t>   </a:t>
            </a:r>
            <a:endParaRPr lang="zh-CN" altLang="en-US" sz="1400" b="1" dirty="0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  <a:buNone/>
            </a:pPr>
            <a:br>
              <a:rPr lang="zh-CN" altLang="en-US" sz="1200" b="1"/>
            </a:br>
            <a:endParaRPr lang="zh-CN" altLang="en-US" sz="1200" b="1" dirty="0"/>
          </a:p>
        </p:txBody>
      </p:sp>
      <p:sp>
        <p:nvSpPr>
          <p:cNvPr id="100357" name="矩形 100356"/>
          <p:cNvSpPr/>
          <p:nvPr/>
        </p:nvSpPr>
        <p:spPr>
          <a:xfrm>
            <a:off x="468313" y="333375"/>
            <a:ext cx="58293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54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华文彩云" panose="02010800040101010101" charset="-122"/>
                <a:ea typeface="华文彩云" panose="02010800040101010101" charset="-122"/>
              </a:rPr>
              <a:t>延伸迁移 劝学名言</a:t>
            </a:r>
            <a:endParaRPr lang="zh-CN" altLang="en-US" sz="54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华文彩云" panose="02010800040101010101" charset="-122"/>
              <a:ea typeface="华文彩云" panose="020108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356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6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356">
                                            <p:txEl>
                                              <p:charRg st="8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3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356">
                                            <p:txEl>
                                              <p:charRg st="31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0356">
                                            <p:txEl>
                                              <p:charRg st="3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0356">
                                            <p:txEl>
                                              <p:charRg st="31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7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0356">
                                            <p:txEl>
                                              <p:charRg st="78" end="1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0356">
                                            <p:txEl>
                                              <p:charRg st="7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0356">
                                            <p:txEl>
                                              <p:charRg st="78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11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0356">
                                            <p:txEl>
                                              <p:charRg st="114" end="1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0356">
                                            <p:txEl>
                                              <p:charRg st="11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0356">
                                            <p:txEl>
                                              <p:charRg st="114" end="15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157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0356">
                                            <p:txEl>
                                              <p:charRg st="157" end="18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0356">
                                            <p:txEl>
                                              <p:charRg st="157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0356">
                                            <p:txEl>
                                              <p:charRg st="157" end="18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183" end="2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0356">
                                            <p:txEl>
                                              <p:charRg st="183" end="2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0356">
                                            <p:txEl>
                                              <p:charRg st="183" end="2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0356">
                                            <p:txEl>
                                              <p:charRg st="183" end="2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226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0356">
                                            <p:txEl>
                                              <p:charRg st="226" end="2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356">
                                            <p:txEl>
                                              <p:charRg st="226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0356">
                                            <p:txEl>
                                              <p:charRg st="226" end="2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231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0356">
                                            <p:txEl>
                                              <p:charRg st="231" end="2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0356">
                                            <p:txEl>
                                              <p:charRg st="231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0356">
                                            <p:txEl>
                                              <p:charRg st="231" end="2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252" end="28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0356">
                                            <p:txEl>
                                              <p:charRg st="252" end="28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0356">
                                            <p:txEl>
                                              <p:charRg st="252" end="28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0356">
                                            <p:txEl>
                                              <p:charRg st="252" end="28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317" end="3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0356">
                                            <p:txEl>
                                              <p:charRg st="317" end="3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0356">
                                            <p:txEl>
                                              <p:charRg st="317" end="3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0356">
                                            <p:txEl>
                                              <p:charRg st="317" end="3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281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0356">
                                            <p:txEl>
                                              <p:charRg st="281" end="3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0356">
                                            <p:txEl>
                                              <p:charRg st="281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0356">
                                            <p:txEl>
                                              <p:charRg st="281" end="3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>
                                            <p:txEl>
                                              <p:charRg st="313" end="3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0356">
                                            <p:txEl>
                                              <p:charRg st="313" end="3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0356">
                                            <p:txEl>
                                              <p:charRg st="313" end="3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0356">
                                            <p:txEl>
                                              <p:charRg st="313" end="3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3186" name="图片 93185" descr="图片1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911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3187" name="图片 1" descr="淡雅ppt背景（扒土梦幻馆搜集） (124).jp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3188" name="矩形 93187"/>
          <p:cNvSpPr/>
          <p:nvPr/>
        </p:nvSpPr>
        <p:spPr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sz="4400" i="1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93189" name="矩形 93188"/>
          <p:cNvSpPr/>
          <p:nvPr/>
        </p:nvSpPr>
        <p:spPr>
          <a:xfrm>
            <a:off x="684213" y="1989138"/>
            <a:ext cx="8135937" cy="3260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en-US" altLang="zh-CN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1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请解释</a:t>
            </a:r>
            <a:r>
              <a:rPr lang="en-US" altLang="zh-CN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"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吴下阿蒙</a:t>
            </a:r>
            <a:r>
              <a:rPr lang="en-US" altLang="zh-CN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"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并造句。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</a:t>
            </a:r>
            <a:endParaRPr lang="zh-CN" altLang="en-US" sz="4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  </a:t>
            </a:r>
            <a:r>
              <a:rPr lang="en-US" altLang="zh-CN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2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、请以</a:t>
            </a:r>
            <a:r>
              <a:rPr lang="en-US" altLang="zh-CN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《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方仲永巧遇吕蒙</a:t>
            </a:r>
            <a:r>
              <a:rPr lang="en-US" altLang="zh-CN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》</a:t>
            </a:r>
            <a:r>
              <a:rPr lang="zh-CN" altLang="en-US" sz="4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为题，展开想象，写篇作文，文体、字数不限，表达出本人看法即可。</a:t>
            </a:r>
            <a:endParaRPr lang="zh-CN" altLang="en-US" sz="4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93190" name="矩形 93189"/>
          <p:cNvSpPr/>
          <p:nvPr/>
        </p:nvSpPr>
        <p:spPr>
          <a:xfrm>
            <a:off x="250825" y="404813"/>
            <a:ext cx="3600450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p>
            <a:pPr algn="ctr"/>
            <a:r>
              <a:rPr lang="zh-CN" altLang="en-US" sz="44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作业布置：</a:t>
            </a:r>
            <a:endParaRPr lang="zh-CN" altLang="en-US" sz="44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7586" name="标题 67585"/>
          <p:cNvSpPr>
            <a:spLocks noGrp="1"/>
          </p:cNvSpPr>
          <p:nvPr>
            <p:ph type="title"/>
          </p:nvPr>
        </p:nvSpPr>
        <p:spPr>
          <a:xfrm>
            <a:off x="2916238" y="549275"/>
            <a:ext cx="5256212" cy="762000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0000"/>
                </a:solidFill>
              </a:rPr>
              <a:t>作者、作品简介：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67587" name="文本占位符 67586"/>
          <p:cNvSpPr>
            <a:spLocks noGrp="1"/>
          </p:cNvSpPr>
          <p:nvPr>
            <p:ph type="body" idx="1"/>
          </p:nvPr>
        </p:nvSpPr>
        <p:spPr>
          <a:xfrm>
            <a:off x="0" y="3933825"/>
            <a:ext cx="8839200" cy="2449513"/>
          </a:xfrm>
          <a:ln/>
        </p:spPr>
        <p:txBody>
          <a:bodyPr/>
          <a:p>
            <a:pPr>
              <a:lnSpc>
                <a:spcPct val="150000"/>
              </a:lnSpc>
              <a:buNone/>
            </a:pPr>
            <a:r>
              <a:rPr lang="en-US" altLang="zh-CN" sz="2800" b="1">
                <a:solidFill>
                  <a:srgbClr val="660066"/>
                </a:solidFill>
                <a:ea typeface="隶书" panose="02010509060101010101" pitchFamily="49" charset="-122"/>
              </a:rPr>
              <a:t>         </a:t>
            </a:r>
            <a:r>
              <a:rPr lang="en-US" altLang="zh-CN" sz="2400" b="1" dirty="0">
                <a:solidFill>
                  <a:srgbClr val="660066"/>
                </a:solidFill>
                <a:ea typeface="隶书" panose="020105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660066"/>
                </a:solidFill>
                <a:ea typeface="隶书" panose="02010509060101010101" pitchFamily="49" charset="-122"/>
              </a:rPr>
              <a:t>资治通鉴</a:t>
            </a:r>
            <a:r>
              <a:rPr lang="en-US" altLang="zh-CN" sz="2400" b="1">
                <a:solidFill>
                  <a:srgbClr val="660066"/>
                </a:solidFill>
                <a:ea typeface="隶书" panose="02010509060101010101" pitchFamily="49" charset="-122"/>
              </a:rPr>
              <a:t>》</a:t>
            </a:r>
            <a:r>
              <a:rPr lang="zh-CN" altLang="en-US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是司马光主持编纂的一部</a:t>
            </a:r>
            <a:r>
              <a:rPr lang="zh-CN" altLang="en-US" sz="2400" b="1" dirty="0">
                <a:solidFill>
                  <a:srgbClr val="FF0000"/>
                </a:solidFill>
                <a:ea typeface="隶书" panose="02010509060101010101" pitchFamily="49" charset="-122"/>
              </a:rPr>
              <a:t>编年体通史</a:t>
            </a:r>
            <a:r>
              <a:rPr lang="zh-CN" altLang="en-US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，记载了从战国到五代共</a:t>
            </a:r>
            <a:r>
              <a:rPr lang="en-US" altLang="zh-CN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1362</a:t>
            </a:r>
            <a:r>
              <a:rPr lang="zh-CN" altLang="en-US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年间的史事。神宗以其“</a:t>
            </a:r>
            <a:r>
              <a:rPr lang="zh-CN" altLang="en-US" sz="2400" b="1" dirty="0">
                <a:solidFill>
                  <a:srgbClr val="800000"/>
                </a:solidFill>
                <a:ea typeface="隶书" panose="02010509060101010101" pitchFamily="49" charset="-122"/>
              </a:rPr>
              <a:t>鉴于往事，有资于治道</a:t>
            </a:r>
            <a:r>
              <a:rPr lang="zh-CN" altLang="en-US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”，命名为</a:t>
            </a:r>
            <a:r>
              <a:rPr lang="en-US" altLang="zh-CN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资治通鉴</a:t>
            </a:r>
            <a:r>
              <a:rPr lang="en-US" altLang="zh-CN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》</a:t>
            </a:r>
            <a:r>
              <a:rPr lang="zh-CN" altLang="en-US" sz="2400" b="1" dirty="0">
                <a:solidFill>
                  <a:srgbClr val="336600"/>
                </a:solidFill>
                <a:ea typeface="隶书" panose="02010509060101010101" pitchFamily="49" charset="-122"/>
              </a:rPr>
              <a:t>，即</a:t>
            </a:r>
            <a:r>
              <a:rPr lang="zh-CN" altLang="en-US" sz="2400" b="1" dirty="0">
                <a:solidFill>
                  <a:srgbClr val="FF0000"/>
                </a:solidFill>
                <a:ea typeface="隶书" panose="02010509060101010101" pitchFamily="49" charset="-122"/>
              </a:rPr>
              <a:t>为统治阶级提供政治借鉴。</a:t>
            </a:r>
            <a:endParaRPr lang="zh-CN" altLang="en-US" sz="2400" b="1">
              <a:solidFill>
                <a:srgbClr val="FF0000"/>
              </a:solidFill>
              <a:ea typeface="隶书" panose="02010509060101010101" pitchFamily="49" charset="-122"/>
            </a:endParaRPr>
          </a:p>
        </p:txBody>
      </p:sp>
      <p:sp>
        <p:nvSpPr>
          <p:cNvPr id="67588" name="文本框 67587"/>
          <p:cNvSpPr txBox="1"/>
          <p:nvPr/>
        </p:nvSpPr>
        <p:spPr>
          <a:xfrm>
            <a:off x="746125" y="1092200"/>
            <a:ext cx="1098550" cy="4762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7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       </a:t>
            </a:r>
            <a:endParaRPr lang="en-US" altLang="zh-CN" sz="3600" b="1">
              <a:solidFill>
                <a:srgbClr val="33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67589" name="文本框 67588"/>
          <p:cNvSpPr txBox="1"/>
          <p:nvPr/>
        </p:nvSpPr>
        <p:spPr>
          <a:xfrm>
            <a:off x="3635375" y="1628775"/>
            <a:ext cx="4897438" cy="1682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altLang="zh-CN" sz="3600" b="1" dirty="0">
                <a:solidFill>
                  <a:srgbClr val="66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 </a:t>
            </a:r>
            <a:r>
              <a:rPr lang="zh-CN" altLang="en-US" sz="3600" b="1" dirty="0">
                <a:solidFill>
                  <a:srgbClr val="66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司马光</a:t>
            </a:r>
            <a:r>
              <a:rPr lang="zh-CN" altLang="en-US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（</a:t>
            </a:r>
            <a:r>
              <a:rPr lang="en-US" altLang="zh-CN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1019</a:t>
            </a:r>
            <a:r>
              <a:rPr lang="zh-CN" altLang="en-US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－</a:t>
            </a:r>
            <a:r>
              <a:rPr lang="en-US" altLang="zh-CN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1086</a:t>
            </a:r>
            <a:r>
              <a:rPr lang="zh-CN" altLang="en-US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）</a:t>
            </a:r>
            <a:endParaRPr lang="zh-CN" altLang="en-US" sz="3600" b="1" dirty="0">
              <a:solidFill>
                <a:srgbClr val="336600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zh-CN" altLang="en-US" sz="3600" b="1" dirty="0">
                <a:solidFill>
                  <a:srgbClr val="336600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字君实，北宋政治家，史学家。</a:t>
            </a:r>
            <a:endParaRPr lang="zh-CN" altLang="en-US" sz="2400">
              <a:latin typeface="Times New Roman" panose="02020603050405020304" pitchFamily="18" charset="0"/>
            </a:endParaRPr>
          </a:p>
        </p:txBody>
      </p:sp>
      <p:pic>
        <p:nvPicPr>
          <p:cNvPr id="67590" name="图片 67589" descr="8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260350"/>
            <a:ext cx="2546350" cy="37449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charRg st="0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2" name="文本框 12291"/>
          <p:cNvSpPr txBox="1"/>
          <p:nvPr/>
        </p:nvSpPr>
        <p:spPr>
          <a:xfrm>
            <a:off x="323850" y="849313"/>
            <a:ext cx="8424863" cy="6008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36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    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初，权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谓吕蒙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mén</a:t>
            </a:r>
            <a:r>
              <a:rPr lang="en-US" altLang="zh-CN" sz="3200" b="1" dirty="0" err="1">
                <a:solidFill>
                  <a:srgbClr val="FF0066"/>
                </a:solidFill>
                <a:latin typeface="宋体" panose="02010600030101010101" pitchFamily="2" charset="-122"/>
              </a:rPr>
              <a:t>g</a:t>
            </a:r>
            <a:r>
              <a:rPr lang="en-US" altLang="zh-CN" sz="3200" b="1">
                <a:latin typeface="Times New Roman" panose="02020603050405020304" pitchFamily="18" charset="0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曰：“卿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qīng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今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当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dāng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涂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tú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掌事，不可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不学！”蒙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辞以军中多务。权</a:t>
            </a:r>
            <a:r>
              <a:rPr lang="zh-CN" altLang="en-US" sz="3200" b="1" dirty="0">
                <a:solidFill>
                  <a:srgbClr val="800000"/>
                </a:solidFill>
                <a:latin typeface="Times New Roman" panose="02020603050405020304" pitchFamily="18" charset="0"/>
                <a:ea typeface="楷体_GB2312" panose="02010609030101010101" pitchFamily="49" charset="-122"/>
              </a:rPr>
              <a:t>曰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：“孤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岂欲卿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治经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为博士邪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yé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！但当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涉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shè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猎，见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往事耳。卿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言多务，孰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若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孤？孤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常读书，自以为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大有所益。”蒙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乃始就学。及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鲁肃过寻阳，与蒙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论议，大惊曰：“卿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今者才略，非复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吴下阿蒙！”蒙曰：“士别三日，即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jí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更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g</a:t>
            </a:r>
            <a:r>
              <a:rPr lang="en-US" altLang="en-US" sz="3200" b="1" dirty="0" err="1">
                <a:solidFill>
                  <a:srgbClr val="FF0066"/>
                </a:solidFill>
                <a:latin typeface="Arial Narrow" panose="020B0606020202030204" pitchFamily="34" charset="0"/>
              </a:rPr>
              <a:t>ē</a:t>
            </a:r>
            <a:r>
              <a:rPr lang="en-US" altLang="zh-CN" sz="3200" b="1" dirty="0" err="1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ng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刮目相待，大兄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何见事之晚乎！”肃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遂</a:t>
            </a:r>
            <a:r>
              <a:rPr lang="en-US" altLang="zh-CN" sz="3200" b="1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(</a:t>
            </a:r>
            <a:r>
              <a:rPr lang="en-US" altLang="zh-CN" sz="3200" b="1" dirty="0" err="1">
                <a:solidFill>
                  <a:srgbClr val="FF0066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su</a:t>
            </a:r>
            <a:r>
              <a:rPr lang="en-US" altLang="en-US" sz="3200" b="1" dirty="0" err="1">
                <a:solidFill>
                  <a:srgbClr val="FF0066"/>
                </a:solidFill>
                <a:latin typeface="Arial" panose="020B0604020202020204" pitchFamily="34" charset="0"/>
              </a:rPr>
              <a:t>ì</a:t>
            </a:r>
            <a:r>
              <a:rPr lang="en-US" altLang="zh-CN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)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拜蒙母，结友</a:t>
            </a:r>
            <a:r>
              <a:rPr lang="en-US" altLang="zh-CN" sz="3200" b="1">
                <a:solidFill>
                  <a:srgbClr val="3333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/</a:t>
            </a:r>
            <a:r>
              <a:rPr lang="zh-CN" altLang="en-US" sz="3200" b="1" dirty="0">
                <a:solidFill>
                  <a:srgbClr val="80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而别。</a:t>
            </a:r>
            <a:endParaRPr lang="zh-CN" altLang="en-US" sz="3200" b="1" dirty="0">
              <a:solidFill>
                <a:srgbClr val="80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661035" y="260350"/>
            <a:ext cx="64185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一、初读课文，注意字音、停顿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标题 71681"/>
          <p:cNvSpPr>
            <a:spLocks noGrp="1"/>
          </p:cNvSpPr>
          <p:nvPr>
            <p:ph type="title"/>
          </p:nvPr>
        </p:nvSpPr>
        <p:spPr>
          <a:xfrm>
            <a:off x="107950" y="0"/>
            <a:ext cx="8143240" cy="685800"/>
          </a:xfrm>
          <a:ln/>
        </p:spPr>
        <p:txBody>
          <a:bodyPr anchor="ctr"/>
          <a:p>
            <a:r>
              <a:rPr lang="zh-CN" altLang="en-US" sz="3600" b="1" dirty="0">
                <a:solidFill>
                  <a:srgbClr val="FF0000"/>
                </a:solidFill>
                <a:ea typeface="黑体" panose="02010609060101010101" pitchFamily="49" charset="-122"/>
              </a:rPr>
              <a:t>二、自由朗读，结合注释，疏通文意</a:t>
            </a:r>
            <a:endParaRPr lang="zh-CN" altLang="en-US" sz="36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71683" name="文本占位符 71682"/>
          <p:cNvSpPr>
            <a:spLocks noGrp="1"/>
          </p:cNvSpPr>
          <p:nvPr>
            <p:ph type="body" idx="1"/>
          </p:nvPr>
        </p:nvSpPr>
        <p:spPr>
          <a:xfrm>
            <a:off x="323850" y="692150"/>
            <a:ext cx="9144000" cy="4113213"/>
          </a:xfrm>
          <a:ln/>
        </p:spPr>
        <p:txBody>
          <a:bodyPr/>
          <a:p>
            <a:pPr>
              <a:lnSpc>
                <a:spcPct val="70000"/>
              </a:lnSpc>
              <a:buNone/>
            </a:pPr>
            <a:r>
              <a:rPr lang="en-US" altLang="zh-CN" b="1" dirty="0">
                <a:solidFill>
                  <a:srgbClr val="000066"/>
                </a:solidFill>
                <a:ea typeface="隶书" panose="02010509060101010101" pitchFamily="49" charset="-122"/>
              </a:rPr>
              <a:t>        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初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，权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谓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吕蒙   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曰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：“卿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今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当涂</a:t>
            </a: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掌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 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事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，不可不学！”蒙辞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以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军中多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务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。</a:t>
            </a: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权曰：“孤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岂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 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欲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卿治经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为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博士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邪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！</a:t>
            </a: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但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当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涉猎，见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往事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    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耳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。卿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言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多务，</a:t>
            </a: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8000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孰 若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孤？孤常读书，自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以为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大有所益。”</a:t>
            </a:r>
            <a:endParaRPr lang="zh-CN" altLang="en-US" sz="3600" b="1">
              <a:solidFill>
                <a:srgbClr val="000066"/>
              </a:solidFill>
              <a:ea typeface="隶书" panose="02010509060101010101" pitchFamily="49" charset="-122"/>
            </a:endParaRPr>
          </a:p>
        </p:txBody>
      </p:sp>
      <p:sp>
        <p:nvSpPr>
          <p:cNvPr id="71684" name="文本框 71683"/>
          <p:cNvSpPr txBox="1"/>
          <p:nvPr/>
        </p:nvSpPr>
        <p:spPr>
          <a:xfrm>
            <a:off x="1187450" y="1125538"/>
            <a:ext cx="18637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当初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5" name="文本框 71684"/>
          <p:cNvSpPr txBox="1"/>
          <p:nvPr/>
        </p:nvSpPr>
        <p:spPr>
          <a:xfrm>
            <a:off x="2484438" y="1125538"/>
            <a:ext cx="23876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对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说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6" name="文本框 71685"/>
          <p:cNvSpPr txBox="1"/>
          <p:nvPr/>
        </p:nvSpPr>
        <p:spPr>
          <a:xfrm>
            <a:off x="5130800" y="1125538"/>
            <a:ext cx="10969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说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7" name="文本框 71686"/>
          <p:cNvSpPr txBox="1"/>
          <p:nvPr/>
        </p:nvSpPr>
        <p:spPr>
          <a:xfrm>
            <a:off x="6516688" y="1125538"/>
            <a:ext cx="14319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现在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8" name="文本框 71687"/>
          <p:cNvSpPr txBox="1"/>
          <p:nvPr/>
        </p:nvSpPr>
        <p:spPr>
          <a:xfrm>
            <a:off x="323850" y="2276475"/>
            <a:ext cx="15398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掌管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89" name="文本框 71688"/>
          <p:cNvSpPr txBox="1"/>
          <p:nvPr/>
        </p:nvSpPr>
        <p:spPr>
          <a:xfrm>
            <a:off x="1403350" y="2276475"/>
            <a:ext cx="14335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事情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0" name="文本框 71689"/>
          <p:cNvSpPr txBox="1"/>
          <p:nvPr/>
        </p:nvSpPr>
        <p:spPr>
          <a:xfrm>
            <a:off x="5759450" y="2276475"/>
            <a:ext cx="13303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用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1" name="文本框 71690"/>
          <p:cNvSpPr txBox="1"/>
          <p:nvPr/>
        </p:nvSpPr>
        <p:spPr>
          <a:xfrm>
            <a:off x="7596188" y="2276475"/>
            <a:ext cx="125888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事务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2" name="文本框 71691"/>
          <p:cNvSpPr txBox="1"/>
          <p:nvPr/>
        </p:nvSpPr>
        <p:spPr>
          <a:xfrm>
            <a:off x="2249488" y="3500438"/>
            <a:ext cx="15763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难道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3" name="文本框 71692"/>
          <p:cNvSpPr txBox="1"/>
          <p:nvPr/>
        </p:nvSpPr>
        <p:spPr>
          <a:xfrm>
            <a:off x="3546475" y="3500438"/>
            <a:ext cx="11699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想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4" name="文本框 71693"/>
          <p:cNvSpPr txBox="1"/>
          <p:nvPr/>
        </p:nvSpPr>
        <p:spPr>
          <a:xfrm>
            <a:off x="5400675" y="3500438"/>
            <a:ext cx="13843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做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5" name="文本框 71694"/>
          <p:cNvSpPr txBox="1"/>
          <p:nvPr/>
        </p:nvSpPr>
        <p:spPr>
          <a:xfrm>
            <a:off x="6551613" y="3500438"/>
            <a:ext cx="25844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句末语气词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6" name="文本框 71695"/>
          <p:cNvSpPr txBox="1"/>
          <p:nvPr/>
        </p:nvSpPr>
        <p:spPr>
          <a:xfrm>
            <a:off x="323850" y="4724400"/>
            <a:ext cx="12779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只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7" name="文本框 71696"/>
          <p:cNvSpPr txBox="1"/>
          <p:nvPr/>
        </p:nvSpPr>
        <p:spPr>
          <a:xfrm>
            <a:off x="971550" y="4724400"/>
            <a:ext cx="14351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应当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8" name="文本框 71697"/>
          <p:cNvSpPr txBox="1"/>
          <p:nvPr/>
        </p:nvSpPr>
        <p:spPr>
          <a:xfrm>
            <a:off x="3427413" y="4724400"/>
            <a:ext cx="25130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历史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699" name="文本框 71698"/>
          <p:cNvSpPr txBox="1"/>
          <p:nvPr/>
        </p:nvSpPr>
        <p:spPr>
          <a:xfrm>
            <a:off x="5219700" y="4724400"/>
            <a:ext cx="14319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罢了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00" name="文本框 71699"/>
          <p:cNvSpPr txBox="1"/>
          <p:nvPr/>
        </p:nvSpPr>
        <p:spPr>
          <a:xfrm>
            <a:off x="6732588" y="4724400"/>
            <a:ext cx="11525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说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01" name="文本框 71700"/>
          <p:cNvSpPr txBox="1"/>
          <p:nvPr/>
        </p:nvSpPr>
        <p:spPr>
          <a:xfrm>
            <a:off x="323850" y="5876925"/>
            <a:ext cx="357663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与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相比怎样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02" name="文本框 71701"/>
          <p:cNvSpPr txBox="1"/>
          <p:nvPr/>
        </p:nvSpPr>
        <p:spPr>
          <a:xfrm>
            <a:off x="4751388" y="5876925"/>
            <a:ext cx="30162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以（之）为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1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1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1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1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1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1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1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1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1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/>
      <p:bldP spid="71685" grpId="0"/>
      <p:bldP spid="71686" grpId="0"/>
      <p:bldP spid="71687" grpId="0"/>
      <p:bldP spid="71688" grpId="0"/>
      <p:bldP spid="71689" grpId="0"/>
      <p:bldP spid="71690" grpId="0"/>
      <p:bldP spid="71691" grpId="0"/>
      <p:bldP spid="71692" grpId="0"/>
      <p:bldP spid="71693" grpId="0"/>
      <p:bldP spid="71694" grpId="0"/>
      <p:bldP spid="71695" grpId="0"/>
      <p:bldP spid="71696" grpId="0"/>
      <p:bldP spid="71697" grpId="0"/>
      <p:bldP spid="71698" grpId="0"/>
      <p:bldP spid="71699" grpId="0"/>
      <p:bldP spid="71700" grpId="0"/>
      <p:bldP spid="71701" grpId="0"/>
      <p:bldP spid="717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文本占位符 72705"/>
          <p:cNvSpPr>
            <a:spLocks noGrp="1"/>
          </p:cNvSpPr>
          <p:nvPr>
            <p:ph type="body" idx="1"/>
          </p:nvPr>
        </p:nvSpPr>
        <p:spPr>
          <a:xfrm>
            <a:off x="468313" y="549275"/>
            <a:ext cx="8305800" cy="4113213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en-US" altLang="zh-CN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       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蒙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乃</a:t>
            </a:r>
            <a:r>
              <a:rPr lang="zh-CN" altLang="en-US" sz="3600" b="1" dirty="0">
                <a:solidFill>
                  <a:srgbClr val="336600"/>
                </a:solidFill>
                <a:ea typeface="隶书" panose="02010509060101010101" pitchFamily="49" charset="-122"/>
              </a:rPr>
              <a:t>   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始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就学。及鲁肃过寻阳，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与</a:t>
            </a:r>
            <a:endParaRPr lang="zh-CN" altLang="en-US" sz="3600" b="1" u="sng" dirty="0">
              <a:solidFill>
                <a:srgbClr val="008000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336600"/>
              </a:solidFill>
              <a:ea typeface="隶书" panose="02010509060101010101" pitchFamily="49" charset="-122"/>
            </a:endParaRPr>
          </a:p>
          <a:p>
            <a:pPr>
              <a:lnSpc>
                <a:spcPct val="70000"/>
              </a:lnSpc>
              <a:buNone/>
            </a:pP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蒙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论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议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，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大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         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惊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曰：“卿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今</a:t>
            </a:r>
            <a:endParaRPr lang="zh-CN" altLang="en-US" sz="3600" b="1" u="sng" dirty="0">
              <a:solidFill>
                <a:srgbClr val="008000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才略，非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复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吴下阿蒙！”蒙曰：“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士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别三</a:t>
            </a: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日，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即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更刮目相待，大兄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何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见事 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之</a:t>
            </a:r>
            <a:endParaRPr lang="zh-CN" altLang="en-US" sz="3600" b="1" u="sng" dirty="0">
              <a:solidFill>
                <a:srgbClr val="008000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endParaRPr lang="zh-CN" altLang="en-US" sz="3600" b="1" dirty="0">
              <a:solidFill>
                <a:srgbClr val="008000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晚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乎！”肃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遂</a:t>
            </a:r>
            <a:r>
              <a:rPr lang="zh-CN" altLang="en-US" sz="3600" b="1" dirty="0">
                <a:solidFill>
                  <a:srgbClr val="008000"/>
                </a:solidFill>
                <a:ea typeface="隶书" panose="02010509060101010101" pitchFamily="49" charset="-122"/>
              </a:rPr>
              <a:t>     </a:t>
            </a:r>
            <a:r>
              <a:rPr lang="zh-CN" altLang="en-US" sz="3600" b="1" dirty="0">
                <a:solidFill>
                  <a:srgbClr val="336600"/>
                </a:solidFill>
                <a:ea typeface="隶书" panose="02010509060101010101" pitchFamily="49" charset="-122"/>
              </a:rPr>
              <a:t> 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拜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蒙母，结友</a:t>
            </a:r>
            <a:r>
              <a:rPr lang="zh-CN" altLang="en-US" sz="3600" b="1" u="sng" dirty="0">
                <a:solidFill>
                  <a:srgbClr val="008000"/>
                </a:solidFill>
                <a:ea typeface="隶书" panose="02010509060101010101" pitchFamily="49" charset="-122"/>
              </a:rPr>
              <a:t>而</a:t>
            </a:r>
            <a:r>
              <a:rPr lang="zh-CN" altLang="en-US" sz="3600" b="1" dirty="0">
                <a:solidFill>
                  <a:srgbClr val="000066"/>
                </a:solidFill>
                <a:ea typeface="隶书" panose="02010509060101010101" pitchFamily="49" charset="-122"/>
              </a:rPr>
              <a:t>别。</a:t>
            </a:r>
            <a:endParaRPr lang="zh-CN" altLang="en-US" sz="3600" b="1" dirty="0">
              <a:solidFill>
                <a:srgbClr val="000066"/>
              </a:solidFill>
              <a:ea typeface="隶书" panose="02010509060101010101" pitchFamily="49" charset="-122"/>
            </a:endParaRPr>
          </a:p>
          <a:p>
            <a:pPr>
              <a:lnSpc>
                <a:spcPct val="90000"/>
              </a:lnSpc>
            </a:pPr>
            <a:endParaRPr lang="zh-CN" altLang="en-US" sz="2800"/>
          </a:p>
        </p:txBody>
      </p:sp>
      <p:sp>
        <p:nvSpPr>
          <p:cNvPr id="72707" name="文本框 72706"/>
          <p:cNvSpPr txBox="1"/>
          <p:nvPr/>
        </p:nvSpPr>
        <p:spPr>
          <a:xfrm>
            <a:off x="1462088" y="133985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2708" name="文本框 72707"/>
          <p:cNvSpPr txBox="1"/>
          <p:nvPr/>
        </p:nvSpPr>
        <p:spPr>
          <a:xfrm>
            <a:off x="1476375" y="981075"/>
            <a:ext cx="13192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于是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09" name="文本框 72708"/>
          <p:cNvSpPr txBox="1"/>
          <p:nvPr/>
        </p:nvSpPr>
        <p:spPr>
          <a:xfrm>
            <a:off x="2627313" y="981075"/>
            <a:ext cx="11588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开始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0" name="文本框 72709"/>
          <p:cNvSpPr txBox="1"/>
          <p:nvPr/>
        </p:nvSpPr>
        <p:spPr>
          <a:xfrm>
            <a:off x="7740650" y="1008063"/>
            <a:ext cx="9350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和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2" name="文本框 72711"/>
          <p:cNvSpPr txBox="1"/>
          <p:nvPr/>
        </p:nvSpPr>
        <p:spPr>
          <a:xfrm>
            <a:off x="1116013" y="2205038"/>
            <a:ext cx="126365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议事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3" name="文本框 72712"/>
          <p:cNvSpPr txBox="1"/>
          <p:nvPr/>
        </p:nvSpPr>
        <p:spPr>
          <a:xfrm>
            <a:off x="2627313" y="2205038"/>
            <a:ext cx="22653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非常</a:t>
            </a:r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(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十分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</a:rPr>
              <a:t>)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4" name="文本框 72713"/>
          <p:cNvSpPr txBox="1"/>
          <p:nvPr/>
        </p:nvSpPr>
        <p:spPr>
          <a:xfrm>
            <a:off x="4932363" y="2205038"/>
            <a:ext cx="12239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惊奇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5" name="文本框 72714"/>
          <p:cNvSpPr txBox="1"/>
          <p:nvPr/>
        </p:nvSpPr>
        <p:spPr>
          <a:xfrm>
            <a:off x="6877050" y="2276475"/>
            <a:ext cx="10001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现在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6" name="文本框 72715"/>
          <p:cNvSpPr txBox="1"/>
          <p:nvPr/>
        </p:nvSpPr>
        <p:spPr>
          <a:xfrm>
            <a:off x="1908175" y="436562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spcBef>
                <a:spcPct val="20000"/>
              </a:spcBef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2717" name="文本框 72716"/>
          <p:cNvSpPr txBox="1"/>
          <p:nvPr/>
        </p:nvSpPr>
        <p:spPr>
          <a:xfrm>
            <a:off x="1366838" y="4511675"/>
            <a:ext cx="11890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就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8" name="文本框 72717"/>
          <p:cNvSpPr txBox="1"/>
          <p:nvPr/>
        </p:nvSpPr>
        <p:spPr>
          <a:xfrm>
            <a:off x="5299075" y="4508500"/>
            <a:ext cx="19367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为什么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19" name="文本框 72718"/>
          <p:cNvSpPr txBox="1"/>
          <p:nvPr/>
        </p:nvSpPr>
        <p:spPr>
          <a:xfrm>
            <a:off x="7159625" y="4508500"/>
            <a:ext cx="18049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无实义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20" name="文本框 72719"/>
          <p:cNvSpPr txBox="1"/>
          <p:nvPr/>
        </p:nvSpPr>
        <p:spPr>
          <a:xfrm>
            <a:off x="412750" y="5734050"/>
            <a:ext cx="106362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迟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21" name="文本框 72720"/>
          <p:cNvSpPr txBox="1"/>
          <p:nvPr/>
        </p:nvSpPr>
        <p:spPr>
          <a:xfrm>
            <a:off x="2411413" y="5734050"/>
            <a:ext cx="150971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于是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22" name="文本框 72721"/>
          <p:cNvSpPr txBox="1"/>
          <p:nvPr/>
        </p:nvSpPr>
        <p:spPr>
          <a:xfrm>
            <a:off x="3779838" y="5805488"/>
            <a:ext cx="122396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拜见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23" name="文本框 72722"/>
          <p:cNvSpPr txBox="1"/>
          <p:nvPr/>
        </p:nvSpPr>
        <p:spPr>
          <a:xfrm>
            <a:off x="6300788" y="5734050"/>
            <a:ext cx="16557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表顺接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24" name="文本框 72723"/>
          <p:cNvSpPr txBox="1"/>
          <p:nvPr/>
        </p:nvSpPr>
        <p:spPr>
          <a:xfrm>
            <a:off x="6659563" y="3357563"/>
            <a:ext cx="18002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读书人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2725" name="文本框 72724"/>
          <p:cNvSpPr txBox="1"/>
          <p:nvPr/>
        </p:nvSpPr>
        <p:spPr>
          <a:xfrm>
            <a:off x="1979613" y="3357563"/>
            <a:ext cx="19446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再，又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2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2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/>
      <p:bldP spid="72709" grpId="0"/>
      <p:bldP spid="72710" grpId="0"/>
      <p:bldP spid="72712" grpId="0"/>
      <p:bldP spid="72713" grpId="0"/>
      <p:bldP spid="72714" grpId="0"/>
      <p:bldP spid="72715" grpId="0"/>
      <p:bldP spid="72717" grpId="0"/>
      <p:bldP spid="72718" grpId="0"/>
      <p:bldP spid="72719" grpId="0"/>
      <p:bldP spid="72720" grpId="0"/>
      <p:bldP spid="72721" grpId="0"/>
      <p:bldP spid="72722" grpId="0"/>
      <p:bldP spid="72723" grpId="0"/>
      <p:bldP spid="72724" grpId="0"/>
      <p:bldP spid="727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3" name="矩形 87042"/>
          <p:cNvSpPr/>
          <p:nvPr/>
        </p:nvSpPr>
        <p:spPr>
          <a:xfrm>
            <a:off x="414338" y="5164296"/>
            <a:ext cx="309880" cy="607695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CC00FF"/>
                </a:solidFill>
                <a:latin typeface="Arial" panose="020B0604020202020204" pitchFamily="34" charset="0"/>
              </a:rPr>
              <a:t>       </a:t>
            </a:r>
            <a:endParaRPr lang="zh-CN" altLang="en-US" sz="2800" b="1" dirty="0">
              <a:solidFill>
                <a:srgbClr val="CC00FF"/>
              </a:solidFill>
              <a:latin typeface="Arial" panose="020B0604020202020204" pitchFamily="34" charset="0"/>
            </a:endParaRPr>
          </a:p>
        </p:txBody>
      </p:sp>
      <p:sp>
        <p:nvSpPr>
          <p:cNvPr id="87044" name="矩形 87043"/>
          <p:cNvSpPr/>
          <p:nvPr/>
        </p:nvSpPr>
        <p:spPr>
          <a:xfrm>
            <a:off x="576263" y="2919730"/>
            <a:ext cx="8567737" cy="127254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CC00FF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CC00FF"/>
                </a:solidFill>
                <a:latin typeface="Arial" panose="020B0604020202020204" pitchFamily="34" charset="0"/>
              </a:rPr>
              <a:t> </a:t>
            </a:r>
            <a:r>
              <a:rPr lang="en-US" altLang="zh-CN" sz="3200" b="1" dirty="0">
                <a:solidFill>
                  <a:srgbClr val="3333FF"/>
                </a:solidFill>
                <a:sym typeface="+mn-ea"/>
              </a:rPr>
              <a:t>2.</a:t>
            </a:r>
            <a:r>
              <a:rPr lang="zh-CN" altLang="en-US" sz="3200" b="1" dirty="0">
                <a:solidFill>
                  <a:srgbClr val="3333FF"/>
                </a:solidFill>
                <a:sym typeface="+mn-ea"/>
              </a:rPr>
              <a:t>为什么“士别三日，即更刮目相待”？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CC00FF"/>
                </a:solidFill>
                <a:latin typeface="Arial" panose="020B0604020202020204" pitchFamily="34" charset="0"/>
              </a:rPr>
              <a:t> 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87045" name="矩形 87044"/>
          <p:cNvSpPr/>
          <p:nvPr/>
        </p:nvSpPr>
        <p:spPr>
          <a:xfrm>
            <a:off x="827088" y="1704817"/>
            <a:ext cx="7561262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800" b="1" dirty="0">
                <a:solidFill>
                  <a:srgbClr val="CC00FF"/>
                </a:solidFill>
                <a:latin typeface="Arial" panose="020B0604020202020204" pitchFamily="34" charset="0"/>
              </a:rPr>
              <a:t>  “卿今涂掌事，不可不学!”孤岂欲卿治经为博士邪！但……耳”“</a:t>
            </a:r>
            <a:r>
              <a:rPr lang="zh-CN" altLang="en-US" sz="2800" b="1" dirty="0">
                <a:solidFill>
                  <a:srgbClr val="CC00FF"/>
                </a:solidFill>
                <a:latin typeface="Arial" panose="020B0604020202020204" pitchFamily="34" charset="0"/>
              </a:rPr>
              <a:t>孤常读书，自以为大有所益。”      </a:t>
            </a:r>
            <a:endParaRPr lang="zh-CN" altLang="en-US" sz="2800" b="1" dirty="0">
              <a:solidFill>
                <a:srgbClr val="CC00FF"/>
              </a:solidFill>
              <a:latin typeface="Arial" panose="020B0604020202020204" pitchFamily="34" charset="0"/>
            </a:endParaRPr>
          </a:p>
        </p:txBody>
      </p:sp>
      <p:sp>
        <p:nvSpPr>
          <p:cNvPr id="87046" name="矩形 87045"/>
          <p:cNvSpPr/>
          <p:nvPr/>
        </p:nvSpPr>
        <p:spPr>
          <a:xfrm>
            <a:off x="98425" y="260350"/>
            <a:ext cx="916559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三、精读课文，品味对话，分析性格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7047" name="矩形 87046"/>
          <p:cNvSpPr/>
          <p:nvPr/>
        </p:nvSpPr>
        <p:spPr>
          <a:xfrm>
            <a:off x="97790" y="1125855"/>
            <a:ext cx="904684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3200" b="1" dirty="0">
                <a:solidFill>
                  <a:srgbClr val="3333FF"/>
                </a:solidFill>
                <a:latin typeface="Arial" panose="020B0604020202020204" pitchFamily="34" charset="0"/>
              </a:rPr>
              <a:t> 1.</a:t>
            </a: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</a:rPr>
              <a:t>孙权如何劝吕蒙学习？孙权是一个怎样的人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7048" name="矩形 87047"/>
          <p:cNvSpPr/>
          <p:nvPr/>
        </p:nvSpPr>
        <p:spPr>
          <a:xfrm>
            <a:off x="1079500" y="6376670"/>
            <a:ext cx="7164705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r>
              <a:rPr lang="en-US" altLang="zh-CN" sz="3200" b="1" dirty="0">
                <a:solidFill>
                  <a:srgbClr val="3333FF"/>
                </a:solidFill>
                <a:latin typeface="Arial" panose="020B0604020202020204" pitchFamily="34" charset="0"/>
              </a:rPr>
              <a:t>2.</a:t>
            </a: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</a:rPr>
              <a:t>为什么“士别三日，即更刮目相待”？</a:t>
            </a:r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7049" name="矩形 87048"/>
          <p:cNvSpPr/>
          <p:nvPr/>
        </p:nvSpPr>
        <p:spPr>
          <a:xfrm>
            <a:off x="611188" y="4149725"/>
            <a:ext cx="43116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>
                <a:solidFill>
                  <a:srgbClr val="3333FF"/>
                </a:solidFill>
                <a:latin typeface="Arial" panose="020B0604020202020204" pitchFamily="34" charset="0"/>
              </a:rPr>
              <a:t>?</a:t>
            </a:r>
            <a:endParaRPr lang="en-US" altLang="zh-CN" sz="32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7053" name="文本框 87052"/>
          <p:cNvSpPr txBox="1"/>
          <p:nvPr/>
        </p:nvSpPr>
        <p:spPr>
          <a:xfrm>
            <a:off x="6144260" y="2113915"/>
            <a:ext cx="459740" cy="1393190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87054" name="图片 87053" descr="03046BC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8850" y="115888"/>
            <a:ext cx="1247775" cy="1368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482215" y="2680970"/>
            <a:ext cx="51269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关爱部下、好学、善劝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6263" y="3698558"/>
            <a:ext cx="763270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CC00FF"/>
                </a:solidFill>
                <a:sym typeface="+mn-ea"/>
              </a:rPr>
              <a:t>情况是在不断变化，人也在不断变化，不能拿老眼光看待人。要用发展的眼光看待人和事。</a:t>
            </a:r>
            <a:r>
              <a:rPr lang="zh-CN" altLang="en-US" sz="3200" dirty="0">
                <a:sym typeface="+mn-ea"/>
              </a:rPr>
              <a:t> </a:t>
            </a:r>
            <a:endParaRPr lang="zh-CN" altLang="en-US" sz="3200" dirty="0">
              <a:latin typeface="Arial" panose="020B0604020202020204" pitchFamily="34" charset="0"/>
            </a:endParaRPr>
          </a:p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/>
      <p:bldP spid="87044" grpId="0"/>
      <p:bldP spid="870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3" name="矩形 87042"/>
          <p:cNvSpPr/>
          <p:nvPr/>
        </p:nvSpPr>
        <p:spPr>
          <a:xfrm>
            <a:off x="722630" y="445135"/>
            <a:ext cx="7733665" cy="370903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CC00FF"/>
                </a:solidFill>
                <a:latin typeface="Arial" panose="020B0604020202020204" pitchFamily="34" charset="0"/>
              </a:rPr>
              <a:t>       </a:t>
            </a:r>
            <a:endParaRPr lang="en-US" altLang="zh-CN" sz="2800" b="1" dirty="0">
              <a:solidFill>
                <a:srgbClr val="CC00FF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sz="2800" b="1" dirty="0">
              <a:solidFill>
                <a:srgbClr val="CC00FF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endParaRPr lang="en-US" altLang="zh-CN" sz="2800" b="1" dirty="0">
              <a:solidFill>
                <a:srgbClr val="CC00FF"/>
              </a:solidFill>
              <a:latin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CC00FF"/>
                </a:solidFill>
                <a:latin typeface="Arial" panose="020B0604020202020204" pitchFamily="34" charset="0"/>
              </a:rPr>
              <a:t>鲁肃之所以主动与吕蒙“结友”，是因为鲁肃为吕蒙的才略所折服而愿与之深交，表明鲁肃敬才、爱才，  二人情投意合，</a:t>
            </a:r>
            <a:r>
              <a:rPr sz="2800" b="1" dirty="0">
                <a:solidFill>
                  <a:srgbClr val="FF00FF"/>
                </a:solidFill>
                <a:sym typeface="+mn-ea"/>
              </a:rPr>
              <a:t>进一步从侧面表现了吕蒙才略的惊人长进。</a:t>
            </a:r>
            <a:r>
              <a:rPr lang="zh-CN" altLang="en-US" sz="2800" b="1" dirty="0">
                <a:solidFill>
                  <a:srgbClr val="FF00FF"/>
                </a:solidFill>
                <a:latin typeface="Arial" panose="020B0604020202020204" pitchFamily="34" charset="0"/>
              </a:rPr>
              <a:t>。 </a:t>
            </a:r>
            <a:endParaRPr lang="zh-CN" altLang="en-US" sz="28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87045" name="矩形 87044"/>
          <p:cNvSpPr/>
          <p:nvPr/>
        </p:nvSpPr>
        <p:spPr>
          <a:xfrm>
            <a:off x="827088" y="2039145"/>
            <a:ext cx="7561262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r>
              <a:rPr lang="en-US" altLang="zh-CN" sz="2800" b="1" dirty="0">
                <a:solidFill>
                  <a:srgbClr val="CC00FF"/>
                </a:solidFill>
                <a:latin typeface="Arial" panose="020B0604020202020204" pitchFamily="34" charset="0"/>
              </a:rPr>
              <a:t> </a:t>
            </a:r>
            <a:endParaRPr lang="zh-CN" altLang="en-US" sz="2800" b="1" dirty="0">
              <a:solidFill>
                <a:srgbClr val="CC00FF"/>
              </a:solidFill>
              <a:latin typeface="Arial" panose="020B0604020202020204" pitchFamily="34" charset="0"/>
            </a:endParaRPr>
          </a:p>
        </p:txBody>
      </p:sp>
      <p:sp>
        <p:nvSpPr>
          <p:cNvPr id="87048" name="矩形 87047"/>
          <p:cNvSpPr/>
          <p:nvPr/>
        </p:nvSpPr>
        <p:spPr>
          <a:xfrm>
            <a:off x="576263" y="2422843"/>
            <a:ext cx="76327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en-US" altLang="zh-CN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7049" name="矩形 87048"/>
          <p:cNvSpPr/>
          <p:nvPr/>
        </p:nvSpPr>
        <p:spPr>
          <a:xfrm>
            <a:off x="992505" y="655320"/>
            <a:ext cx="693737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3200" b="1" dirty="0">
                <a:solidFill>
                  <a:srgbClr val="3333FF"/>
                </a:solidFill>
                <a:latin typeface="Arial" panose="020B0604020202020204" pitchFamily="34" charset="0"/>
              </a:rPr>
              <a:t>3.</a:t>
            </a:r>
            <a:r>
              <a:rPr lang="zh-CN" altLang="en-US" sz="3200" b="1" dirty="0">
                <a:solidFill>
                  <a:srgbClr val="3333FF"/>
                </a:solidFill>
                <a:latin typeface="Arial" panose="020B0604020202020204" pitchFamily="34" charset="0"/>
              </a:rPr>
              <a:t>鲁肃为什么与吕蒙“结友”</a:t>
            </a:r>
            <a:r>
              <a:rPr lang="en-US" altLang="zh-CN" sz="3200" b="1">
                <a:solidFill>
                  <a:srgbClr val="3333FF"/>
                </a:solidFill>
                <a:latin typeface="Arial" panose="020B0604020202020204" pitchFamily="34" charset="0"/>
              </a:rPr>
              <a:t>?</a:t>
            </a:r>
            <a:endParaRPr lang="en-US" altLang="zh-CN" sz="3200" b="1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87053" name="文本框 87052"/>
          <p:cNvSpPr txBox="1"/>
          <p:nvPr/>
        </p:nvSpPr>
        <p:spPr>
          <a:xfrm>
            <a:off x="7929563" y="115888"/>
            <a:ext cx="458787" cy="165735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>
              <a:spcBef>
                <a:spcPct val="50000"/>
              </a:spcBef>
            </a:pPr>
            <a:endParaRPr dirty="0">
              <a:latin typeface="Arial" panose="020B0604020202020204" pitchFamily="34" charset="0"/>
            </a:endParaRPr>
          </a:p>
        </p:txBody>
      </p:sp>
      <p:pic>
        <p:nvPicPr>
          <p:cNvPr id="87054" name="图片 87053" descr="03046BC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08850" y="115888"/>
            <a:ext cx="1247775" cy="1368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302385" y="821055"/>
            <a:ext cx="1035177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endParaRPr lang="zh-CN" sz="3200" b="1">
              <a:solidFill>
                <a:srgbClr val="00B0F0"/>
              </a:solidFill>
              <a:ea typeface="宋体" panose="02010600030101010101" pitchFamily="2" charset="-122"/>
            </a:endParaRPr>
          </a:p>
          <a:p>
            <a:r>
              <a:rPr lang="zh-CN" sz="3200" b="1">
                <a:solidFill>
                  <a:srgbClr val="00B0F0"/>
                </a:solidFill>
                <a:ea typeface="宋体" panose="02010600030101010101" pitchFamily="2" charset="-122"/>
              </a:rPr>
              <a:t>鲁肃是一个怎样的人？吕蒙呢</a:t>
            </a:r>
            <a:endParaRPr lang="zh-CN" altLang="en-US" sz="3200" b="1">
              <a:solidFill>
                <a:srgbClr val="00B0F0"/>
              </a:solidFill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27405" y="4249420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sz="2800" b="1">
                <a:solidFill>
                  <a:srgbClr val="C00000"/>
                </a:solidFill>
                <a:latin typeface="华文中宋" panose="02010600040101010101" charset="-122"/>
                <a:ea typeface="宋体" panose="02010600030101010101" pitchFamily="2" charset="-122"/>
              </a:rPr>
              <a:t>爱才、敬才</a:t>
            </a:r>
            <a:endParaRPr lang="zh-CN" altLang="en-US" sz="2800" b="1">
              <a:solidFill>
                <a:srgbClr val="C00000"/>
              </a:solidFill>
              <a:latin typeface="华文中宋" panose="02010600040101010101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7405" y="5009515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sz="2800" b="1">
                <a:solidFill>
                  <a:srgbClr val="000000"/>
                </a:solidFill>
                <a:latin typeface="华文中宋" panose="02010600040101010101" charset="-122"/>
                <a:ea typeface="宋体" panose="02010600030101010101" pitchFamily="2" charset="-122"/>
              </a:rPr>
              <a:t>能听取意见、好学</a:t>
            </a:r>
            <a:endParaRPr lang="zh-CN" altLang="en-US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/>
      <p:bldP spid="870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文本占位符 89089"/>
          <p:cNvSpPr>
            <a:spLocks noGrp="1"/>
          </p:cNvSpPr>
          <p:nvPr>
            <p:ph type="body" idx="1"/>
          </p:nvPr>
        </p:nvSpPr>
        <p:spPr>
          <a:xfrm>
            <a:off x="250825" y="549275"/>
            <a:ext cx="8893175" cy="1800225"/>
          </a:xfrm>
          <a:ln/>
        </p:spPr>
        <p:txBody>
          <a:bodyPr/>
          <a:p>
            <a:pPr>
              <a:lnSpc>
                <a:spcPct val="150000"/>
              </a:lnSpc>
              <a:buNone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课堂小练笔：</a:t>
            </a:r>
            <a:endParaRPr lang="zh-CN" altLang="en-US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rgbClr val="0000CC"/>
                </a:solidFill>
                <a:latin typeface="宋体" panose="02010600030101010101" pitchFamily="2" charset="-122"/>
              </a:rPr>
              <a:t>    请解释“刮目相待”并造句。</a:t>
            </a:r>
            <a:endParaRPr lang="zh-CN" altLang="en-US" sz="2800">
              <a:solidFill>
                <a:srgbClr val="0000CC"/>
              </a:solidFill>
              <a:latin typeface="宋体" panose="02010600030101010101" pitchFamily="2" charset="-122"/>
            </a:endParaRPr>
          </a:p>
        </p:txBody>
      </p:sp>
      <p:sp>
        <p:nvSpPr>
          <p:cNvPr id="89091" name="文本框 89090"/>
          <p:cNvSpPr txBox="1"/>
          <p:nvPr/>
        </p:nvSpPr>
        <p:spPr>
          <a:xfrm>
            <a:off x="323850" y="2349500"/>
            <a:ext cx="8713788" cy="1281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dirty="0">
                <a:solidFill>
                  <a:srgbClr val="FF00FF"/>
                </a:solidFill>
                <a:latin typeface="宋体" panose="02010600030101010101" pitchFamily="2" charset="-122"/>
              </a:rPr>
              <a:t>  </a:t>
            </a:r>
            <a:r>
              <a:rPr lang="en-US" altLang="zh-CN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“</a:t>
            </a:r>
            <a:r>
              <a:rPr lang="zh-CN" altLang="en-US" sz="2400" b="1" dirty="0">
                <a:solidFill>
                  <a:srgbClr val="FF00FF"/>
                </a:solidFill>
                <a:latin typeface="宋体" panose="02010600030101010101" pitchFamily="2" charset="-122"/>
              </a:rPr>
              <a:t>刮目相待”意思是用新的眼光来看待。表示不要用老眼光看待别人，要估计到别人的进步。</a:t>
            </a:r>
            <a:endParaRPr lang="zh-CN" altLang="en-US" sz="24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sp>
        <p:nvSpPr>
          <p:cNvPr id="89092" name="文本框 89091"/>
          <p:cNvSpPr txBox="1"/>
          <p:nvPr/>
        </p:nvSpPr>
        <p:spPr>
          <a:xfrm>
            <a:off x="250825" y="3860800"/>
            <a:ext cx="8640763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en-US" altLang="zh-CN" sz="2400" b="1" dirty="0">
                <a:solidFill>
                  <a:srgbClr val="800080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rgbClr val="800080"/>
                </a:solidFill>
                <a:latin typeface="宋体" panose="02010600030101010101" pitchFamily="2" charset="-122"/>
              </a:rPr>
              <a:t>（例句）听了少管所的“现身说法”报告后，小明像变了一个人似的，你对他可要刮目相待。</a:t>
            </a:r>
            <a:endParaRPr lang="zh-CN" altLang="en-US" sz="4000" b="1">
              <a:solidFill>
                <a:srgbClr val="800080"/>
              </a:solidFill>
              <a:latin typeface="宋体" panose="02010600030101010101" pitchFamily="2" charset="-122"/>
            </a:endParaRPr>
          </a:p>
        </p:txBody>
      </p:sp>
      <p:pic>
        <p:nvPicPr>
          <p:cNvPr id="89096" name="图片 89095" descr="03046BB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64388" y="4724400"/>
            <a:ext cx="1671637" cy="20177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097" name="图片 89096" descr="03046BC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388" y="404813"/>
            <a:ext cx="1727200" cy="1727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9098" name="图片 89097" descr="近百张精美ppt小动画图片 (2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450" y="5589588"/>
            <a:ext cx="4248150" cy="95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9092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9092">
                                            <p:txEl>
                                              <p:charRg st="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矩形 107521"/>
          <p:cNvSpPr/>
          <p:nvPr/>
        </p:nvSpPr>
        <p:spPr>
          <a:xfrm>
            <a:off x="2051050" y="2492375"/>
            <a:ext cx="4826000" cy="1819275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  <a:normAutofit/>
          </a:bodyPr>
          <a:p>
            <a:pPr algn="ctr"/>
            <a:r>
              <a:rPr lang="zh-CN" altLang="en-US" sz="8000" b="1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说说人物</a:t>
            </a:r>
            <a:endParaRPr lang="zh-CN" altLang="en-US" sz="8000" b="1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7523" name="图片 107522" descr="03046BB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628775"/>
            <a:ext cx="981075" cy="1304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524" name="图片 107523" descr="03046BC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275" y="404813"/>
            <a:ext cx="1247775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525" name="图片 107524" descr="03046BB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96188" y="1557338"/>
            <a:ext cx="981075" cy="1304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7526" name="图片 107525" descr="03046BB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3575" y="4149725"/>
            <a:ext cx="1766888" cy="2349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2139</Words>
  <Application>WPS 演示</Application>
  <PresentationFormat>在屏幕上显示</PresentationFormat>
  <Paragraphs>258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隶书</vt:lpstr>
      <vt:lpstr>Times New Roman</vt:lpstr>
      <vt:lpstr>楷体_GB2312</vt:lpstr>
      <vt:lpstr>Arial Narrow</vt:lpstr>
      <vt:lpstr>黑体</vt:lpstr>
      <vt:lpstr>方正小标宋简体</vt:lpstr>
      <vt:lpstr>Tahoma</vt:lpstr>
      <vt:lpstr>华文彩云</vt:lpstr>
      <vt:lpstr>华文行楷</vt:lpstr>
      <vt:lpstr>微软雅黑</vt:lpstr>
      <vt:lpstr>Arial Unicode MS</vt:lpstr>
      <vt:lpstr>华文中宋</vt:lpstr>
      <vt:lpstr>默认设计模板</vt:lpstr>
      <vt:lpstr>1_默认设计模板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孙权劝学</dc:title>
  <dc:creator>微软用户</dc:creator>
  <cp:lastModifiedBy>高琛</cp:lastModifiedBy>
  <cp:revision>118</cp:revision>
  <dcterms:created xsi:type="dcterms:W3CDTF">2010-03-19T02:52:08Z</dcterms:created>
  <dcterms:modified xsi:type="dcterms:W3CDTF">2019-11-28T14:33:50Z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