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54" r:id="rId3"/>
    <p:sldId id="355" r:id="rId4"/>
    <p:sldId id="401" r:id="rId5"/>
    <p:sldId id="398" r:id="rId6"/>
    <p:sldId id="399" r:id="rId7"/>
    <p:sldId id="400" r:id="rId8"/>
    <p:sldId id="345" r:id="rId9"/>
    <p:sldId id="346" r:id="rId10"/>
    <p:sldId id="348" r:id="rId11"/>
    <p:sldId id="289" r:id="rId12"/>
    <p:sldId id="304" r:id="rId14"/>
    <p:sldId id="290" r:id="rId15"/>
    <p:sldId id="349" r:id="rId16"/>
    <p:sldId id="350" r:id="rId17"/>
    <p:sldId id="351" r:id="rId18"/>
    <p:sldId id="352" r:id="rId19"/>
    <p:sldId id="353" r:id="rId20"/>
    <p:sldId id="291" r:id="rId21"/>
    <p:sldId id="307" r:id="rId22"/>
    <p:sldId id="292" r:id="rId23"/>
    <p:sldId id="318" r:id="rId24"/>
    <p:sldId id="319" r:id="rId25"/>
    <p:sldId id="316" r:id="rId26"/>
    <p:sldId id="308" r:id="rId27"/>
    <p:sldId id="293" r:id="rId28"/>
    <p:sldId id="320" r:id="rId29"/>
    <p:sldId id="321" r:id="rId30"/>
    <p:sldId id="309" r:id="rId31"/>
    <p:sldId id="294" r:id="rId32"/>
    <p:sldId id="322" r:id="rId33"/>
    <p:sldId id="310" r:id="rId34"/>
    <p:sldId id="295" r:id="rId35"/>
    <p:sldId id="323" r:id="rId36"/>
    <p:sldId id="324" r:id="rId37"/>
    <p:sldId id="296" r:id="rId38"/>
    <p:sldId id="297" r:id="rId39"/>
    <p:sldId id="305" r:id="rId40"/>
    <p:sldId id="302" r:id="rId41"/>
    <p:sldId id="303" r:id="rId42"/>
    <p:sldId id="311" r:id="rId43"/>
    <p:sldId id="312" r:id="rId44"/>
    <p:sldId id="313" r:id="rId45"/>
    <p:sldId id="301" r:id="rId46"/>
    <p:sldId id="314" r:id="rId47"/>
    <p:sldId id="315" r:id="rId48"/>
    <p:sldId id="402" r:id="rId49"/>
    <p:sldId id="403" r:id="rId50"/>
    <p:sldId id="404" r:id="rId51"/>
    <p:sldId id="405" r:id="rId52"/>
    <p:sldId id="406" r:id="rId53"/>
    <p:sldId id="407" r:id="rId54"/>
    <p:sldId id="408" r:id="rId55"/>
    <p:sldId id="409" r:id="rId56"/>
    <p:sldId id="410" r:id="rId57"/>
    <p:sldId id="411" r:id="rId58"/>
    <p:sldId id="412" r:id="rId59"/>
    <p:sldId id="413" r:id="rId60"/>
    <p:sldId id="414" r:id="rId61"/>
    <p:sldId id="415" r:id="rId62"/>
    <p:sldId id="416" r:id="rId63"/>
    <p:sldId id="417" r:id="rId64"/>
    <p:sldId id="418" r:id="rId65"/>
    <p:sldId id="419" r:id="rId66"/>
    <p:sldId id="420" r:id="rId67"/>
    <p:sldId id="421" r:id="rId68"/>
    <p:sldId id="422" r:id="rId69"/>
    <p:sldId id="423" r:id="rId70"/>
    <p:sldId id="424" r:id="rId71"/>
    <p:sldId id="425" r:id="rId72"/>
    <p:sldId id="426" r:id="rId73"/>
    <p:sldId id="427" r:id="rId74"/>
    <p:sldId id="428" r:id="rId7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33FF"/>
    <a:srgbClr val="0000CC"/>
    <a:srgbClr val="800080"/>
    <a:srgbClr val="FFFF00"/>
    <a:srgbClr val="FFCCFF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/>
    <p:restoredTop sz="94585"/>
  </p:normalViewPr>
  <p:slideViewPr>
    <p:cSldViewPr showGuides="1">
      <p:cViewPr varScale="1">
        <p:scale>
          <a:sx n="96" d="100"/>
          <a:sy n="96" d="100"/>
        </p:scale>
        <p:origin x="-8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页眉占位符 450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5059" name="日期占位符 4505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5060" name="幻灯片图像占位符 4505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文本占位符 4506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页脚占位符 4506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45063" name="灯片编号占位符 4506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460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少陵草堂的外观</a:t>
            </a:r>
            <a:endParaRPr lang="zh-CN" altLang="en-US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48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内部</a:t>
            </a:r>
            <a:endParaRPr lang="zh-CN" altLang="en-US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3491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对照注释，自由读课文，初通文意      “穷年忧黎元，叹息肠内热“</a:t>
            </a:r>
            <a:r>
              <a:rPr lang="en-US" altLang="zh-CN" dirty="0"/>
              <a:t>——</a:t>
            </a:r>
            <a:r>
              <a:rPr lang="zh-CN" altLang="en-US" dirty="0"/>
              <a:t>强烈的忧国忧民的思想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”致君尧舜上，再使风俗淳”是他的最高理想和主要手段。“朱门酒肉臭，路有冻死骨”</a:t>
            </a:r>
            <a:r>
              <a:rPr lang="en-US" altLang="zh-CN" dirty="0"/>
              <a:t>《</a:t>
            </a:r>
            <a:r>
              <a:rPr lang="zh-CN" altLang="en-US" dirty="0"/>
              <a:t>自京赴奉先县咏怀五百字</a:t>
            </a:r>
            <a:r>
              <a:rPr lang="en-US" altLang="zh-CN" dirty="0"/>
              <a:t>》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microsoft.com/office/2007/relationships/media" Target="file:///E:\&#35838;&#20214;\&#33541;&#23627;.mp3" TargetMode="External"/><Relationship Id="rId2" Type="http://schemas.openxmlformats.org/officeDocument/2006/relationships/audio" Target="file:///E:\&#35838;&#20214;\&#33541;&#23627;.mp3" TargetMode="Externa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wmf"/><Relationship Id="rId1" Type="http://schemas.openxmlformats.org/officeDocument/2006/relationships/control" Target="../activeX/activeX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3.pn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media" Target="file:///C:\Users\Administrator\Desktop\zmj-9782-720.mp3" TargetMode="External"/><Relationship Id="rId4" Type="http://schemas.openxmlformats.org/officeDocument/2006/relationships/audio" Target="file:///C:\Users\Administrator\Desktop\zmj-9782-720.mp3" TargetMode="External"/><Relationship Id="rId3" Type="http://schemas.openxmlformats.org/officeDocument/2006/relationships/image" Target="../media/image24.png"/><Relationship Id="rId2" Type="http://schemas.microsoft.com/office/2007/relationships/media" Target="file:///C:\Documents%20and%20Settings\Administrator\&#26700;&#38754;\zmj-9782-720.mp3" TargetMode="External"/><Relationship Id="rId1" Type="http://schemas.openxmlformats.org/officeDocument/2006/relationships/audio" Target="file:///C:\Documents%20and%20Settings\Administrator\&#26700;&#38754;\zmj-9782-720.mp3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7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100" name="Picture 4" descr="杜甫草堂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 Box 5"/>
          <p:cNvSpPr txBox="1"/>
          <p:nvPr/>
        </p:nvSpPr>
        <p:spPr>
          <a:xfrm>
            <a:off x="7667625" y="333375"/>
            <a:ext cx="1403350" cy="5903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A50021"/>
                </a:solidFill>
                <a:latin typeface="Times New Roman" panose="02020603050405020304" pitchFamily="18" charset="0"/>
                <a:ea typeface="华文隶书" pitchFamily="2" charset="-122"/>
              </a:rPr>
              <a:t> </a:t>
            </a:r>
            <a:r>
              <a:rPr lang="zh-CN" altLang="en-US" sz="8000" b="1" dirty="0">
                <a:solidFill>
                  <a:srgbClr val="A50021"/>
                </a:solidFill>
                <a:latin typeface="Times New Roman" panose="02020603050405020304" pitchFamily="18" charset="0"/>
                <a:ea typeface="华文隶书" pitchFamily="2" charset="-122"/>
              </a:rPr>
              <a:t>草堂留后世</a:t>
            </a:r>
            <a:endParaRPr lang="zh-CN" altLang="en-US" sz="8000" b="1" dirty="0">
              <a:solidFill>
                <a:srgbClr val="A50021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144463" y="404813"/>
            <a:ext cx="1403350" cy="59055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A50021"/>
                </a:solidFill>
                <a:latin typeface="Times New Roman" panose="02020603050405020304" pitchFamily="18" charset="0"/>
                <a:ea typeface="华文隶书" pitchFamily="2" charset="-122"/>
              </a:rPr>
              <a:t> </a:t>
            </a:r>
            <a:r>
              <a:rPr lang="zh-CN" altLang="en-US" sz="8000" b="1" dirty="0">
                <a:solidFill>
                  <a:srgbClr val="A50021"/>
                </a:solidFill>
                <a:latin typeface="Times New Roman" panose="02020603050405020304" pitchFamily="18" charset="0"/>
                <a:ea typeface="华文隶书" pitchFamily="2" charset="-122"/>
              </a:rPr>
              <a:t>诗圣著千秋</a:t>
            </a:r>
            <a:endParaRPr lang="zh-CN" altLang="en-US" sz="8000" b="1" dirty="0">
              <a:solidFill>
                <a:srgbClr val="A50021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592388" y="188913"/>
            <a:ext cx="4383087" cy="10985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A50021"/>
                </a:solidFill>
                <a:latin typeface="Times New Roman" panose="02020603050405020304" pitchFamily="18" charset="0"/>
                <a:ea typeface="华文隶书" pitchFamily="2" charset="-122"/>
              </a:rPr>
              <a:t>忧国忧民心</a:t>
            </a:r>
            <a:endParaRPr lang="zh-CN" altLang="en-US" sz="6600" b="1" dirty="0">
              <a:solidFill>
                <a:srgbClr val="A50021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bldLvl="0" animBg="1"/>
      <p:bldP spid="74758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4034" name="图片 44033" descr="slc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3490" name="图片 63489" descr="草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6" name="图片 47105" descr="hua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茅屋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825" y="1889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402" fill="hold"/>
                                        <p:tgtEl>
                                          <p:spTgt spid="47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biankuan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914400" y="1524000"/>
            <a:ext cx="6477000" cy="4332288"/>
          </a:xfrm>
          <a:prstGeom prst="rect">
            <a:avLst/>
          </a:prstGeom>
          <a:solidFill>
            <a:schemeClr val="bg1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spAutoFit/>
            <a:flatTx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华文行楷" pitchFamily="2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华文行楷" pitchFamily="2" charset="-122"/>
              </a:rPr>
              <a:t>歌行体”</a:t>
            </a:r>
            <a:endParaRPr lang="zh-CN" altLang="en-US" sz="3600" b="1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  <a:buChar char="•"/>
            </a:pPr>
            <a:r>
              <a:rPr lang="zh-CN" altLang="en-US" sz="3600" b="1" dirty="0">
                <a:latin typeface="Times New Roman" panose="02020603050405020304" pitchFamily="18" charset="0"/>
              </a:rPr>
              <a:t>歌行，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古代诗歌的一种</a:t>
            </a:r>
            <a:r>
              <a:rPr lang="zh-CN" altLang="en-US" sz="3600" b="1" dirty="0">
                <a:latin typeface="Times New Roman" panose="02020603050405020304" pitchFamily="18" charset="0"/>
              </a:rPr>
              <a:t>。汉魏以下的乐府诗，题名为“歌”或“行”的颇多，二者虽名称不同，其实并无严格区别。后遂有“歌行”一体。其音节、格律一般比较自由，富于变化。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179388" y="1557338"/>
            <a:ext cx="10296525" cy="452596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66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660066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了解 “歌” 的体裁。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、理解诗歌内容，感悟诗中所包含的感情。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、品读诗歌准确、精炼的语言。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、背诵诗歌。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63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941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5"/>
          <p:cNvSpPr txBox="1"/>
          <p:nvPr/>
        </p:nvSpPr>
        <p:spPr>
          <a:xfrm>
            <a:off x="827088" y="3333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学习任务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4662488" y="323850"/>
            <a:ext cx="327501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教学目标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1143000" y="1981200"/>
            <a:ext cx="723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2057400" y="3733800"/>
            <a:ext cx="548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6388" name="Text Box 5"/>
          <p:cNvSpPr/>
          <p:nvPr>
            <p:ph idx="1"/>
          </p:nvPr>
        </p:nvSpPr>
        <p:spPr>
          <a:xfrm>
            <a:off x="1016000" y="2033588"/>
            <a:ext cx="2900363" cy="3505200"/>
          </a:xfrm>
          <a:ln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algn="ctr" eaLnBrk="1" hangingPunct="1"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000" b="1" dirty="0">
                <a:ea typeface="黑体" panose="02010609060101010101" pitchFamily="2" charset="-122"/>
              </a:rPr>
              <a:t>初读课文</a:t>
            </a:r>
            <a:endParaRPr lang="zh-CN" altLang="en-US" sz="4000" b="1" dirty="0">
              <a:ea typeface="黑体" panose="02010609060101010101" pitchFamily="2" charset="-122"/>
            </a:endParaRPr>
          </a:p>
          <a:p>
            <a:pPr algn="ctr" eaLnBrk="1" hangingPunct="1"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000" b="1" dirty="0">
                <a:ea typeface="黑体" panose="02010609060101010101" pitchFamily="2" charset="-122"/>
              </a:rPr>
              <a:t> 读准字音</a:t>
            </a:r>
            <a:endParaRPr lang="zh-CN" altLang="en-US" sz="4000" b="1" dirty="0">
              <a:ea typeface="黑体" panose="02010609060101010101" pitchFamily="2" charset="-122"/>
            </a:endParaRPr>
          </a:p>
          <a:p>
            <a:pPr algn="ctr" eaLnBrk="1" hangingPunct="1"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000" b="1" dirty="0">
                <a:ea typeface="黑体" panose="02010609060101010101" pitchFamily="2" charset="-122"/>
              </a:rPr>
              <a:t> 注意停顿</a:t>
            </a:r>
            <a:endParaRPr lang="zh-CN" altLang="en-US" sz="4000" b="1" dirty="0">
              <a:ea typeface="黑体" panose="02010609060101010101" pitchFamily="2" charset="-122"/>
            </a:endParaRPr>
          </a:p>
          <a:p>
            <a:pPr algn="ctr" eaLnBrk="1" hangingPunct="1">
              <a:spcBef>
                <a:spcPct val="50000"/>
              </a:spcBef>
              <a:buClr>
                <a:schemeClr val="bg1"/>
              </a:buClr>
              <a:buNone/>
            </a:pPr>
            <a:r>
              <a:rPr lang="zh-CN" altLang="en-US" sz="4000" b="1" dirty="0">
                <a:ea typeface="黑体" panose="02010609060101010101" pitchFamily="2" charset="-122"/>
              </a:rPr>
              <a:t> 明了大意</a:t>
            </a:r>
            <a:endParaRPr lang="zh-CN" altLang="en-US" sz="4000" b="1" dirty="0">
              <a:ea typeface="黑体" panose="02010609060101010101" pitchFamily="2" charset="-122"/>
            </a:endParaRPr>
          </a:p>
        </p:txBody>
      </p:sp>
      <p:pic>
        <p:nvPicPr>
          <p:cNvPr id="17414" name="Picture 6" descr="dufu1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0"/>
            <a:ext cx="34925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7" descr="shxs03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576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8"/>
          <p:cNvSpPr/>
          <p:nvPr>
            <p:ph type="title"/>
          </p:nvPr>
        </p:nvSpPr>
        <p:spPr>
          <a:xfrm>
            <a:off x="457200" y="228600"/>
            <a:ext cx="7772400" cy="1143000"/>
          </a:xfrm>
        </p:spPr>
        <p:txBody>
          <a:bodyPr vert="horz" wrap="square" lIns="91440" tIns="45720" rIns="91440" bIns="45720" anchor="ctr"/>
          <a:p>
            <a:pPr algn="l" eaLnBrk="1" hangingPunct="1">
              <a:spcBef>
                <a:spcPct val="50000"/>
              </a:spcBef>
            </a:pPr>
            <a:r>
              <a:rPr lang="zh-CN" altLang="en-US" sz="5400" i="1" dirty="0">
                <a:solidFill>
                  <a:srgbClr val="0000FF"/>
                </a:solidFill>
                <a:ea typeface="隶书" pitchFamily="49" charset="-122"/>
              </a:rPr>
              <a:t>整体感知</a:t>
            </a:r>
            <a:endParaRPr lang="zh-CN" altLang="en-US" sz="5400" i="1" dirty="0">
              <a:solidFill>
                <a:srgbClr val="0000FF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206375" y="0"/>
            <a:ext cx="8763000" cy="6708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茅屋为秋风所破歌</a:t>
            </a:r>
            <a:endParaRPr lang="zh-CN" altLang="en-US" sz="2800" b="1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杜甫</a:t>
            </a:r>
            <a:endParaRPr lang="zh-CN" altLang="en-US" sz="2800" b="1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　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八月秋高风怒号，卷我屋上三重茅。茅飞渡江洒江郊，高者挂罥长林梢，下者飘转沉塘坳。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南村群童欺我老无力，忍能对面为盗贼。公然抱茅入竹去，唇焦口燥呼不得，归来倚杖自叹息。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俄顷风定云墨色，秋天漠漠向昏黑。布衾多年冷似铁，娇儿恶卧踏里裂。床头屋漏无干处，雨脚如麻未断绝。自经丧乱少睡眠，长夜沾湿何由彻！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安得广厦千万间，大庇天下寒士俱欢颜！风雨不动安如山。呜呼！何时眼前突兀见此屋，吾庐独破受冻死亦足！</a:t>
            </a:r>
            <a:endParaRPr lang="zh-CN" altLang="en-US" sz="3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609600" y="60198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1" imgW="9044940" imgH="6893560"/>
        </mc:Choice>
        <mc:Fallback>
          <p:control name="" r:id="rId1" imgW="9044940" imgH="6893560">
            <p:pic>
              <p:nvPicPr>
                <p:cNvPr id="0" name="Host Control  102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5405" y="-17780"/>
                  <a:ext cx="9044940" cy="689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5"/>
          <p:cNvSpPr/>
          <p:nvPr/>
        </p:nvSpPr>
        <p:spPr>
          <a:xfrm>
            <a:off x="431800" y="188913"/>
            <a:ext cx="8229600" cy="6354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280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八月秋高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风怒号，卷我屋上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三重茅。茅飞渡江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洒江郊，高者挂罥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长林梢，下者飘转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沉塘坳。</a:t>
            </a:r>
            <a:b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南村群童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欺我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老无力，忍能对面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为盗贼。公然抱茅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入竹去，唇焦口燥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呼不得，归来倚杖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自叹息。</a:t>
            </a:r>
            <a:b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俄顷风定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云墨色，秋天漠漠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向昏黑。布衾多年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冷似铁，娇儿恶卧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踏里裂。床头屋漏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无干处，雨脚如麻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未断绝。自经丧乱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少睡眠，长夜沾湿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何由彻！</a:t>
            </a:r>
            <a:b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安得广厦</a:t>
            </a:r>
            <a:r>
              <a:rPr lang="en-US" altLang="zh-CN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千万间，大庇</a:t>
            </a:r>
            <a:r>
              <a:rPr lang="en-US" altLang="zh-CN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天下寒士</a:t>
            </a:r>
            <a:r>
              <a:rPr lang="en-US" altLang="zh-CN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俱欢颜</a:t>
            </a:r>
            <a:r>
              <a:rPr lang="en-US" altLang="zh-CN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风雨不动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安如山！呜呼！何时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眼前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突兀见此屋，吾庐独破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受冻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死亦足！ </a:t>
            </a:r>
            <a:endParaRPr lang="zh-CN" altLang="en-US" sz="32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9154" name="图片 49153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60350"/>
            <a:ext cx="3124200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矩形 49154"/>
          <p:cNvSpPr/>
          <p:nvPr/>
        </p:nvSpPr>
        <p:spPr>
          <a:xfrm>
            <a:off x="0" y="1773238"/>
            <a:ext cx="8229600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怒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号</a:t>
            </a:r>
            <a:r>
              <a:rPr lang="zh-CN" altLang="en-US" sz="3600" b="1" dirty="0">
                <a:latin typeface="Times New Roman" panose="02020603050405020304" pitchFamily="18" charset="0"/>
              </a:rPr>
              <a:t>  </a:t>
            </a:r>
            <a:r>
              <a:rPr lang="zh-CN" altLang="en-US" sz="3600" dirty="0">
                <a:latin typeface="Times New Roman" panose="02020603050405020304" pitchFamily="18" charset="0"/>
              </a:rPr>
              <a:t>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挂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罥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</a:rPr>
              <a:t>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长</a:t>
            </a:r>
            <a:r>
              <a:rPr lang="zh-CN" altLang="en-US" sz="3600" b="1" dirty="0">
                <a:latin typeface="Times New Roman" panose="02020603050405020304" pitchFamily="18" charset="0"/>
              </a:rPr>
              <a:t> 林 梢</a:t>
            </a:r>
            <a:r>
              <a:rPr lang="zh-CN" altLang="en-US" sz="3600" dirty="0"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    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庇</a:t>
            </a:r>
            <a:r>
              <a:rPr lang="zh-CN" altLang="en-US" sz="3600" b="1" dirty="0">
                <a:latin typeface="Times New Roman" panose="02020603050405020304" pitchFamily="18" charset="0"/>
              </a:rPr>
              <a:t> 护</a:t>
            </a:r>
            <a:r>
              <a:rPr lang="zh-CN" altLang="en-US" sz="3600" dirty="0">
                <a:latin typeface="Times New Roman" panose="02020603050405020304" pitchFamily="18" charset="0"/>
              </a:rPr>
              <a:t>   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突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兀</a:t>
            </a:r>
            <a:r>
              <a:rPr lang="zh-CN" altLang="en-US" sz="3600" dirty="0">
                <a:latin typeface="Times New Roman" panose="02020603050405020304" pitchFamily="18" charset="0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布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衾</a:t>
            </a:r>
            <a:r>
              <a:rPr lang="zh-CN" altLang="en-US" sz="3600" dirty="0">
                <a:latin typeface="Times New Roman" panose="02020603050405020304" pitchFamily="18" charset="0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三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重</a:t>
            </a:r>
            <a:r>
              <a:rPr lang="zh-CN" altLang="en-US" sz="3600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茅</a:t>
            </a:r>
            <a:r>
              <a:rPr lang="zh-CN" altLang="en-US" sz="3600" dirty="0"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沉塘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坳</a:t>
            </a:r>
            <a:endParaRPr lang="zh-CN" altLang="en-US" sz="3600" b="1" u="sng" dirty="0">
              <a:latin typeface="Times New Roman" panose="02020603050405020304" pitchFamily="18" charset="0"/>
            </a:endParaRPr>
          </a:p>
        </p:txBody>
      </p:sp>
      <p:sp>
        <p:nvSpPr>
          <p:cNvPr id="49156" name="矩形 49155"/>
          <p:cNvSpPr/>
          <p:nvPr/>
        </p:nvSpPr>
        <p:spPr>
          <a:xfrm>
            <a:off x="228600" y="5715000"/>
            <a:ext cx="1216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latin typeface="Times New Roman" panose="02020603050405020304" pitchFamily="18" charset="0"/>
              </a:rPr>
              <a:t>飘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转</a:t>
            </a:r>
            <a:endParaRPr lang="zh-CN" altLang="en-US" sz="3600" b="1" u="sng" dirty="0">
              <a:latin typeface="Times New Roman" panose="02020603050405020304" pitchFamily="18" charset="0"/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381000" y="5105400"/>
            <a:ext cx="12461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</a:rPr>
              <a:t>zhuǎn</a:t>
            </a: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1676400" y="5715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latin typeface="Times New Roman" panose="02020603050405020304" pitchFamily="18" charset="0"/>
              </a:rPr>
              <a:t>俄 </a:t>
            </a:r>
            <a:r>
              <a:rPr lang="zh-CN" altLang="en-US" sz="3600" b="1" u="sng" dirty="0">
                <a:latin typeface="Times New Roman" panose="02020603050405020304" pitchFamily="18" charset="0"/>
              </a:rPr>
              <a:t>顷</a:t>
            </a:r>
            <a:endParaRPr lang="zh-CN" altLang="en-US" sz="3600" b="1" u="sng" dirty="0">
              <a:latin typeface="Times New Roman" panose="02020603050405020304" pitchFamily="18" charset="0"/>
            </a:endParaRPr>
          </a:p>
        </p:txBody>
      </p:sp>
      <p:sp>
        <p:nvSpPr>
          <p:cNvPr id="49159" name="矩形 49158"/>
          <p:cNvSpPr/>
          <p:nvPr/>
        </p:nvSpPr>
        <p:spPr>
          <a:xfrm>
            <a:off x="4724400" y="561022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u="sng" dirty="0">
                <a:latin typeface="Times New Roman" panose="02020603050405020304" pitchFamily="18" charset="0"/>
              </a:rPr>
              <a:t>厦</a:t>
            </a:r>
            <a:endParaRPr lang="zh-CN" altLang="en-US" sz="3600" b="1" u="sng" dirty="0">
              <a:latin typeface="Times New Roman" panose="02020603050405020304" pitchFamily="18" charset="0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4876800" y="5029200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</a:rPr>
              <a:t>shà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1" name="矩形 49160"/>
          <p:cNvSpPr/>
          <p:nvPr/>
        </p:nvSpPr>
        <p:spPr>
          <a:xfrm>
            <a:off x="1981200" y="5105400"/>
            <a:ext cx="1150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</a:rPr>
              <a:t>qǐng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2" name="矩形 49161"/>
          <p:cNvSpPr/>
          <p:nvPr/>
        </p:nvSpPr>
        <p:spPr>
          <a:xfrm>
            <a:off x="6172200" y="4953000"/>
            <a:ext cx="102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</a:rPr>
              <a:t>xiàn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3" name="矩形 49162"/>
          <p:cNvSpPr/>
          <p:nvPr/>
        </p:nvSpPr>
        <p:spPr>
          <a:xfrm>
            <a:off x="3352800" y="5105400"/>
            <a:ext cx="10747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 err="1">
                <a:solidFill>
                  <a:srgbClr val="FF3300"/>
                </a:solidFill>
                <a:latin typeface="Times New Roman" panose="02020603050405020304" pitchFamily="18" charset="0"/>
              </a:rPr>
              <a:t>sāng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4" name="矩形 49163"/>
          <p:cNvSpPr/>
          <p:nvPr/>
        </p:nvSpPr>
        <p:spPr>
          <a:xfrm>
            <a:off x="3352800" y="5715000"/>
            <a:ext cx="1216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u="sng" dirty="0">
                <a:latin typeface="Times New Roman" panose="02020603050405020304" pitchFamily="18" charset="0"/>
              </a:rPr>
              <a:t>丧</a:t>
            </a:r>
            <a:r>
              <a:rPr lang="zh-CN" altLang="en-US" sz="3600" b="1" dirty="0">
                <a:latin typeface="Times New Roman" panose="02020603050405020304" pitchFamily="18" charset="0"/>
              </a:rPr>
              <a:t> 乱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9165" name="矩形 49164"/>
          <p:cNvSpPr/>
          <p:nvPr/>
        </p:nvSpPr>
        <p:spPr>
          <a:xfrm>
            <a:off x="6096000" y="5638800"/>
            <a:ext cx="16748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u="sng" dirty="0">
                <a:latin typeface="Times New Roman" panose="02020603050405020304" pitchFamily="18" charset="0"/>
              </a:rPr>
              <a:t>见</a:t>
            </a:r>
            <a:r>
              <a:rPr lang="zh-CN" altLang="en-US" sz="3600" b="1" dirty="0">
                <a:latin typeface="Times New Roman" panose="02020603050405020304" pitchFamily="18" charset="0"/>
              </a:rPr>
              <a:t> 此屋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9166" name="矩形 49165"/>
          <p:cNvSpPr/>
          <p:nvPr/>
        </p:nvSpPr>
        <p:spPr>
          <a:xfrm>
            <a:off x="533400" y="1905000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háo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7" name="矩形 49166"/>
          <p:cNvSpPr/>
          <p:nvPr/>
        </p:nvSpPr>
        <p:spPr>
          <a:xfrm>
            <a:off x="2438400" y="1905000"/>
            <a:ext cx="1073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juàn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8" name="矩形 49167"/>
          <p:cNvSpPr/>
          <p:nvPr/>
        </p:nvSpPr>
        <p:spPr>
          <a:xfrm>
            <a:off x="3886200" y="1981200"/>
            <a:ext cx="1352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cháng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9" name="矩形 49168"/>
          <p:cNvSpPr/>
          <p:nvPr/>
        </p:nvSpPr>
        <p:spPr>
          <a:xfrm>
            <a:off x="6629400" y="1981200"/>
            <a:ext cx="565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bì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0" name="矩形 49169"/>
          <p:cNvSpPr/>
          <p:nvPr/>
        </p:nvSpPr>
        <p:spPr>
          <a:xfrm>
            <a:off x="609600" y="3505200"/>
            <a:ext cx="74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wù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1" name="矩形 49170"/>
          <p:cNvSpPr/>
          <p:nvPr/>
        </p:nvSpPr>
        <p:spPr>
          <a:xfrm>
            <a:off x="3505200" y="3581400"/>
            <a:ext cx="130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</a:rPr>
              <a:t>chóng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2" name="矩形 49171"/>
          <p:cNvSpPr/>
          <p:nvPr/>
        </p:nvSpPr>
        <p:spPr>
          <a:xfrm>
            <a:off x="1905000" y="3429000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qīn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3" name="矩形 49172"/>
          <p:cNvSpPr/>
          <p:nvPr/>
        </p:nvSpPr>
        <p:spPr>
          <a:xfrm>
            <a:off x="6477000" y="3581400"/>
            <a:ext cx="615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ào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5" name="文本框 49174"/>
          <p:cNvSpPr txBox="1"/>
          <p:nvPr/>
        </p:nvSpPr>
        <p:spPr>
          <a:xfrm>
            <a:off x="611188" y="333375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三、生字词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60" grpId="0"/>
      <p:bldP spid="49161" grpId="0"/>
      <p:bldP spid="49162" grpId="0"/>
      <p:bldP spid="49163" grpId="0"/>
      <p:bldP spid="49166" grpId="0"/>
      <p:bldP spid="49167" grpId="0"/>
      <p:bldP spid="49168" grpId="0"/>
      <p:bldP spid="49169" grpId="0"/>
      <p:bldP spid="49170" grpId="0"/>
      <p:bldP spid="49171" grpId="0"/>
      <p:bldP spid="49172" grpId="0"/>
      <p:bldP spid="491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971550" y="2205038"/>
            <a:ext cx="72009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茅飞渡江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洒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江郊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，高者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挂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罥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长林梢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971550" y="692150"/>
            <a:ext cx="65516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八月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秋高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风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怒号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卷我屋上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重茅。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971550" y="3357563"/>
            <a:ext cx="6551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下者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飘转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塘坳。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1258888" y="1268413"/>
            <a:ext cx="2162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（秋深）</a:t>
            </a:r>
            <a:endParaRPr lang="zh-CN" altLang="en-US" sz="3200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6566" name="文本框 66565"/>
          <p:cNvSpPr txBox="1"/>
          <p:nvPr/>
        </p:nvSpPr>
        <p:spPr>
          <a:xfrm>
            <a:off x="2627313" y="126841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（怒吼）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6567" name="文本框 66566"/>
          <p:cNvSpPr txBox="1"/>
          <p:nvPr/>
        </p:nvSpPr>
        <p:spPr>
          <a:xfrm>
            <a:off x="4284663" y="1268413"/>
            <a:ext cx="5365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（虚数，泛指多）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68" name="文本框 66567"/>
          <p:cNvSpPr txBox="1"/>
          <p:nvPr/>
        </p:nvSpPr>
        <p:spPr>
          <a:xfrm>
            <a:off x="2700338" y="278130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</a:rPr>
              <a:t>（江边的地方）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66569" name="文本框 66568"/>
          <p:cNvSpPr txBox="1"/>
          <p:nvPr/>
        </p:nvSpPr>
        <p:spPr>
          <a:xfrm>
            <a:off x="5724525" y="2781300"/>
            <a:ext cx="3203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（高高的树梢）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70" name="文本框 66569"/>
          <p:cNvSpPr txBox="1"/>
          <p:nvPr/>
        </p:nvSpPr>
        <p:spPr>
          <a:xfrm>
            <a:off x="0" y="3860800"/>
            <a:ext cx="38877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</a:rPr>
              <a:t>（茅草飞得低的）</a:t>
            </a:r>
            <a:endParaRPr lang="zh-CN" altLang="en-US" sz="2800" b="1" dirty="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66571" name="文本框 66570"/>
          <p:cNvSpPr txBox="1"/>
          <p:nvPr/>
        </p:nvSpPr>
        <p:spPr>
          <a:xfrm>
            <a:off x="2700338" y="3860800"/>
            <a:ext cx="3024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（沉到</a:t>
            </a:r>
            <a:r>
              <a:rPr lang="en-US" altLang="zh-CN" sz="18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∕</a:t>
            </a:r>
            <a:r>
              <a:rPr lang="zh-CN" altLang="en-US" sz="2800" b="1" u="sng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飘落</a:t>
            </a:r>
            <a:r>
              <a:rPr lang="zh-CN" altLang="en-US" sz="28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74" name="文本框 66573"/>
          <p:cNvSpPr txBox="1"/>
          <p:nvPr/>
        </p:nvSpPr>
        <p:spPr>
          <a:xfrm>
            <a:off x="1187450" y="1844675"/>
            <a:ext cx="3960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（纷纷下坠，散落）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75" name="文本框 66574"/>
          <p:cNvSpPr txBox="1"/>
          <p:nvPr/>
        </p:nvSpPr>
        <p:spPr>
          <a:xfrm>
            <a:off x="5076825" y="184467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（挂）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7" grpId="0"/>
      <p:bldP spid="66568" grpId="0"/>
      <p:bldP spid="66569" grpId="0"/>
      <p:bldP spid="66570" grpId="0"/>
      <p:bldP spid="66571" grpId="0"/>
      <p:bldP spid="66574" grpId="0"/>
      <p:bldP spid="665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5123" name="Picture 3" descr="gg290x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WordArt 4"/>
          <p:cNvSpPr>
            <a:spLocks noTextEdit="1"/>
          </p:cNvSpPr>
          <p:nvPr/>
        </p:nvSpPr>
        <p:spPr>
          <a:xfrm>
            <a:off x="0" y="5105400"/>
            <a:ext cx="9144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你能说出杜甫的一些诗歌吗？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0178" name="图片 50177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矩形 50178"/>
          <p:cNvSpPr/>
          <p:nvPr/>
        </p:nvSpPr>
        <p:spPr>
          <a:xfrm>
            <a:off x="1187450" y="115888"/>
            <a:ext cx="7561263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000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</a:rPr>
              <a:t>      </a:t>
            </a:r>
            <a:r>
              <a:rPr lang="zh-CN" altLang="en-US" sz="32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八月，秋已深了，狂风怒吼，把我草屋上的几层茅草都卷走了。茅草飘飞，飞过江去，散落在江边上，其中飞得高的茅草，挂在高高的枝头，飞得低的茅草，飘飘悠悠，落在深塘的水边。</a:t>
            </a:r>
            <a:endParaRPr lang="zh-CN" altLang="en-US" sz="3200" b="1" dirty="0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0" y="0"/>
            <a:ext cx="3924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译文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0" y="3284538"/>
            <a:ext cx="8423275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思考：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这节诗使你想像到了怎样的情景？</a:t>
            </a: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哪些     词语渲染了风的威力？</a:t>
            </a:r>
            <a:endParaRPr lang="zh-CN" altLang="en-US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0" y="42926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明确：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秋风肆虐之中，诗人茅屋的屋顶茅草被风卷走的惨状。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00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卷、飞、渡、洒、挂、罥、飘转、沉等一系列的动词写出风吹茅草的情状</a:t>
            </a:r>
            <a:endParaRPr lang="zh-CN" altLang="en-US" sz="3200" b="1" dirty="0">
              <a:solidFill>
                <a:srgbClr val="0066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1" grpId="0"/>
      <p:bldP spid="501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457200" y="3048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第一节赏析：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1" name="文本框 83970"/>
          <p:cNvSpPr txBox="1"/>
          <p:nvPr/>
        </p:nvSpPr>
        <p:spPr>
          <a:xfrm>
            <a:off x="533400" y="1219200"/>
            <a:ext cx="60991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、作者用哪个词语来描写秋风？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1371600" y="1981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怒号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3" name="文本框 83972"/>
          <p:cNvSpPr txBox="1"/>
          <p:nvPr/>
        </p:nvSpPr>
        <p:spPr>
          <a:xfrm>
            <a:off x="533400" y="26670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、为什么用“怒号”而不用“猛烈”或是“凶猛”等词语呢？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文本框 83973"/>
          <p:cNvSpPr txBox="1"/>
          <p:nvPr/>
        </p:nvSpPr>
        <p:spPr>
          <a:xfrm>
            <a:off x="762000" y="3962400"/>
            <a:ext cx="7315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      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怒号”说明风之大，风之猛烈和无情。同时，它运用了拟人的手法。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2" grpId="0"/>
      <p:bldP spid="83973" grpId="0"/>
      <p:bldP spid="839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4994" name="文本框 84993"/>
          <p:cNvSpPr txBox="1"/>
          <p:nvPr/>
        </p:nvSpPr>
        <p:spPr>
          <a:xfrm>
            <a:off x="609600" y="4572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、“卷”和“吹”相比较，在描写风之猛烈上哪个词更好？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5" name="文本框 84994"/>
          <p:cNvSpPr txBox="1"/>
          <p:nvPr/>
        </p:nvSpPr>
        <p:spPr>
          <a:xfrm>
            <a:off x="838200" y="1577975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卷”字好。即形象又有力度。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6" name="文本框 84995"/>
          <p:cNvSpPr txBox="1"/>
          <p:nvPr/>
        </p:nvSpPr>
        <p:spPr>
          <a:xfrm>
            <a:off x="685800" y="2286000"/>
            <a:ext cx="7861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、后面的动词还有哪些？其用法有什么好处？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7" name="文本框 84996"/>
          <p:cNvSpPr txBox="1"/>
          <p:nvPr/>
        </p:nvSpPr>
        <p:spPr>
          <a:xfrm>
            <a:off x="838200" y="3429000"/>
            <a:ext cx="7315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还有：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“飞”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洒”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挂”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飘转”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沉”等动词。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刻画了茅草飞扬的动感场面。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8" name="文本框 84997"/>
          <p:cNvSpPr txBox="1"/>
          <p:nvPr/>
        </p:nvSpPr>
        <p:spPr>
          <a:xfrm>
            <a:off x="685800" y="5257800"/>
            <a:ext cx="52832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、请给本段加一个小标题。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9" name="文本框 84998"/>
          <p:cNvSpPr txBox="1"/>
          <p:nvPr/>
        </p:nvSpPr>
        <p:spPr>
          <a:xfrm>
            <a:off x="1524000" y="59436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秋风卷茅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/>
      <p:bldP spid="84996" grpId="0"/>
      <p:bldP spid="84997" grpId="0"/>
      <p:bldP spid="84998" grpId="0"/>
      <p:bldP spid="849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dirty="0"/>
              <a:t>这一段的叙述包含着诗人怎样的内心情感？</a:t>
            </a:r>
            <a:endParaRPr lang="zh-CN" altLang="en-US" sz="4000"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诗人对茅草的关注，透露着对现实的焦虑，侧面反映着诗人处境的艰难窘迫。根根茅草的动向都牵动着诗人的视线，拨动使人痛苦的心弦。</a:t>
            </a:r>
            <a:endParaRPr lang="zh-CN" altLang="en-US" dirty="0"/>
          </a:p>
          <a:p>
            <a:r>
              <a:rPr lang="zh-CN" altLang="en-US"/>
              <a:t>        </a:t>
            </a:r>
            <a:r>
              <a:rPr lang="zh-CN" altLang="en-US" dirty="0">
                <a:solidFill>
                  <a:srgbClr val="FF0066"/>
                </a:solidFill>
              </a:rPr>
              <a:t>心苦痛惜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7586" name="标题 67585"/>
          <p:cNvSpPr>
            <a:spLocks noGrp="1"/>
          </p:cNvSpPr>
          <p:nvPr>
            <p:ph type="title"/>
          </p:nvPr>
        </p:nvSpPr>
        <p:spPr>
          <a:xfrm>
            <a:off x="250825" y="404813"/>
            <a:ext cx="8229600" cy="1143000"/>
          </a:xfrm>
        </p:spPr>
        <p:txBody>
          <a:bodyPr anchor="ctr"/>
          <a:p>
            <a:r>
              <a:rPr lang="zh-CN" altLang="en-US" sz="3200" b="1" dirty="0">
                <a:ea typeface="黑体" panose="02010609060101010101" pitchFamily="2" charset="-122"/>
              </a:rPr>
              <a:t>南村群童欺我老无力，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2" charset="-122"/>
              </a:rPr>
              <a:t>忍能</a:t>
            </a:r>
            <a:r>
              <a:rPr lang="zh-CN" altLang="en-US" sz="3200" b="1" dirty="0">
                <a:ea typeface="黑体" panose="02010609060101010101" pitchFamily="2" charset="-122"/>
              </a:rPr>
              <a:t>对面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2" charset="-122"/>
              </a:rPr>
              <a:t>为</a:t>
            </a:r>
            <a:r>
              <a:rPr lang="zh-CN" altLang="en-US" sz="3200" b="1" dirty="0">
                <a:ea typeface="黑体" panose="02010609060101010101" pitchFamily="2" charset="-122"/>
              </a:rPr>
              <a:t>盗贼。</a:t>
            </a:r>
            <a:endParaRPr lang="zh-CN" altLang="en-US" sz="3200" b="1" dirty="0">
              <a:ea typeface="黑体" panose="02010609060101010101" pitchFamily="2" charset="-122"/>
            </a:endParaRPr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611188" y="2276475"/>
            <a:ext cx="8229600" cy="647700"/>
          </a:xfrm>
        </p:spPr>
        <p:txBody>
          <a:bodyPr/>
          <a:p>
            <a:pPr>
              <a:buNone/>
            </a:pPr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公然</a:t>
            </a:r>
            <a:r>
              <a:rPr lang="zh-CN" altLang="en-US" b="1" dirty="0">
                <a:ea typeface="黑体" panose="02010609060101010101" pitchFamily="2" charset="-122"/>
              </a:rPr>
              <a:t>抱茅</a:t>
            </a:r>
            <a:r>
              <a:rPr lang="zh-CN" altLang="en-US" b="1" dirty="0">
                <a:solidFill>
                  <a:srgbClr val="0066FF"/>
                </a:solidFill>
                <a:ea typeface="黑体" panose="02010609060101010101" pitchFamily="2" charset="-122"/>
              </a:rPr>
              <a:t>入竹</a:t>
            </a:r>
            <a:r>
              <a:rPr lang="zh-CN" altLang="en-US" b="1" dirty="0">
                <a:ea typeface="黑体" panose="02010609060101010101" pitchFamily="2" charset="-122"/>
              </a:rPr>
              <a:t>去，唇焦口燥</a:t>
            </a:r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呼不得</a:t>
            </a:r>
            <a:r>
              <a:rPr lang="zh-CN" altLang="en-US" b="1" dirty="0">
                <a:ea typeface="黑体" panose="02010609060101010101" pitchFamily="2" charset="-122"/>
              </a:rPr>
              <a:t>，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67588" name="矩形 67587"/>
          <p:cNvSpPr/>
          <p:nvPr/>
        </p:nvSpPr>
        <p:spPr>
          <a:xfrm>
            <a:off x="755650" y="3429000"/>
            <a:ext cx="8229600" cy="5762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 dirty="0">
                <a:ea typeface="黑体" panose="02010609060101010101" pitchFamily="2" charset="-122"/>
              </a:rPr>
              <a:t>归来</a:t>
            </a:r>
            <a:r>
              <a:rPr lang="zh-CN" altLang="en-US" b="1" dirty="0">
                <a:solidFill>
                  <a:srgbClr val="0066FF"/>
                </a:solidFill>
                <a:ea typeface="黑体" panose="02010609060101010101" pitchFamily="2" charset="-122"/>
              </a:rPr>
              <a:t>倚杖</a:t>
            </a:r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自叹息</a:t>
            </a:r>
            <a:r>
              <a:rPr lang="zh-CN" altLang="en-US" b="1" dirty="0">
                <a:ea typeface="黑体" panose="02010609060101010101" pitchFamily="2" charset="-122"/>
              </a:rPr>
              <a:t>。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2484438" y="1196975"/>
            <a:ext cx="3527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（竟然忍心这样）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5795963" y="119697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（动词，做）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0" y="2781300"/>
            <a:ext cx="46434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</a:rPr>
              <a:t>（公开</a:t>
            </a:r>
            <a:r>
              <a:rPr lang="en-US" altLang="zh-CN" sz="3200" b="1" dirty="0">
                <a:solidFill>
                  <a:srgbClr val="A5002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</a:rPr>
              <a:t>与”对面”呼应）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4787900" y="2852738"/>
            <a:ext cx="3384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呼喊也没有结果</a:t>
            </a:r>
            <a:r>
              <a:rPr lang="en-US" altLang="zh-CN" sz="32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7595" name="文本框 67594"/>
          <p:cNvSpPr txBox="1"/>
          <p:nvPr/>
        </p:nvSpPr>
        <p:spPr>
          <a:xfrm>
            <a:off x="1476375" y="1844675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</a:rPr>
              <a:t>（跑进竹林）</a:t>
            </a:r>
            <a:endParaRPr lang="zh-CN" altLang="en-US" sz="3200" b="1" dirty="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67596" name="文本框 67595"/>
          <p:cNvSpPr txBox="1"/>
          <p:nvPr/>
        </p:nvSpPr>
        <p:spPr>
          <a:xfrm>
            <a:off x="3851275" y="3429000"/>
            <a:ext cx="4321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诗人投诉无门的困窘</a:t>
            </a:r>
            <a:r>
              <a:rPr lang="en-US" altLang="zh-CN" sz="32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7597" name="文本框 67596"/>
          <p:cNvSpPr txBox="1"/>
          <p:nvPr/>
        </p:nvSpPr>
        <p:spPr>
          <a:xfrm>
            <a:off x="0" y="3933825"/>
            <a:ext cx="6732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拄着拐杖 ，突出诗人衰老的形态</a:t>
            </a:r>
            <a:r>
              <a:rPr lang="en-US" altLang="zh-CN" sz="32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7598" name="文本框 67597"/>
          <p:cNvSpPr txBox="1"/>
          <p:nvPr/>
        </p:nvSpPr>
        <p:spPr>
          <a:xfrm>
            <a:off x="0" y="44370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1" grpId="0"/>
      <p:bldP spid="67592" grpId="0"/>
      <p:bldP spid="67595" grpId="0"/>
      <p:bldP spid="67596" grpId="0"/>
      <p:bldP spid="67597" grpId="0"/>
      <p:bldP spid="675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2" name="矩形 51201"/>
          <p:cNvSpPr/>
          <p:nvPr/>
        </p:nvSpPr>
        <p:spPr>
          <a:xfrm>
            <a:off x="395288" y="260350"/>
            <a:ext cx="7361237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800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仿宋_GB2312" pitchFamily="49" charset="-122"/>
              </a:rPr>
              <a:t>      </a:t>
            </a:r>
            <a:r>
              <a:rPr lang="zh-CN" altLang="en-US" sz="4000" b="1" dirty="0">
                <a:solidFill>
                  <a:srgbClr val="800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仿宋_GB2312" pitchFamily="49" charset="-122"/>
              </a:rPr>
              <a:t>南村边上的一群顽童，欺负我年老体弱，竟忍心这样当面做“贼”，公开地抱着散落在地的茅草，溜进竹林里去。我喊得唇焦口干也没有效果，只好回来靠着手杖独自叹息。</a:t>
            </a:r>
            <a:endParaRPr lang="zh-CN" altLang="en-US" sz="4000" b="1" dirty="0">
              <a:solidFill>
                <a:srgbClr val="800080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仿宋_GB2312" pitchFamily="49" charset="-122"/>
            </a:endParaRPr>
          </a:p>
        </p:txBody>
      </p:sp>
      <p:sp>
        <p:nvSpPr>
          <p:cNvPr id="51203" name="文本框 51202"/>
          <p:cNvSpPr txBox="1"/>
          <p:nvPr/>
        </p:nvSpPr>
        <p:spPr>
          <a:xfrm>
            <a:off x="0" y="4005263"/>
            <a:ext cx="8661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思考：</a:t>
            </a: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这节诗表现了怎样的情形？诗人此 时的心情怎样？</a:t>
            </a:r>
            <a:endParaRPr lang="zh-CN" altLang="en-US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0" y="4652963"/>
            <a:ext cx="91440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明确：</a:t>
            </a:r>
            <a:r>
              <a:rPr lang="zh-CN" altLang="en-US" sz="3200" b="1" dirty="0">
                <a:solidFill>
                  <a:srgbClr val="00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一群顽皮孩童当面将茅草抱走，诗人喊得口干舌燥也无济于事，只能回来倚着拐杖独自叹息。表现了诗人焦急而又无可奈何的痛苦心情。</a:t>
            </a:r>
            <a:endParaRPr lang="zh-CN" altLang="en-US" sz="3200" b="1">
              <a:solidFill>
                <a:srgbClr val="0066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381000" y="3048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第二节赏析：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457200" y="1349375"/>
            <a:ext cx="80772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     </a:t>
            </a: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、落在地上的茅草拾回来还是可以修理茅屋的。可是被一群顽童抱跑了，诗人着急了。他说：“南村群童欺我老无力”，可是当时杜甫写作此诗的时候才</a:t>
            </a: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49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岁啊，为什么用</a:t>
            </a:r>
            <a:endParaRPr lang="zh-CN" altLang="en-US" sz="32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了一个“老”字呢？是不是用得不正确呢？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0" name="文本框 86019"/>
          <p:cNvSpPr txBox="1"/>
          <p:nvPr/>
        </p:nvSpPr>
        <p:spPr>
          <a:xfrm>
            <a:off x="685800" y="4038600"/>
            <a:ext cx="7467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诗人饱经战乱之苦，是未老先衰、心力憔悴啊。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7042" name="文本框 87041"/>
          <p:cNvSpPr txBox="1"/>
          <p:nvPr/>
        </p:nvSpPr>
        <p:spPr>
          <a:xfrm>
            <a:off x="1143000" y="2743200"/>
            <a:ext cx="6075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、“归来倚仗自叹息”，他叹息什么？</a:t>
            </a:r>
            <a:endParaRPr lang="zh-CN" altLang="en-US" sz="2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文本框 87042"/>
          <p:cNvSpPr txBox="1"/>
          <p:nvPr/>
        </p:nvSpPr>
        <p:spPr>
          <a:xfrm>
            <a:off x="387350" y="3429000"/>
            <a:ext cx="8756650" cy="1373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一叹自己命苦，茅屋被风吹破。接下来的日子怎么过？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二叹周围的人苦，还有很多像自己一样的穷苦人；     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三叹战乱给人民造成的痛苦。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1295400" y="4876800"/>
            <a:ext cx="48752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、给本段加一个小标题。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1371600" y="5638800"/>
            <a:ext cx="19177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群童抱茅 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914400" y="228600"/>
            <a:ext cx="32194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、群童为何抱茅？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7" name="文本框 87046"/>
          <p:cNvSpPr txBox="1"/>
          <p:nvPr/>
        </p:nvSpPr>
        <p:spPr>
          <a:xfrm>
            <a:off x="381000" y="862013"/>
            <a:ext cx="83820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本身也是苦孩子，用茅草盖屋或拿回家当柴烧，也许是调皮。也许还有更深层的原因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-----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譬如：社会现实，杜甫与其说是生孩子的气，到不如说是生社会的气，动乱的社会造成人民的贫困、灾难。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5" grpId="0"/>
      <p:bldP spid="87046" grpId="0"/>
      <p:bldP spid="870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xfrm>
            <a:off x="34925" y="274638"/>
            <a:ext cx="8229600" cy="1143000"/>
          </a:xfrm>
        </p:spPr>
        <p:txBody>
          <a:bodyPr anchor="ctr"/>
          <a:p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2" charset="-122"/>
              </a:rPr>
              <a:t>俄顷</a:t>
            </a:r>
            <a:r>
              <a:rPr lang="zh-CN" altLang="en-US" sz="3200" b="1" dirty="0">
                <a:ea typeface="黑体" panose="02010609060101010101" pitchFamily="2" charset="-122"/>
              </a:rPr>
              <a:t>风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2" charset="-122"/>
              </a:rPr>
              <a:t>定</a:t>
            </a:r>
            <a:r>
              <a:rPr lang="zh-CN" altLang="en-US" sz="3200" b="1" dirty="0">
                <a:ea typeface="黑体" panose="02010609060101010101" pitchFamily="2" charset="-122"/>
              </a:rPr>
              <a:t>云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2" charset="-122"/>
              </a:rPr>
              <a:t>墨</a:t>
            </a:r>
            <a:r>
              <a:rPr lang="zh-CN" altLang="en-US" sz="3200" b="1" dirty="0">
                <a:ea typeface="黑体" panose="02010609060101010101" pitchFamily="2" charset="-122"/>
              </a:rPr>
              <a:t>色，秋天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漠漠</a:t>
            </a:r>
            <a:r>
              <a:rPr lang="zh-CN" altLang="en-US" sz="3200" b="1" dirty="0">
                <a:solidFill>
                  <a:srgbClr val="FF3300"/>
                </a:solidFill>
                <a:ea typeface="黑体" panose="02010609060101010101" pitchFamily="2" charset="-122"/>
              </a:rPr>
              <a:t>向</a:t>
            </a:r>
            <a:r>
              <a:rPr lang="zh-CN" altLang="en-US" sz="3200" b="1" dirty="0">
                <a:ea typeface="黑体" panose="02010609060101010101" pitchFamily="2" charset="-122"/>
              </a:rPr>
              <a:t>昏黑。</a:t>
            </a:r>
            <a:endParaRPr lang="zh-CN" altLang="en-US" sz="3200" b="1" dirty="0">
              <a:ea typeface="黑体" panose="02010609060101010101" pitchFamily="2" charset="-122"/>
            </a:endParaRPr>
          </a:p>
        </p:txBody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755650" y="1484313"/>
            <a:ext cx="7210425" cy="676275"/>
          </a:xfrm>
        </p:spPr>
        <p:txBody>
          <a:bodyPr/>
          <a:p>
            <a:pPr>
              <a:buNone/>
            </a:pPr>
            <a:r>
              <a:rPr lang="zh-CN" altLang="en-US" b="1" dirty="0">
                <a:ea typeface="黑体" panose="02010609060101010101" pitchFamily="2" charset="-122"/>
              </a:rPr>
              <a:t>布</a:t>
            </a:r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衾</a:t>
            </a:r>
            <a:r>
              <a:rPr lang="zh-CN" altLang="en-US" b="1" dirty="0">
                <a:ea typeface="黑体" panose="02010609060101010101" pitchFamily="2" charset="-122"/>
              </a:rPr>
              <a:t>多年冷似铁，娇儿</a:t>
            </a:r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恶卧</a:t>
            </a:r>
            <a:r>
              <a:rPr lang="zh-CN" altLang="en-US" b="1" dirty="0">
                <a:ea typeface="黑体" panose="02010609060101010101" pitchFamily="2" charset="-122"/>
              </a:rPr>
              <a:t>踏</a:t>
            </a:r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里</a:t>
            </a:r>
            <a:r>
              <a:rPr lang="zh-CN" altLang="en-US" b="1" dirty="0">
                <a:ea typeface="黑体" panose="02010609060101010101" pitchFamily="2" charset="-122"/>
              </a:rPr>
              <a:t>裂。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827088" y="2492375"/>
            <a:ext cx="6767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床头屋漏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无干处，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雨脚如麻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未断绝。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827088" y="3644900"/>
            <a:ext cx="7704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自经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丧乱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少睡眠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，长夜沾湿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何由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彻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！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179388" y="977900"/>
            <a:ext cx="25193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（一会儿）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1835150" y="977900"/>
            <a:ext cx="6049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（像墨一样黑）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395288" y="1989138"/>
            <a:ext cx="33131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err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(qīn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，被子）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3851275" y="1916113"/>
            <a:ext cx="4032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（睡相不好）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6084888" y="1916113"/>
            <a:ext cx="1979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（被里）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3779838" y="2997200"/>
            <a:ext cx="5148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（雨点细密，像下垂的麻线）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0" name="文本框 68619"/>
          <p:cNvSpPr txBox="1"/>
          <p:nvPr/>
        </p:nvSpPr>
        <p:spPr>
          <a:xfrm>
            <a:off x="1763713" y="4005263"/>
            <a:ext cx="24479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（睡得很少）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1" name="文本框 68620"/>
          <p:cNvSpPr txBox="1"/>
          <p:nvPr/>
        </p:nvSpPr>
        <p:spPr>
          <a:xfrm>
            <a:off x="4572000" y="4076700"/>
            <a:ext cx="500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 “由何”，如何）</a:t>
            </a:r>
            <a:endParaRPr lang="zh-CN" altLang="en-US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2" name="文本框 68621"/>
          <p:cNvSpPr txBox="1"/>
          <p:nvPr/>
        </p:nvSpPr>
        <p:spPr>
          <a:xfrm>
            <a:off x="6948488" y="3644900"/>
            <a:ext cx="2698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（到天亮）</a:t>
            </a:r>
            <a:endParaRPr lang="zh-CN" altLang="en-US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5" name="文本框 68624"/>
          <p:cNvSpPr txBox="1"/>
          <p:nvPr/>
        </p:nvSpPr>
        <p:spPr>
          <a:xfrm>
            <a:off x="1835150" y="188913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（停）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6" name="文本框 68625"/>
          <p:cNvSpPr txBox="1"/>
          <p:nvPr/>
        </p:nvSpPr>
        <p:spPr>
          <a:xfrm>
            <a:off x="4067175" y="188913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（阴沉灰暗）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7" name="文本框 68626"/>
          <p:cNvSpPr txBox="1"/>
          <p:nvPr/>
        </p:nvSpPr>
        <p:spPr>
          <a:xfrm>
            <a:off x="5076825" y="981075"/>
            <a:ext cx="25193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（渐近）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8628" name="文本框 68627"/>
          <p:cNvSpPr txBox="1"/>
          <p:nvPr/>
        </p:nvSpPr>
        <p:spPr>
          <a:xfrm>
            <a:off x="0" y="2997200"/>
            <a:ext cx="35290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（泛指整个屋子 ）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/>
      <p:bldP spid="68615" grpId="0"/>
      <p:bldP spid="68616" grpId="0"/>
      <p:bldP spid="68617" grpId="0"/>
      <p:bldP spid="68618" grpId="0"/>
      <p:bldP spid="68619" grpId="0"/>
      <p:bldP spid="68620" grpId="0"/>
      <p:bldP spid="68621" grpId="0"/>
      <p:bldP spid="68622" grpId="0"/>
      <p:bldP spid="68625" grpId="0"/>
      <p:bldP spid="68626" grpId="0"/>
      <p:bldP spid="68627" grpId="0"/>
      <p:bldP spid="686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矩形 52225"/>
          <p:cNvSpPr/>
          <p:nvPr/>
        </p:nvSpPr>
        <p:spPr>
          <a:xfrm>
            <a:off x="179388" y="0"/>
            <a:ext cx="7993062" cy="3263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000" dirty="0">
                <a:solidFill>
                  <a:srgbClr val="800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一会儿，风停了，乌云像墨一样黑，秋天的天空乌云密布，天也渐近黄昏，黑了下来。盖了多年的被子，又硬又冷，像铁一样，娇惯的儿子因为睡相不好，把被里都蹬破了。因为屋漏，床上没有一块干燥的地方，而雨水还像麻线一样不断流。自从安史之乱之后，自己睡眠就不好，漫漫长夜浑身沾湿，如何才能捱到天亮呢？</a:t>
            </a:r>
            <a:endParaRPr lang="zh-CN" altLang="en-US" sz="2800" b="1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0" y="32845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思考：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这节写出了诗人怎样的生活状态？你觉得哪些词语运用得较为传神？</a:t>
            </a:r>
            <a:endParaRPr lang="zh-CN" altLang="en-US" sz="3200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0" y="4652963"/>
            <a:ext cx="896461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明确：</a:t>
            </a:r>
            <a:r>
              <a:rPr lang="zh-CN" altLang="en-US" sz="2800" b="1" dirty="0">
                <a:solidFill>
                  <a:srgbClr val="00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表现了诗人屋漏又遭连夜雨</a:t>
            </a:r>
            <a:r>
              <a:rPr lang="en-US" altLang="zh-CN" sz="2800" b="1" dirty="0">
                <a:solidFill>
                  <a:srgbClr val="00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长夜沾湿难入眠的痛苦生活。如：“麻”字形象地说明雨点的密集；“铁”字道出了被子的陈旧、脏硬、量少等，说明了杜甫生活的困窘。</a:t>
            </a:r>
            <a:endParaRPr lang="zh-CN" altLang="en-US" sz="2800" b="1">
              <a:solidFill>
                <a:srgbClr val="0066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1858" name="Text Box 2"/>
          <p:cNvSpPr txBox="1"/>
          <p:nvPr/>
        </p:nvSpPr>
        <p:spPr>
          <a:xfrm>
            <a:off x="476250" y="1628775"/>
            <a:ext cx="1006475" cy="20875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望岳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1859" name="Text Box 3"/>
          <p:cNvSpPr txBox="1"/>
          <p:nvPr/>
        </p:nvSpPr>
        <p:spPr>
          <a:xfrm>
            <a:off x="1552575" y="908050"/>
            <a:ext cx="738188" cy="5400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latin typeface="迷你简黄草"/>
                <a:ea typeface="迷你简黄草"/>
              </a:rPr>
              <a:t>岱宗夫如何   齐鲁青未了</a:t>
            </a:r>
            <a:endParaRPr lang="zh-CN" altLang="en-US" sz="3600" b="1" dirty="0">
              <a:latin typeface="迷你简黄草"/>
              <a:ea typeface="迷你简黄草"/>
            </a:endParaRPr>
          </a:p>
        </p:txBody>
      </p:sp>
      <p:sp>
        <p:nvSpPr>
          <p:cNvPr id="121860" name="Text Box 4"/>
          <p:cNvSpPr txBox="1"/>
          <p:nvPr/>
        </p:nvSpPr>
        <p:spPr>
          <a:xfrm>
            <a:off x="5246688" y="1042988"/>
            <a:ext cx="739775" cy="5400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迷你简黄草"/>
                <a:ea typeface="迷你简黄草"/>
              </a:rPr>
              <a:t>会当凌绝顶   一览众山小</a:t>
            </a:r>
            <a:endParaRPr lang="zh-CN" altLang="en-US" sz="3600" b="1" dirty="0">
              <a:solidFill>
                <a:srgbClr val="0033CC"/>
              </a:solidFill>
              <a:latin typeface="迷你简黄草"/>
              <a:ea typeface="迷你简黄草"/>
            </a:endParaRPr>
          </a:p>
        </p:txBody>
      </p:sp>
      <p:sp>
        <p:nvSpPr>
          <p:cNvPr id="121861" name="Text Box 5"/>
          <p:cNvSpPr txBox="1"/>
          <p:nvPr/>
        </p:nvSpPr>
        <p:spPr>
          <a:xfrm>
            <a:off x="3127375" y="954088"/>
            <a:ext cx="738188" cy="5400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latin typeface="迷你简黄草"/>
                <a:ea typeface="迷你简黄草"/>
              </a:rPr>
              <a:t>造化钟神秀   阴阳割昏晓</a:t>
            </a:r>
            <a:endParaRPr lang="zh-CN" altLang="en-US" sz="3600" b="1" dirty="0">
              <a:latin typeface="迷你简黄草"/>
              <a:ea typeface="迷你简黄草"/>
            </a:endParaRPr>
          </a:p>
        </p:txBody>
      </p:sp>
      <p:sp>
        <p:nvSpPr>
          <p:cNvPr id="121862" name="Text Box 6"/>
          <p:cNvSpPr txBox="1"/>
          <p:nvPr/>
        </p:nvSpPr>
        <p:spPr>
          <a:xfrm>
            <a:off x="4297363" y="998538"/>
            <a:ext cx="738187" cy="5400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latin typeface="迷你简黄草"/>
                <a:ea typeface="迷你简黄草"/>
              </a:rPr>
              <a:t>荡胸生层云   决眦入归鸟</a:t>
            </a:r>
            <a:endParaRPr lang="zh-CN" altLang="en-US" sz="3600" b="1" dirty="0">
              <a:latin typeface="迷你简黄草"/>
              <a:ea typeface="迷你简黄草"/>
            </a:endParaRPr>
          </a:p>
        </p:txBody>
      </p:sp>
      <p:pic>
        <p:nvPicPr>
          <p:cNvPr id="8" name="Picture 6" descr="dufu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0"/>
            <a:ext cx="27717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0">
    <p:sndAc>
      <p:stSnd loop="1">
        <p:snd r:embed="rId2" name="sound00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  <p:bldP spid="121859" grpId="0"/>
      <p:bldP spid="121860" grpId="0"/>
      <p:bldP spid="121861" grpId="0"/>
      <p:bldP spid="1218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8066" name="文本框 88065"/>
          <p:cNvSpPr txBox="1"/>
          <p:nvPr/>
        </p:nvSpPr>
        <p:spPr>
          <a:xfrm>
            <a:off x="381000" y="3048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第三节赏析：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67" name="文本框 88066"/>
          <p:cNvSpPr txBox="1"/>
          <p:nvPr/>
        </p:nvSpPr>
        <p:spPr>
          <a:xfrm>
            <a:off x="914400" y="1447800"/>
            <a:ext cx="6583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、茅屋被风吹破之后，最怕什么？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1905000" y="2133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下雨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69" name="文本框 88068"/>
          <p:cNvSpPr txBox="1"/>
          <p:nvPr/>
        </p:nvSpPr>
        <p:spPr>
          <a:xfrm>
            <a:off x="990600" y="2895600"/>
            <a:ext cx="49514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、给本段加一个小标题。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0" name="文本框 88069"/>
          <p:cNvSpPr txBox="1"/>
          <p:nvPr/>
        </p:nvSpPr>
        <p:spPr>
          <a:xfrm>
            <a:off x="1752600" y="35814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秋宵屋漏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1" name="文本框 88070"/>
          <p:cNvSpPr txBox="1"/>
          <p:nvPr/>
        </p:nvSpPr>
        <p:spPr>
          <a:xfrm>
            <a:off x="1143000" y="4267200"/>
            <a:ext cx="72707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、文中的哪两个句子表现了作者的这种痛苦难眠的心情？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2" name="文本框 88071"/>
          <p:cNvSpPr txBox="1"/>
          <p:nvPr/>
        </p:nvSpPr>
        <p:spPr>
          <a:xfrm>
            <a:off x="1524000" y="5486400"/>
            <a:ext cx="685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自经丧乱少睡眠，长夜沾湿何由彻！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  <p:bldP spid="88068" grpId="0"/>
      <p:bldP spid="88069" grpId="0"/>
      <p:bldP spid="88070" grpId="0"/>
      <p:bldP spid="88071" grpId="0"/>
      <p:bldP spid="880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 anchor="ctr"/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广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厦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千万间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大庇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天下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寒士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俱欢颜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900113" y="1412875"/>
            <a:ext cx="6851650" cy="820738"/>
          </a:xfrm>
        </p:spPr>
        <p:txBody>
          <a:bodyPr/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风雨不动</a:t>
            </a:r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安如山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900113" y="2133600"/>
            <a:ext cx="66976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呜呼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何时眼前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突兀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此屋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900113" y="3068638"/>
            <a:ext cx="6551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庐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独破受冻死亦足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539750" y="98107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（怎么）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3563938" y="981075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（全部庇护）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0" name="文本框 69639"/>
          <p:cNvSpPr txBox="1"/>
          <p:nvPr/>
        </p:nvSpPr>
        <p:spPr>
          <a:xfrm>
            <a:off x="5364163" y="981075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（所有的贫苦人）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1" name="文本框 69640"/>
          <p:cNvSpPr txBox="1"/>
          <p:nvPr/>
        </p:nvSpPr>
        <p:spPr>
          <a:xfrm>
            <a:off x="4067175" y="1557338"/>
            <a:ext cx="3240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安稳得像山一样</a:t>
            </a:r>
            <a:r>
              <a:rPr lang="en-US" altLang="zh-CN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)</a:t>
            </a:r>
            <a:endParaRPr lang="en-US" altLang="zh-CN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2" name="文本框 69641"/>
          <p:cNvSpPr txBox="1"/>
          <p:nvPr/>
        </p:nvSpPr>
        <p:spPr>
          <a:xfrm>
            <a:off x="4356100" y="2636838"/>
            <a:ext cx="2951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（同”现”，出现）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3" name="文本框 69642"/>
          <p:cNvSpPr txBox="1"/>
          <p:nvPr/>
        </p:nvSpPr>
        <p:spPr>
          <a:xfrm>
            <a:off x="4787900" y="3141663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（小屋）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6" name="文本框 69645"/>
          <p:cNvSpPr txBox="1"/>
          <p:nvPr/>
        </p:nvSpPr>
        <p:spPr>
          <a:xfrm>
            <a:off x="1116013" y="2636838"/>
            <a:ext cx="33131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（高耸，此处形容广厦）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647" name="文本框 69646"/>
          <p:cNvSpPr txBox="1"/>
          <p:nvPr/>
        </p:nvSpPr>
        <p:spPr>
          <a:xfrm>
            <a:off x="1619250" y="981075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（宽敞的大屋）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9" grpId="0"/>
      <p:bldP spid="69640" grpId="0"/>
      <p:bldP spid="69641" grpId="0"/>
      <p:bldP spid="69642" grpId="0"/>
      <p:bldP spid="69643" grpId="0"/>
      <p:bldP spid="69646" grpId="0"/>
      <p:bldP spid="696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3250" name="矩形 53249"/>
          <p:cNvSpPr/>
          <p:nvPr/>
        </p:nvSpPr>
        <p:spPr>
          <a:xfrm>
            <a:off x="323850" y="0"/>
            <a:ext cx="7848600" cy="234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800080"/>
                </a:solidFill>
                <a:latin typeface="Arial Black" panose="020B0A04020102020204" pitchFamily="34" charset="0"/>
                <a:ea typeface="楷体_GB2312" pitchFamily="49" charset="-122"/>
              </a:rPr>
              <a:t>      </a:t>
            </a:r>
            <a:r>
              <a:rPr lang="zh-CN" altLang="en-US" b="1" dirty="0">
                <a:solidFill>
                  <a:srgbClr val="800080"/>
                </a:solidFill>
                <a:latin typeface="Arial Black" panose="020B0A04020102020204" pitchFamily="34" charset="0"/>
                <a:ea typeface="楷体_GB2312" pitchFamily="49" charset="-122"/>
              </a:rPr>
              <a:t>哪里能得到千万间高大的房屋，普遍地遮蔽天下贫寒的读书人，让他们都喜笑颜开，而高大的房屋在狂风暴雨中也不会倾倒，安稳得像山一样。</a:t>
            </a:r>
            <a:endParaRPr lang="zh-CN" altLang="en-US" b="1" dirty="0">
              <a:solidFill>
                <a:srgbClr val="800080"/>
              </a:solidFill>
              <a:latin typeface="Arial Black" panose="020B0A040201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800080"/>
                </a:solidFill>
                <a:latin typeface="Arial Black" panose="020B0A04020102020204" pitchFamily="34" charset="0"/>
                <a:ea typeface="楷体_GB2312" pitchFamily="49" charset="-122"/>
              </a:rPr>
              <a:t>      啊！什么时候，我的眼前能一下子出现这样高大的房屋，我自己即使茅屋被狂风吹破，被冻死了也心满意足！</a:t>
            </a:r>
            <a:endParaRPr lang="zh-CN" altLang="en-US" b="1" dirty="0">
              <a:solidFill>
                <a:srgbClr val="800080"/>
              </a:solidFill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0" y="26368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思考：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无法入眠的杜甫在想些什么？表现了诗人怎样情怀？ 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-180975" y="38608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明确：诗人没有对自身的遭遇叫苦连天，而是推己及人，由眼前个人的不幸想到了普天下所有的“寒士”，希望他们能拥有千万间避风雨的“广厦”。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0" y="558958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胸怀天下，饱览民生疾苦，体察人间冷暖的济世情怀。</a:t>
            </a:r>
            <a:endParaRPr lang="zh-CN" altLang="en-US" sz="3200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9090" name="文本框 89089"/>
          <p:cNvSpPr txBox="1"/>
          <p:nvPr/>
        </p:nvSpPr>
        <p:spPr>
          <a:xfrm>
            <a:off x="381000" y="228600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第四节赏析：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533400" y="1219200"/>
            <a:ext cx="8139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、漫漫长夜，作者无法入眠，他在想什么？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2" name="文本框 89091"/>
          <p:cNvSpPr txBox="1"/>
          <p:nvPr/>
        </p:nvSpPr>
        <p:spPr>
          <a:xfrm>
            <a:off x="1066800" y="2057400"/>
            <a:ext cx="68103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安得广厦千万间</a:t>
            </a:r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吾庐受冻死亦足 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3" name="文本框 89092"/>
          <p:cNvSpPr txBox="1"/>
          <p:nvPr/>
        </p:nvSpPr>
        <p:spPr>
          <a:xfrm>
            <a:off x="609600" y="2819400"/>
            <a:ext cx="48752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、给本段加一个小标题。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1295400" y="3581400"/>
            <a:ext cx="19177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祈求广厦 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5" name="文本框 89094"/>
          <p:cNvSpPr txBox="1"/>
          <p:nvPr/>
        </p:nvSpPr>
        <p:spPr>
          <a:xfrm>
            <a:off x="609600" y="4419600"/>
            <a:ext cx="65071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、由此可见杜甫是一个怎样的人？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6" name="文本框 89095"/>
          <p:cNvSpPr txBox="1"/>
          <p:nvPr/>
        </p:nvSpPr>
        <p:spPr>
          <a:xfrm>
            <a:off x="1295400" y="5311775"/>
            <a:ext cx="19177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忧国忧民 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7" name="文本框 89096"/>
          <p:cNvSpPr txBox="1"/>
          <p:nvPr/>
        </p:nvSpPr>
        <p:spPr>
          <a:xfrm>
            <a:off x="3733800" y="3581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或：广厦万间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3" grpId="0"/>
      <p:bldP spid="89094" grpId="0"/>
      <p:bldP spid="89095" grpId="0"/>
      <p:bldP spid="89096" grpId="0"/>
      <p:bldP spid="8909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0114" name="图片 90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矩形 90114"/>
          <p:cNvSpPr/>
          <p:nvPr/>
        </p:nvSpPr>
        <p:spPr>
          <a:xfrm>
            <a:off x="6035675" y="0"/>
            <a:ext cx="3108325" cy="449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安得广厦千万间，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大庇天下寒士俱欢颜，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风雨不动安如山。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呜呼！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何时眼前突兀见此屋，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吾庐独破受冻死亦足！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0116" name="矩形 90115"/>
          <p:cNvSpPr/>
          <p:nvPr/>
        </p:nvSpPr>
        <p:spPr>
          <a:xfrm>
            <a:off x="0" y="5975350"/>
            <a:ext cx="9144000" cy="882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ts val="3115"/>
              </a:lnSpc>
              <a:spcBef>
                <a:spcPts val="1500"/>
              </a:spcBef>
              <a:buClrTx/>
            </a:pPr>
            <a:r>
              <a:rPr lang="en-US" altLang="zh-CN" sz="2800" b="1" i="1" dirty="0">
                <a:solidFill>
                  <a:srgbClr val="0B36D5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dirty="0">
                <a:solidFill>
                  <a:srgbClr val="0B36D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诗人推己及人，希冀“广厦千万间”，使“天下寒士俱欢颜”，表达了诗人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关心民生疾苦、忧国忧民</a:t>
            </a:r>
            <a:r>
              <a:rPr lang="zh-CN" altLang="en-US" sz="2800" dirty="0">
                <a:solidFill>
                  <a:srgbClr val="0B36D5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的深沉情感。</a:t>
            </a:r>
            <a:endParaRPr lang="zh-CN" altLang="en-US" sz="2800" dirty="0">
              <a:solidFill>
                <a:srgbClr val="0B36D5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80" name="文本占位符 54279"/>
          <p:cNvSpPr>
            <a:spLocks noGrp="1"/>
          </p:cNvSpPr>
          <p:nvPr>
            <p:ph type="body" idx="1"/>
          </p:nvPr>
        </p:nvSpPr>
        <p:spPr>
          <a:xfrm>
            <a:off x="5435600" y="3644900"/>
            <a:ext cx="2449513" cy="792163"/>
          </a:xfrm>
          <a:solidFill>
            <a:schemeClr val="bg1">
              <a:alpha val="100000"/>
            </a:schemeClr>
          </a:solidFill>
        </p:spPr>
        <p:txBody>
          <a:bodyPr vert="horz" wrap="square" anchor="t"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无奈痛心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1" name="矩形 54280"/>
          <p:cNvSpPr/>
          <p:nvPr/>
        </p:nvSpPr>
        <p:spPr>
          <a:xfrm>
            <a:off x="5435600" y="4724400"/>
            <a:ext cx="24257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忧思痛苦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2" name="文本框 54281"/>
          <p:cNvSpPr txBox="1"/>
          <p:nvPr/>
        </p:nvSpPr>
        <p:spPr>
          <a:xfrm>
            <a:off x="468313" y="2781300"/>
            <a:ext cx="48244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第一节：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秋风破屋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5364163" y="2708275"/>
            <a:ext cx="24257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心苦痛惜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4" name="文本框 54283"/>
          <p:cNvSpPr txBox="1"/>
          <p:nvPr/>
        </p:nvSpPr>
        <p:spPr>
          <a:xfrm>
            <a:off x="468313" y="3644900"/>
            <a:ext cx="46609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2" charset="-122"/>
              </a:rPr>
              <a:t>第二节：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群童抱茅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4285" name="文本框 54284"/>
          <p:cNvSpPr txBox="1"/>
          <p:nvPr/>
        </p:nvSpPr>
        <p:spPr>
          <a:xfrm>
            <a:off x="468313" y="4581525"/>
            <a:ext cx="46672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第三节：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破屋漏雨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4288" name="图片 54287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60350"/>
            <a:ext cx="3887788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9" name="文本框 54288"/>
          <p:cNvSpPr txBox="1"/>
          <p:nvPr/>
        </p:nvSpPr>
        <p:spPr>
          <a:xfrm>
            <a:off x="539750" y="476250"/>
            <a:ext cx="48244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四、课文赏析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90" name="文本框 54289"/>
          <p:cNvSpPr txBox="1"/>
          <p:nvPr/>
        </p:nvSpPr>
        <p:spPr>
          <a:xfrm>
            <a:off x="468313" y="5589588"/>
            <a:ext cx="46672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第四节：</a:t>
            </a:r>
            <a:r>
              <a:rPr lang="zh-CN" altLang="en-US" sz="4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祈求广厦</a:t>
            </a:r>
            <a:endParaRPr lang="zh-CN" altLang="en-US" sz="44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4291" name="文本框 54290"/>
          <p:cNvSpPr txBox="1"/>
          <p:nvPr/>
        </p:nvSpPr>
        <p:spPr>
          <a:xfrm>
            <a:off x="5508625" y="5734050"/>
            <a:ext cx="24257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忧国忧民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92" name="文本框 54291"/>
          <p:cNvSpPr txBox="1"/>
          <p:nvPr/>
        </p:nvSpPr>
        <p:spPr>
          <a:xfrm>
            <a:off x="539750" y="1341438"/>
            <a:ext cx="74882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、给每一小节拟一个小标题。感受作者感情的变化。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42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 build="p"/>
      <p:bldP spid="54281" grpId="0" animBg="1"/>
      <p:bldP spid="54282" grpId="0"/>
      <p:bldP spid="54283" grpId="0" animBg="1"/>
      <p:bldP spid="54284" grpId="0"/>
      <p:bldP spid="54290" grpId="0"/>
      <p:bldP spid="5429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3" name="文本框 56322"/>
          <p:cNvSpPr txBox="1"/>
          <p:nvPr/>
        </p:nvSpPr>
        <p:spPr>
          <a:xfrm>
            <a:off x="1258888" y="1052513"/>
            <a:ext cx="182880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秋风破屋   心苦痛惜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群童抢茅无奈痛心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长夜沾湿忧思痛苦</a:t>
            </a:r>
            <a:endParaRPr lang="zh-CN" altLang="en-US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179388" y="220503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现实</a:t>
            </a:r>
            <a:endParaRPr lang="zh-CN" altLang="en-US" sz="3600" b="1">
              <a:solidFill>
                <a:srgbClr val="99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25" name="文本框 56324"/>
          <p:cNvSpPr txBox="1"/>
          <p:nvPr/>
        </p:nvSpPr>
        <p:spPr>
          <a:xfrm>
            <a:off x="4427538" y="1341438"/>
            <a:ext cx="609600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风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雨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3348038" y="981075"/>
            <a:ext cx="7112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</a:rPr>
              <a:t>白天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endParaRPr lang="zh-CN" altLang="en-US" sz="4000" b="1" dirty="0">
              <a:latin typeface="Times New Roman" panose="02020603050405020304" pitchFamily="18" charset="0"/>
            </a:endParaRPr>
          </a:p>
          <a:p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黑夜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56327" name="文本框 56326"/>
          <p:cNvSpPr txBox="1"/>
          <p:nvPr/>
        </p:nvSpPr>
        <p:spPr>
          <a:xfrm>
            <a:off x="5292725" y="981075"/>
            <a:ext cx="6477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屋外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屋内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56329" name="文本框 56328"/>
          <p:cNvSpPr txBox="1"/>
          <p:nvPr/>
        </p:nvSpPr>
        <p:spPr>
          <a:xfrm>
            <a:off x="6588125" y="1916113"/>
            <a:ext cx="1296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自己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0" name="文本框 56329"/>
          <p:cNvSpPr txBox="1"/>
          <p:nvPr/>
        </p:nvSpPr>
        <p:spPr>
          <a:xfrm>
            <a:off x="0" y="5229225"/>
            <a:ext cx="1649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理想</a:t>
            </a:r>
            <a:endParaRPr lang="zh-CN" altLang="en-US" sz="3600" b="1">
              <a:solidFill>
                <a:srgbClr val="99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1" name="文本框 56330"/>
          <p:cNvSpPr txBox="1"/>
          <p:nvPr/>
        </p:nvSpPr>
        <p:spPr>
          <a:xfrm>
            <a:off x="1258888" y="5157788"/>
            <a:ext cx="25781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广厦千万间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忧国忧民</a:t>
            </a:r>
            <a:endParaRPr lang="zh-CN" altLang="en-US" sz="36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2" name="文本框 56331"/>
          <p:cNvSpPr txBox="1"/>
          <p:nvPr/>
        </p:nvSpPr>
        <p:spPr>
          <a:xfrm>
            <a:off x="6588125" y="52292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寒士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3" name="直接连接符 56332"/>
          <p:cNvSpPr/>
          <p:nvPr/>
        </p:nvSpPr>
        <p:spPr>
          <a:xfrm>
            <a:off x="755650" y="3141663"/>
            <a:ext cx="0" cy="16002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334" name="直接连接符 56333"/>
          <p:cNvSpPr/>
          <p:nvPr/>
        </p:nvSpPr>
        <p:spPr>
          <a:xfrm>
            <a:off x="7164388" y="2997200"/>
            <a:ext cx="0" cy="1752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335" name="文本框 56334"/>
          <p:cNvSpPr txBox="1"/>
          <p:nvPr/>
        </p:nvSpPr>
        <p:spPr>
          <a:xfrm>
            <a:off x="7812088" y="1557338"/>
            <a:ext cx="8382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关心民生忧国忧民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6" name="文本框 56335"/>
          <p:cNvSpPr txBox="1"/>
          <p:nvPr/>
        </p:nvSpPr>
        <p:spPr>
          <a:xfrm>
            <a:off x="6300788" y="2852738"/>
            <a:ext cx="733425" cy="1944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推己及人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6342" name="图片 56341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63938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43" name="文本框 56342"/>
          <p:cNvSpPr txBox="1"/>
          <p:nvPr/>
        </p:nvSpPr>
        <p:spPr>
          <a:xfrm>
            <a:off x="395288" y="188913"/>
            <a:ext cx="32400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、小结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33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  <p:bldP spid="56325" grpId="0"/>
      <p:bldP spid="56326" grpId="0"/>
      <p:bldP spid="56327" grpId="0"/>
      <p:bldP spid="56329" grpId="0"/>
      <p:bldP spid="56331" grpId="0"/>
      <p:bldP spid="56332" grpId="0"/>
      <p:bldP spid="56335" grpId="0"/>
      <p:bldP spid="563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9" name="矩形 64518"/>
          <p:cNvSpPr/>
          <p:nvPr/>
        </p:nvSpPr>
        <p:spPr>
          <a:xfrm>
            <a:off x="539750" y="549275"/>
            <a:ext cx="820896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、本诗有两个突出的语言特色，一是用词生动，形象鲜明；二是结构严谨，层次井然。那么哪些字词使你特别留意的？为什么？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755650" y="3533775"/>
            <a:ext cx="76327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例如：怒号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----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用拟人写出风的猛烈无情，形象有力度。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44" name="文本框 61443"/>
          <p:cNvSpPr txBox="1"/>
          <p:nvPr/>
        </p:nvSpPr>
        <p:spPr>
          <a:xfrm>
            <a:off x="395288" y="476250"/>
            <a:ext cx="83534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、杜甫一向关心人民疾苦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他的诗素有“诗史”之称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但为什么在这首诗中他却一反常态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只写自己的个人遭遇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谈谈你的理解。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468313" y="3357563"/>
            <a:ext cx="8101012" cy="2530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诗人以小见大</a:t>
            </a: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推己及人，希冀“广厦千万间”，使“天下寒士俱欢颜”，表达了诗人关心民生疾苦、忧国忧民的深沉情感。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8" name="矩形 62467"/>
          <p:cNvSpPr/>
          <p:nvPr/>
        </p:nvSpPr>
        <p:spPr>
          <a:xfrm>
            <a:off x="827088" y="1989138"/>
            <a:ext cx="6985000" cy="3441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全诗描写作者饱经离乱、困苦凄凉的生活，并由己及人，表现了诗人推己及人、舍己为人的高尚风格和忧国忧民的情感。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755650" y="549275"/>
            <a:ext cx="73453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、这首诗先叙事，后抒情，主旨是什么？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3"/>
          <p:cNvSpPr txBox="1"/>
          <p:nvPr/>
        </p:nvSpPr>
        <p:spPr>
          <a:xfrm>
            <a:off x="3041650" y="1133475"/>
            <a:ext cx="4005263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春望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8" name="矩形 5"/>
          <p:cNvSpPr/>
          <p:nvPr/>
        </p:nvSpPr>
        <p:spPr>
          <a:xfrm>
            <a:off x="476250" y="2798763"/>
            <a:ext cx="6481763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1" indent="0" eaLnBrk="1" hangingPunct="1"/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国破山河在</a:t>
            </a:r>
            <a:r>
              <a:rPr lang="en-US" altLang="zh-CN" sz="3600" b="1" dirty="0">
                <a:latin typeface="Times New Roman" panose="02020603050405020304" pitchFamily="18" charset="0"/>
                <a:ea typeface="迷你简启体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城春草木深。</a:t>
            </a:r>
            <a:endParaRPr lang="zh-CN" altLang="en-US" sz="3600" b="1" dirty="0">
              <a:latin typeface="Times New Roman" panose="02020603050405020304" pitchFamily="18" charset="0"/>
              <a:ea typeface="迷你简启体"/>
            </a:endParaRPr>
          </a:p>
          <a:p>
            <a:pPr lvl="1" indent="0" eaLnBrk="1" hangingPunct="1"/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感时花溅泪</a:t>
            </a:r>
            <a:r>
              <a:rPr lang="en-US" altLang="zh-CN" sz="3600" b="1" dirty="0">
                <a:latin typeface="Times New Roman" panose="02020603050405020304" pitchFamily="18" charset="0"/>
                <a:ea typeface="迷你简启体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恨别鸟惊心。</a:t>
            </a:r>
            <a:endParaRPr lang="zh-CN" altLang="en-US" sz="3600" b="1" dirty="0">
              <a:latin typeface="Times New Roman" panose="02020603050405020304" pitchFamily="18" charset="0"/>
              <a:ea typeface="迷你简启体"/>
            </a:endParaRPr>
          </a:p>
          <a:p>
            <a:pPr lvl="1" indent="0" eaLnBrk="1" hangingPunct="1"/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迷你简启体"/>
              </a:rPr>
              <a:t>烽火连三月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  <a:ea typeface="迷你简启体"/>
              </a:rPr>
              <a:t>,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迷你简启体"/>
              </a:rPr>
              <a:t>家书抵万金。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迷你简启体"/>
            </a:endParaRPr>
          </a:p>
          <a:p>
            <a:pPr lvl="1" indent="0" eaLnBrk="1" hangingPunct="1"/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白头搔更短</a:t>
            </a:r>
            <a:r>
              <a:rPr lang="en-US" altLang="zh-CN" sz="3600" b="1" dirty="0">
                <a:latin typeface="Times New Roman" panose="02020603050405020304" pitchFamily="18" charset="0"/>
                <a:ea typeface="迷你简启体"/>
              </a:rPr>
              <a:t>,</a:t>
            </a:r>
            <a:r>
              <a:rPr lang="zh-CN" altLang="en-US" sz="3600" b="1" dirty="0">
                <a:latin typeface="Times New Roman" panose="02020603050405020304" pitchFamily="18" charset="0"/>
                <a:ea typeface="迷你简启体"/>
              </a:rPr>
              <a:t>浑欲不胜簪。</a:t>
            </a:r>
            <a:endParaRPr lang="zh-CN" altLang="en-US" sz="3600" b="1" dirty="0">
              <a:latin typeface="Times New Roman" panose="02020603050405020304" pitchFamily="18" charset="0"/>
              <a:ea typeface="迷你简启体"/>
            </a:endParaRPr>
          </a:p>
        </p:txBody>
      </p:sp>
      <p:pic>
        <p:nvPicPr>
          <p:cNvPr id="4" name="Picture 6" descr="dufu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0"/>
            <a:ext cx="27717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0" y="1066800"/>
            <a:ext cx="9144000" cy="361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zh-CN" altLang="en-US" sz="6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杜甫同主题的诗歌知多少？</a:t>
            </a:r>
            <a:endParaRPr lang="zh-CN" altLang="en-US" sz="66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6600" b="1" dirty="0">
              <a:latin typeface="Arial" panose="020B0604020202020204" pitchFamily="34" charset="0"/>
            </a:endParaRPr>
          </a:p>
        </p:txBody>
      </p:sp>
      <p:sp>
        <p:nvSpPr>
          <p:cNvPr id="70659" name="文本框 70658"/>
          <p:cNvSpPr txBox="1"/>
          <p:nvPr/>
        </p:nvSpPr>
        <p:spPr>
          <a:xfrm>
            <a:off x="0" y="0"/>
            <a:ext cx="7467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</a:rPr>
              <a:t>思考：</a:t>
            </a:r>
            <a:endParaRPr lang="zh-CN" altLang="en-US" sz="6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70660" name="图片 70659" descr="bj64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3856038"/>
            <a:ext cx="4724400" cy="300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82" name="文本框 71681"/>
          <p:cNvSpPr txBox="1"/>
          <p:nvPr/>
        </p:nvSpPr>
        <p:spPr>
          <a:xfrm>
            <a:off x="381000" y="2590800"/>
            <a:ext cx="8458200" cy="57943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烽火连三月，家书抵万金。   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</a:rPr>
              <a:t>——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春望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》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1683" name="文本框 71682"/>
          <p:cNvSpPr txBox="1"/>
          <p:nvPr/>
        </p:nvSpPr>
        <p:spPr>
          <a:xfrm>
            <a:off x="304800" y="3276600"/>
            <a:ext cx="8610600" cy="1311275"/>
          </a:xfrm>
          <a:prstGeom prst="rect">
            <a:avLst/>
          </a:prstGeom>
          <a:solidFill>
            <a:srgbClr val="7C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正是江南好风景，落花时节又逢君。</a:t>
            </a:r>
            <a:endParaRPr lang="zh-CN" altLang="en-US" sz="3200" b="1" dirty="0">
              <a:solidFill>
                <a:srgbClr val="FFFF51"/>
              </a:solidFill>
              <a:effectLst>
                <a:outerShdw blurRad="38100" dist="38100" dir="2700000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				</a:t>
            </a:r>
            <a:r>
              <a:rPr lang="en-US" altLang="zh-CN" sz="3200" b="1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</a:rPr>
              <a:t>——</a:t>
            </a:r>
            <a:r>
              <a:rPr lang="en-US" altLang="zh-CN" sz="3200" b="1" dirty="0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3200" b="1" dirty="0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江南逢李龟年</a:t>
            </a:r>
            <a:r>
              <a:rPr lang="en-US" altLang="zh-CN" sz="3200" b="1">
                <a:solidFill>
                  <a:srgbClr val="FFFF5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49" charset="-122"/>
                <a:ea typeface="仿宋_GB2312" pitchFamily="49" charset="-122"/>
              </a:rPr>
              <a:t>》</a:t>
            </a:r>
            <a:endParaRPr lang="en-US" altLang="zh-CN" sz="3200" b="1">
              <a:solidFill>
                <a:srgbClr val="FFFF51"/>
              </a:solidFill>
              <a:effectLst>
                <a:outerShdw blurRad="38100" dist="38100" dir="2700000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1684" name="文本框 71683"/>
          <p:cNvSpPr txBox="1"/>
          <p:nvPr/>
        </p:nvSpPr>
        <p:spPr>
          <a:xfrm>
            <a:off x="0" y="0"/>
            <a:ext cx="9144000" cy="252888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子孙阵亡尽， 焉用身独完！投杖出门去， 同行为辛酸。幸有牙齿存， 所悲骨髓干。男儿既介胄， 长揖别上官。老妻卧路啼， 岁暮衣裳单。孰知是死别，且复伤其寒。此去必不归， 还闻劝加餐。              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垂老别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304800" y="5410200"/>
            <a:ext cx="8610600" cy="1311275"/>
          </a:xfrm>
          <a:prstGeom prst="rect">
            <a:avLst/>
          </a:prstGeom>
          <a:solidFill>
            <a:srgbClr val="87705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剑外忽传收蓟北， 初闻涕泪满衣裳。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	          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闻官军收河南河北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219075" y="4743450"/>
            <a:ext cx="8924925" cy="5794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天明登前途，独与老翁别。        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石壕吏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》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/>
      <p:bldP spid="71683" grpId="0" animBg="1"/>
      <p:bldP spid="71684" grpId="0" animBg="1"/>
      <p:bldP spid="71685" grpId="0" animBg="1"/>
      <p:bldP spid="7168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2706" name="文本框 72705"/>
          <p:cNvSpPr txBox="1"/>
          <p:nvPr/>
        </p:nvSpPr>
        <p:spPr>
          <a:xfrm>
            <a:off x="0" y="457200"/>
            <a:ext cx="91440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4000" b="1" dirty="0">
                <a:latin typeface="Arial" panose="020B0604020202020204" pitchFamily="34" charset="0"/>
              </a:rPr>
              <a:t>         </a:t>
            </a:r>
            <a:r>
              <a:rPr lang="zh-CN" altLang="en-US" sz="4000" b="1" dirty="0">
                <a:latin typeface="Arial" panose="020B0604020202020204" pitchFamily="34" charset="0"/>
              </a:rPr>
              <a:t>杜甫之所以伟大，因为他写出了许多脍炙人口的诗篇。更重要的是他的人格与精神已远远超越诗人之上。即使他没有写过一句诗，他那悲天悯人的情怀，体察人间冷暖的心灵，有如释迦牟尼、耶稣。</a:t>
            </a:r>
            <a:r>
              <a:rPr lang="zh-CN" altLang="en-US" sz="4000" b="1">
                <a:latin typeface="Arial" panose="020B0604020202020204" pitchFamily="34" charset="0"/>
              </a:rPr>
              <a:t>                  </a:t>
            </a:r>
            <a:endParaRPr lang="zh-CN" altLang="en-US" sz="4000" b="1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                                  </a:t>
            </a:r>
            <a:r>
              <a:rPr lang="en-US" altLang="zh-CN" sz="4000" b="1" dirty="0">
                <a:latin typeface="Arial" panose="020B0604020202020204" pitchFamily="34" charset="0"/>
              </a:rPr>
              <a:t>------------</a:t>
            </a:r>
            <a:r>
              <a:rPr lang="zh-CN" altLang="en-US" sz="4000" b="1" dirty="0">
                <a:latin typeface="Arial" panose="020B0604020202020204" pitchFamily="34" charset="0"/>
              </a:rPr>
              <a:t>卢光政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pic>
        <p:nvPicPr>
          <p:cNvPr id="72707" name="图片 72706" descr="BK88BAR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38800"/>
            <a:ext cx="9144000" cy="925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0419" name="文本框 60418"/>
          <p:cNvSpPr txBox="1"/>
          <p:nvPr/>
        </p:nvSpPr>
        <p:spPr>
          <a:xfrm>
            <a:off x="323850" y="260350"/>
            <a:ext cx="31686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CC00CC"/>
                </a:solidFill>
                <a:latin typeface="Arial" panose="020B0604020202020204" pitchFamily="34" charset="0"/>
                <a:ea typeface="隶书" pitchFamily="49" charset="-122"/>
              </a:rPr>
              <a:t>课堂练习</a:t>
            </a:r>
            <a:endParaRPr lang="zh-CN" altLang="en-US" sz="4800" b="1">
              <a:solidFill>
                <a:srgbClr val="CC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250825" y="1125538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按原文填空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395288" y="1989138"/>
            <a:ext cx="8497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、表明作者具有无私奉献精神的诗句是：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</a:t>
            </a:r>
            <a:r>
              <a:rPr lang="zh-CN" altLang="en-US" sz="3200" u="sng">
                <a:latin typeface="Arial" panose="020B0604020202020204" pitchFamily="34" charset="0"/>
              </a:rPr>
              <a:t> </a:t>
            </a:r>
            <a:endParaRPr lang="zh-CN" altLang="en-US" sz="3200" u="sng">
              <a:latin typeface="Arial" panose="020B0604020202020204" pitchFamily="34" charset="0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468313" y="4076700"/>
            <a:ext cx="78374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、表现作者身处漏雨茅屋，还存有忧国忧民的情思的诗句是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：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539750" y="2852738"/>
            <a:ext cx="81375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呜呼！何时眼前突兀见此屋，吾庐独破受冻死亦足。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3708400" y="5084763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</a:pPr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60425" name="文本框 60424"/>
          <p:cNvSpPr txBox="1"/>
          <p:nvPr/>
        </p:nvSpPr>
        <p:spPr>
          <a:xfrm>
            <a:off x="468313" y="5516563"/>
            <a:ext cx="7993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安得广厦千万间，大庇天下寒士俱欢颜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/>
      <p:bldP spid="60423" grpId="0"/>
      <p:bldP spid="604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3730" name="图片 73729" descr="BKS7-308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525000" cy="714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矩形 73730"/>
          <p:cNvSpPr/>
          <p:nvPr/>
        </p:nvSpPr>
        <p:spPr>
          <a:xfrm>
            <a:off x="609600" y="381000"/>
            <a:ext cx="54879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三、杜甫忧国忧民的诗词名句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533400" y="1752600"/>
            <a:ext cx="7848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400" b="1" dirty="0">
                <a:solidFill>
                  <a:srgbClr val="2911D7"/>
                </a:solidFill>
                <a:latin typeface="Arial" panose="020B0604020202020204" pitchFamily="34" charset="0"/>
              </a:rPr>
              <a:t>国破山何在，城春草木深。</a:t>
            </a:r>
            <a:endParaRPr lang="zh-CN" altLang="en-US" sz="4400" b="1" dirty="0">
              <a:solidFill>
                <a:srgbClr val="2911D7"/>
              </a:solidFill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4400" b="1" dirty="0">
                <a:solidFill>
                  <a:srgbClr val="2911D7"/>
                </a:solidFill>
                <a:latin typeface="Arial" panose="020B0604020202020204" pitchFamily="34" charset="0"/>
              </a:rPr>
              <a:t>朱门酒肉臭，路有冻死骨。</a:t>
            </a:r>
            <a:endParaRPr lang="zh-CN" altLang="en-US" sz="4400" b="1" dirty="0">
              <a:solidFill>
                <a:srgbClr val="2911D7"/>
              </a:solidFill>
              <a:latin typeface="Arial" panose="020B0604020202020204" pitchFamily="34" charset="0"/>
            </a:endParaRPr>
          </a:p>
        </p:txBody>
      </p:sp>
      <p:sp>
        <p:nvSpPr>
          <p:cNvPr id="73733" name="矩形 73732"/>
          <p:cNvSpPr/>
          <p:nvPr/>
        </p:nvSpPr>
        <p:spPr>
          <a:xfrm>
            <a:off x="838200" y="3505200"/>
            <a:ext cx="6710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四、其他“古仁人”忧国忧民的名句。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4754" name="图片 74753" descr="BKS7-309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4754"/>
          <p:cNvSpPr txBox="1"/>
          <p:nvPr/>
        </p:nvSpPr>
        <p:spPr>
          <a:xfrm>
            <a:off x="228600" y="381000"/>
            <a:ext cx="86042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i="1" dirty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i="1" dirty="0">
                <a:solidFill>
                  <a:srgbClr val="0000FF"/>
                </a:solidFill>
                <a:latin typeface="Arial" panose="020B0604020202020204" pitchFamily="34" charset="0"/>
              </a:rPr>
              <a:t>先天下之忧而忧，后天下之乐而乐。”     </a:t>
            </a:r>
            <a:endParaRPr lang="zh-CN" altLang="en-US" sz="3200" b="1" i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3200" b="1" i="1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                                 </a:t>
            </a:r>
            <a:r>
              <a:rPr lang="en-US" altLang="zh-CN" sz="3200" b="1" i="1" dirty="0">
                <a:solidFill>
                  <a:srgbClr val="0000FF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200" b="1" i="1" dirty="0">
                <a:solidFill>
                  <a:srgbClr val="0000FF"/>
                </a:solidFill>
                <a:latin typeface="Arial" panose="020B0604020202020204" pitchFamily="34" charset="0"/>
              </a:rPr>
              <a:t>范仲淹</a:t>
            </a:r>
            <a:endParaRPr lang="zh-CN" altLang="en-US" sz="3200" b="1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756" name="文本框 74755"/>
          <p:cNvSpPr txBox="1"/>
          <p:nvPr/>
        </p:nvSpPr>
        <p:spPr>
          <a:xfrm>
            <a:off x="228600" y="1752600"/>
            <a:ext cx="91440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位卑未敢忘忧国。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                                         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                          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陆游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381000" y="3048000"/>
            <a:ext cx="87630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天下兴亡，匹夫有责。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                            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                         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顾炎武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758" name="文本框 74757"/>
          <p:cNvSpPr txBox="1"/>
          <p:nvPr/>
        </p:nvSpPr>
        <p:spPr>
          <a:xfrm>
            <a:off x="533400" y="4495800"/>
            <a:ext cx="10287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僵卧孤村不自哀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尚思为国戍轮台。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陆游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2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charRg st="2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charRg st="2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charRg st="5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6">
                                            <p:txEl>
                                              <p:charRg st="5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6">
                                            <p:txEl>
                                              <p:charRg st="5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charRg st="3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7">
                                            <p:txEl>
                                              <p:charRg st="3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7">
                                            <p:txEl>
                                              <p:charRg st="3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58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58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0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1" name="AutoShape 7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MH_Text_1"/>
          <p:cNvSpPr>
            <a:spLocks noChangeArrowheads="1"/>
          </p:cNvSpPr>
          <p:nvPr/>
        </p:nvSpPr>
        <p:spPr bwMode="auto">
          <a:xfrm>
            <a:off x="735013" y="4668838"/>
            <a:ext cx="1665288" cy="1055688"/>
          </a:xfrm>
          <a:prstGeom prst="roundRect">
            <a:avLst>
              <a:gd name="adj" fmla="val 6991"/>
            </a:avLst>
          </a:prstGeom>
          <a:noFill/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MH_SubTitle_1">
            <a:hlinkClick r:id="rId1" action="ppaction://hlinksldjump"/>
          </p:cNvPr>
          <p:cNvSpPr/>
          <p:nvPr/>
        </p:nvSpPr>
        <p:spPr>
          <a:xfrm>
            <a:off x="733425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54" name="MH_Other_1"/>
          <p:cNvSpPr/>
          <p:nvPr/>
        </p:nvSpPr>
        <p:spPr>
          <a:xfrm>
            <a:off x="2160588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" name="MH_Text_2"/>
          <p:cNvSpPr>
            <a:spLocks noChangeArrowheads="1"/>
          </p:cNvSpPr>
          <p:nvPr/>
        </p:nvSpPr>
        <p:spPr bwMode="auto">
          <a:xfrm>
            <a:off x="2700338" y="4652963"/>
            <a:ext cx="1665288" cy="1057275"/>
          </a:xfrm>
          <a:prstGeom prst="roundRect">
            <a:avLst>
              <a:gd name="adj" fmla="val 6991"/>
            </a:avLst>
          </a:prstGeom>
          <a:noFill/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MH_SubTitle_2">
            <a:hlinkClick r:id="rId1" action="ppaction://hlinksldjump"/>
          </p:cNvPr>
          <p:cNvSpPr/>
          <p:nvPr/>
        </p:nvSpPr>
        <p:spPr>
          <a:xfrm>
            <a:off x="2722563" y="4940300"/>
            <a:ext cx="1665287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57" name="MH_Other_2"/>
          <p:cNvSpPr/>
          <p:nvPr/>
        </p:nvSpPr>
        <p:spPr>
          <a:xfrm>
            <a:off x="2757488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" name="MH_Other_3"/>
          <p:cNvSpPr/>
          <p:nvPr/>
        </p:nvSpPr>
        <p:spPr>
          <a:xfrm>
            <a:off x="4191000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noFill/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0" name="MH_SubTitle_3">
            <a:hlinkClick r:id="rId1" action="ppaction://hlinksldjump"/>
          </p:cNvPr>
          <p:cNvSpPr/>
          <p:nvPr/>
        </p:nvSpPr>
        <p:spPr>
          <a:xfrm>
            <a:off x="4730750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61" name="MH_Other_4"/>
          <p:cNvSpPr/>
          <p:nvPr/>
        </p:nvSpPr>
        <p:spPr>
          <a:xfrm>
            <a:off x="4787900" y="5108575"/>
            <a:ext cx="169863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2" name="MH_Other_5"/>
          <p:cNvSpPr/>
          <p:nvPr/>
        </p:nvSpPr>
        <p:spPr>
          <a:xfrm>
            <a:off x="6189663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" name="MH_Text_4"/>
          <p:cNvSpPr>
            <a:spLocks noChangeArrowheads="1"/>
          </p:cNvSpPr>
          <p:nvPr/>
        </p:nvSpPr>
        <p:spPr bwMode="auto">
          <a:xfrm>
            <a:off x="6738938" y="4667250"/>
            <a:ext cx="1665288" cy="1057275"/>
          </a:xfrm>
          <a:prstGeom prst="roundRect">
            <a:avLst>
              <a:gd name="adj" fmla="val 6991"/>
            </a:avLst>
          </a:prstGeom>
          <a:noFill/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4" name="MH_SubTitle_4">
            <a:hlinkClick r:id="rId1" action="ppaction://hlinksldjump"/>
          </p:cNvPr>
          <p:cNvSpPr/>
          <p:nvPr/>
        </p:nvSpPr>
        <p:spPr>
          <a:xfrm>
            <a:off x="6738938" y="4940300"/>
            <a:ext cx="1668462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algn="ctr"/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</a:rPr>
              <a:t>课外拓展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65" name="MH_Other_6"/>
          <p:cNvSpPr/>
          <p:nvPr/>
        </p:nvSpPr>
        <p:spPr>
          <a:xfrm>
            <a:off x="6788150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066" name="组合 3093"/>
          <p:cNvGrpSpPr/>
          <p:nvPr/>
        </p:nvGrpSpPr>
        <p:grpSpPr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076" name="MH_Other_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77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3097"/>
          <p:cNvGrpSpPr/>
          <p:nvPr/>
        </p:nvGrpSpPr>
        <p:grpSpPr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074" name="MH_Other_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75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7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0" name="MH_Other_11"/>
          <p:cNvPicPr/>
          <p:nvPr/>
        </p:nvPicPr>
        <p:blipFill>
          <a:blip r:embed="rId2"/>
          <a:stretch>
            <a:fillRect/>
          </a:stretch>
        </p:blipFill>
        <p:spPr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1" name="Text Box 31"/>
          <p:cNvSpPr txBox="1"/>
          <p:nvPr/>
        </p:nvSpPr>
        <p:spPr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文本框 1"/>
          <p:cNvSpPr txBox="1"/>
          <p:nvPr/>
        </p:nvSpPr>
        <p:spPr>
          <a:xfrm>
            <a:off x="1498600" y="2708275"/>
            <a:ext cx="6794500" cy="1861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15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11500" b="1" dirty="0">
                <a:latin typeface="黑体" panose="02010609060101010101" pitchFamily="2" charset="-122"/>
                <a:ea typeface="黑体" panose="02010609060101010101" pitchFamily="2" charset="-122"/>
              </a:rPr>
              <a:t>卖炭翁</a:t>
            </a:r>
            <a:endParaRPr lang="zh-CN" altLang="en-US" sz="115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3077" name="矩形 40964"/>
          <p:cNvSpPr/>
          <p:nvPr/>
        </p:nvSpPr>
        <p:spPr>
          <a:xfrm>
            <a:off x="395288" y="2636838"/>
            <a:ext cx="7235825" cy="1628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55600">
              <a:lnSpc>
                <a:spcPct val="180000"/>
              </a:lnSpc>
            </a:pPr>
            <a:r>
              <a:rPr lang="en-US" altLang="en-US" sz="2800" b="1" dirty="0">
                <a:latin typeface="宋体" panose="02010600030101010101" pitchFamily="2" charset="-122"/>
              </a:rPr>
              <a:t>1.初步学会赏析这首古诗</a:t>
            </a:r>
            <a:endParaRPr lang="en-US" altLang="en-US" sz="2800" b="1" dirty="0">
              <a:latin typeface="宋体" panose="02010600030101010101" pitchFamily="2" charset="-122"/>
            </a:endParaRPr>
          </a:p>
          <a:p>
            <a:pPr indent="355600">
              <a:lnSpc>
                <a:spcPct val="180000"/>
              </a:lnSpc>
            </a:pPr>
            <a:r>
              <a:rPr lang="en-US" altLang="en-US" sz="2800" b="1" dirty="0">
                <a:latin typeface="宋体" panose="02010600030101010101" pitchFamily="2" charset="-122"/>
              </a:rPr>
              <a:t>2.感受白居易同情百姓疾苦的思想感情</a:t>
            </a:r>
            <a:endParaRPr lang="en-US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3078" name="组合 40965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079" name="图片 40966" descr="2531170_111203636000_2"/>
            <p:cNvPicPr>
              <a:picLocks noChangeAspect="1"/>
            </p:cNvPicPr>
            <p:nvPr/>
          </p:nvPicPr>
          <p:blipFill>
            <a:blip r:embed="rId1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0" name="矩形 40967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charset="-122"/>
                <a:ea typeface="微软雅黑" panose="020B0503020204020204" charset="-122"/>
              </a:rPr>
              <a:t>预习课文    相关介绍</a:t>
            </a:r>
            <a:endParaRPr lang="zh-CN" altLang="en-US" sz="3600" b="1" dirty="0">
              <a:solidFill>
                <a:srgbClr val="19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82" name="矩形 7181"/>
          <p:cNvSpPr/>
          <p:nvPr/>
        </p:nvSpPr>
        <p:spPr>
          <a:xfrm>
            <a:off x="576263" y="947738"/>
            <a:ext cx="8424862" cy="5427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白居易，字乐天，唐著名诗人</a:t>
            </a:r>
            <a:r>
              <a:rPr lang="zh-CN" altLang="en-US" sz="3200" b="1" dirty="0">
                <a:latin typeface="宋体" panose="02010600030101010101" pitchFamily="2" charset="-122"/>
              </a:rPr>
              <a:t>，自号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香山居士</a:t>
            </a:r>
            <a:r>
              <a:rPr lang="zh-CN" altLang="en-US" sz="3200" b="1" dirty="0">
                <a:latin typeface="宋体" panose="02010600030101010101" pitchFamily="2" charset="-122"/>
              </a:rPr>
              <a:t>，唐元和年间任左拾遗，因得罪权贵，被贬为江州司马，后改任杭州刺史，苏州刺史，官至刑部尚书。在文学上，主张“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文章合为时而著，歌诗合为事而作</a:t>
            </a:r>
            <a:r>
              <a:rPr lang="zh-CN" altLang="en-US" sz="3200" b="1" dirty="0">
                <a:latin typeface="宋体" panose="02010600030101010101" pitchFamily="2" charset="-122"/>
              </a:rPr>
              <a:t>”（</a:t>
            </a:r>
            <a:r>
              <a:rPr lang="zh-CN" altLang="en-US" sz="3200" b="1" i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文章应该为了反映时代而写，诗歌应该为了反映现实而作</a:t>
            </a:r>
            <a:r>
              <a:rPr lang="zh-CN" altLang="en-US" sz="3200" b="1" dirty="0">
                <a:latin typeface="宋体" panose="02010600030101010101" pitchFamily="2" charset="-122"/>
              </a:rPr>
              <a:t>），是新乐府运动的倡导者。白居易留给后人的诗近三千首，著作有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白氏长庆集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卖炭翁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就旋子其中。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123" name="组合 7180"/>
          <p:cNvGrpSpPr/>
          <p:nvPr/>
        </p:nvGrpSpPr>
        <p:grpSpPr>
          <a:xfrm>
            <a:off x="-252412" y="-42862"/>
            <a:ext cx="2700337" cy="1155700"/>
            <a:chOff x="158" y="436"/>
            <a:chExt cx="1701" cy="728"/>
          </a:xfrm>
        </p:grpSpPr>
        <p:pic>
          <p:nvPicPr>
            <p:cNvPr id="5124" name="图片 1" descr="2531170_111203636000_2"/>
            <p:cNvPicPr>
              <a:picLocks noChangeAspect="1"/>
            </p:cNvPicPr>
            <p:nvPr/>
          </p:nvPicPr>
          <p:blipFill>
            <a:blip r:embed="rId1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矩形 7182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走进作者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3906" name="Text Box 2"/>
          <p:cNvSpPr txBox="1"/>
          <p:nvPr/>
        </p:nvSpPr>
        <p:spPr>
          <a:xfrm>
            <a:off x="5472113" y="2033588"/>
            <a:ext cx="733425" cy="37449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门泊东吴万里船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迷你简黄草"/>
            </a:endParaRPr>
          </a:p>
        </p:txBody>
      </p:sp>
      <p:sp>
        <p:nvSpPr>
          <p:cNvPr id="123907" name="Text Box 3"/>
          <p:cNvSpPr txBox="1"/>
          <p:nvPr/>
        </p:nvSpPr>
        <p:spPr>
          <a:xfrm>
            <a:off x="0" y="368300"/>
            <a:ext cx="738188" cy="2736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江南春绝句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908" name="Text Box 4"/>
          <p:cNvSpPr txBox="1"/>
          <p:nvPr/>
        </p:nvSpPr>
        <p:spPr>
          <a:xfrm>
            <a:off x="4032250" y="1943100"/>
            <a:ext cx="733425" cy="37449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窗含西岭千秋雪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迷你简黄草"/>
            </a:endParaRPr>
          </a:p>
        </p:txBody>
      </p:sp>
      <p:sp>
        <p:nvSpPr>
          <p:cNvPr id="123909" name="Text Box 5"/>
          <p:cNvSpPr txBox="1"/>
          <p:nvPr/>
        </p:nvSpPr>
        <p:spPr>
          <a:xfrm>
            <a:off x="2636838" y="1898650"/>
            <a:ext cx="733425" cy="37449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一行白鹭上青天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迷你简黄草"/>
            </a:endParaRPr>
          </a:p>
        </p:txBody>
      </p:sp>
      <p:sp>
        <p:nvSpPr>
          <p:cNvPr id="123910" name="Text Box 6"/>
          <p:cNvSpPr txBox="1"/>
          <p:nvPr/>
        </p:nvSpPr>
        <p:spPr>
          <a:xfrm>
            <a:off x="1376363" y="1943100"/>
            <a:ext cx="738187" cy="40116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两个黄鹂鸣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迷你简黄草"/>
              </a:rPr>
              <a:t>翠柳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迷你简黄草"/>
            </a:endParaRPr>
          </a:p>
        </p:txBody>
      </p:sp>
      <p:pic>
        <p:nvPicPr>
          <p:cNvPr id="7" name="Picture 6" descr="dufu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0"/>
            <a:ext cx="27717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99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99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7" grpId="0"/>
      <p:bldP spid="123908" grpId="0"/>
      <p:bldP spid="123909" grpId="0"/>
      <p:bldP spid="1239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8" name="矩形 24587"/>
          <p:cNvSpPr/>
          <p:nvPr/>
        </p:nvSpPr>
        <p:spPr>
          <a:xfrm>
            <a:off x="587375" y="931863"/>
            <a:ext cx="8713788" cy="572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这首诗是白居易</a:t>
            </a:r>
            <a:r>
              <a:rPr lang="en-US" altLang="zh-CN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新乐府</a:t>
            </a:r>
            <a:r>
              <a:rPr lang="en-US" altLang="zh-CN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五十首中的第三十二首。题下自注：“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苦宫市也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”，说明了诗的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主旨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一是指百姓苦于宫市的巧取豪夺；二是指宦官的恶行，败坏了宫市之名，毁了皇家的声誉。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既为民生叫屈，又为皇上担忧。“宫”指皇宫，“市”是买的意思。自唐德宗贞元末年起，宫中日用所需，不再经官府承办，由太监直接向民间“采购”，谓之“宫市”，又称“白望”。太监常率爪牙在长安东市、西市和热闹街坊，以低价强购货物，甚至不给分文，还勒索进奉的“门户钱”及“脚价钱”，百姓深受其害。韩愈</a:t>
            </a:r>
            <a:r>
              <a:rPr lang="en-US" altLang="zh-CN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顺宗实录</a:t>
            </a:r>
            <a:r>
              <a:rPr lang="en-US" altLang="zh-CN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一语道破：“名为宫市，其实夺之。”</a:t>
            </a:r>
            <a:endParaRPr lang="zh-CN" altLang="en-US" sz="2800" b="1" dirty="0"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147" name="组合 8204"/>
          <p:cNvGrpSpPr/>
          <p:nvPr/>
        </p:nvGrpSpPr>
        <p:grpSpPr>
          <a:xfrm>
            <a:off x="-355600" y="-57150"/>
            <a:ext cx="2700338" cy="1155700"/>
            <a:chOff x="158" y="436"/>
            <a:chExt cx="1701" cy="728"/>
          </a:xfrm>
        </p:grpSpPr>
        <p:pic>
          <p:nvPicPr>
            <p:cNvPr id="6148" name="图片 8205" descr="2531170_111203636000_2"/>
            <p:cNvPicPr>
              <a:picLocks noChangeAspect="1"/>
            </p:cNvPicPr>
            <p:nvPr/>
          </p:nvPicPr>
          <p:blipFill>
            <a:blip r:embed="rId1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矩形 8206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写作背景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Rectangle 3"/>
          <p:cNvSpPr/>
          <p:nvPr/>
        </p:nvSpPr>
        <p:spPr>
          <a:xfrm>
            <a:off x="611188" y="19272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鬓        辗       辙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        敕       叱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        系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1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7172" name="图片 8205" descr="2445115_091303498169_2"/>
          <p:cNvPicPr>
            <a:picLocks noChangeAspect="1"/>
          </p:cNvPicPr>
          <p:nvPr/>
        </p:nvPicPr>
        <p:blipFill>
          <a:blip r:embed="rId1"/>
          <a:srcRect l="24411" t="12318" r="23308" b="6160"/>
          <a:stretch>
            <a:fillRect/>
          </a:stretch>
        </p:blipFill>
        <p:spPr>
          <a:xfrm>
            <a:off x="7434263" y="4797425"/>
            <a:ext cx="1308100" cy="169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 Box 4"/>
          <p:cNvSpPr txBox="1"/>
          <p:nvPr/>
        </p:nvSpPr>
        <p:spPr>
          <a:xfrm>
            <a:off x="4340225" y="3582988"/>
            <a:ext cx="1239838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chì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2" name="Text Box 5"/>
          <p:cNvSpPr txBox="1"/>
          <p:nvPr/>
        </p:nvSpPr>
        <p:spPr>
          <a:xfrm>
            <a:off x="1460500" y="1998663"/>
            <a:ext cx="100806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bìn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3" name="Text Box 6"/>
          <p:cNvSpPr txBox="1"/>
          <p:nvPr/>
        </p:nvSpPr>
        <p:spPr>
          <a:xfrm>
            <a:off x="4356100" y="5164138"/>
            <a:ext cx="116681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jì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4" name="Text Box 7"/>
          <p:cNvSpPr txBox="1"/>
          <p:nvPr/>
        </p:nvSpPr>
        <p:spPr>
          <a:xfrm>
            <a:off x="6716713" y="3582988"/>
            <a:ext cx="936625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chì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5" name="Text Box 8"/>
          <p:cNvSpPr txBox="1"/>
          <p:nvPr/>
        </p:nvSpPr>
        <p:spPr>
          <a:xfrm>
            <a:off x="1531938" y="3582988"/>
            <a:ext cx="9525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jì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6" name="Text Box 9"/>
          <p:cNvSpPr txBox="1"/>
          <p:nvPr/>
        </p:nvSpPr>
        <p:spPr>
          <a:xfrm>
            <a:off x="6789738" y="1998663"/>
            <a:ext cx="10795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zhé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7" name="Text Box 10"/>
          <p:cNvSpPr txBox="1"/>
          <p:nvPr/>
        </p:nvSpPr>
        <p:spPr>
          <a:xfrm>
            <a:off x="4268788" y="1998663"/>
            <a:ext cx="1368425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niǎn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4828" name="Text Box 11"/>
          <p:cNvSpPr txBox="1"/>
          <p:nvPr/>
        </p:nvSpPr>
        <p:spPr>
          <a:xfrm>
            <a:off x="1460500" y="5238750"/>
            <a:ext cx="1382713" cy="588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jiāng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7181" name="组合 9231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7182" name="图片 9232" descr="2531170_111203636000_2"/>
            <p:cNvPicPr>
              <a:picLocks noChangeAspect="1"/>
            </p:cNvPicPr>
            <p:nvPr/>
          </p:nvPicPr>
          <p:blipFill>
            <a:blip r:embed="rId2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3" name="矩形 9233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字词积累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  <p:bldP spid="34824" grpId="0"/>
      <p:bldP spid="34825" grpId="0"/>
      <p:bldP spid="34826" grpId="0"/>
      <p:bldP spid="34827" grpId="0"/>
      <p:bldP spid="3482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7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charset="-122"/>
                <a:ea typeface="微软雅黑" panose="020B0503020204020204" charset="-122"/>
              </a:rPr>
              <a:t>初读课文    整体感知</a:t>
            </a:r>
            <a:endParaRPr lang="zh-CN" altLang="en-US" sz="3600" b="1" dirty="0">
              <a:solidFill>
                <a:srgbClr val="19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9219" name="图片 102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989138"/>
            <a:ext cx="6480175" cy="4256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10247"/>
          <p:cNvSpPr/>
          <p:nvPr/>
        </p:nvSpPr>
        <p:spPr>
          <a:xfrm>
            <a:off x="7524750" y="1412875"/>
            <a:ext cx="1152525" cy="401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6600" b="1" dirty="0">
                <a:solidFill>
                  <a:srgbClr val="FF00FF"/>
                </a:solidFill>
                <a:latin typeface="Arial" panose="020B0604020202020204" pitchFamily="34" charset="0"/>
              </a:rPr>
              <a:t>卖炭翁</a:t>
            </a:r>
            <a:endParaRPr lang="zh-CN" altLang="en-US" sz="6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grpSp>
        <p:nvGrpSpPr>
          <p:cNvPr id="9221" name="组合 11268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9222" name="图片 11269" descr="2531170_111203636000_2"/>
            <p:cNvPicPr>
              <a:picLocks noChangeAspect="1"/>
            </p:cNvPicPr>
            <p:nvPr/>
          </p:nvPicPr>
          <p:blipFill>
            <a:blip r:embed="rId2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矩形 11270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9223"/>
          <p:cNvSpPr txBox="1"/>
          <p:nvPr/>
        </p:nvSpPr>
        <p:spPr>
          <a:xfrm>
            <a:off x="685800" y="44450"/>
            <a:ext cx="8389938" cy="6426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卖炭翁，        伐薪烧炭南山中。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满面尘灰烟火色，两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鬓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苍苍十指黑。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卖炭得钱何所营，身上衣裳口中食。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可怜身上衣正单，心忧炭贱愿天寒。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夜来城外一尺雪，晓驾炭车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辗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辙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牛困人饥日已高，市南门外泥中歇。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翩翩两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来是谁，黄衣使者白衫儿。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手把文书口称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敕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，回车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叱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牛牵向北。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一车炭，千余斤，宫使驱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惜不得。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半匹红绡一丈绫，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向牛头充炭直。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  </a:t>
            </a:r>
            <a:endParaRPr lang="en-US" altLang="zh-CN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" name="zmj-9782-720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2625" y="5572125"/>
            <a:ext cx="36036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zmj-9782-720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92440" y="618617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48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24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1267" name="文本框 28699"/>
          <p:cNvSpPr txBox="1"/>
          <p:nvPr/>
        </p:nvSpPr>
        <p:spPr>
          <a:xfrm>
            <a:off x="971550" y="692150"/>
            <a:ext cx="7559675" cy="535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7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卖炭翁，        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伐薪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烧炭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南山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满面尘灰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烟火色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，两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鬓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苍苍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十指黑。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卖炭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钱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何所营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，身上衣裳口中食。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身上衣正单，心忧炭贱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愿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天寒。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</a:t>
            </a:r>
            <a:endParaRPr lang="en-US" altLang="zh-CN" sz="3200" b="1" dirty="0">
              <a:solidFill>
                <a:schemeClr val="tx2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701" name="矩形 28700"/>
          <p:cNvSpPr/>
          <p:nvPr/>
        </p:nvSpPr>
        <p:spPr>
          <a:xfrm>
            <a:off x="3492500" y="765175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伐：砍伐。</a:t>
            </a:r>
            <a:endParaRPr lang="zh-CN" altLang="en-US" sz="28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2" name="矩形 28701"/>
          <p:cNvSpPr/>
          <p:nvPr/>
        </p:nvSpPr>
        <p:spPr>
          <a:xfrm>
            <a:off x="4643438" y="19891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薪：柴。</a:t>
            </a:r>
            <a:endParaRPr lang="zh-CN" altLang="en-US" sz="28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3" name="矩形 28702"/>
          <p:cNvSpPr/>
          <p:nvPr/>
        </p:nvSpPr>
        <p:spPr>
          <a:xfrm>
            <a:off x="5508625" y="692150"/>
            <a:ext cx="32210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南山：城南之山。 </a:t>
            </a:r>
            <a:endParaRPr lang="zh-CN" altLang="en-US" sz="28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4" name="矩形 28703"/>
          <p:cNvSpPr/>
          <p:nvPr/>
        </p:nvSpPr>
        <p:spPr>
          <a:xfrm>
            <a:off x="1116013" y="3332163"/>
            <a:ext cx="650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烟火色：烟熏色的脸。此处突出卖炭翁的辛劳。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5" name="矩形 28704"/>
          <p:cNvSpPr/>
          <p:nvPr/>
        </p:nvSpPr>
        <p:spPr>
          <a:xfrm>
            <a:off x="6084888" y="1878013"/>
            <a:ext cx="2376487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苍苍：灰白色，形容鬓发花白。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6" name="矩形 28705"/>
          <p:cNvSpPr/>
          <p:nvPr/>
        </p:nvSpPr>
        <p:spPr>
          <a:xfrm>
            <a:off x="2771775" y="4556125"/>
            <a:ext cx="6408738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何所营：做什么用。营，经营，这里指需求。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7" name="矩形 28706"/>
          <p:cNvSpPr/>
          <p:nvPr/>
        </p:nvSpPr>
        <p:spPr>
          <a:xfrm>
            <a:off x="1114425" y="4508500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得：得到。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8" name="矩形 28707"/>
          <p:cNvSpPr/>
          <p:nvPr/>
        </p:nvSpPr>
        <p:spPr>
          <a:xfrm>
            <a:off x="827088" y="5851525"/>
            <a:ext cx="270668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可怜：使人怜悯。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09" name="矩形 28708"/>
          <p:cNvSpPr/>
          <p:nvPr/>
        </p:nvSpPr>
        <p:spPr>
          <a:xfrm>
            <a:off x="5724525" y="5949950"/>
            <a:ext cx="1792288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愿：希望。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1" grpId="0"/>
      <p:bldP spid="28702" grpId="0"/>
      <p:bldP spid="28703" grpId="0"/>
      <p:bldP spid="28704" grpId="0"/>
      <p:bldP spid="28705" grpId="0"/>
      <p:bldP spid="28706" grpId="0"/>
      <p:bldP spid="28707" grpId="0"/>
      <p:bldP spid="28708" grpId="0"/>
      <p:bldP spid="2870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291" name="文本框 37890"/>
          <p:cNvSpPr txBox="1"/>
          <p:nvPr/>
        </p:nvSpPr>
        <p:spPr>
          <a:xfrm>
            <a:off x="1041400" y="1196975"/>
            <a:ext cx="7129463" cy="389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6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夜来城外一尺雪，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晓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驾炭车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辗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冰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辙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牛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困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人饥日已高，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南门外泥中歇。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翩翩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两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来是谁，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黄衣使者白衫儿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endParaRPr lang="en-US" altLang="zh-CN" sz="32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3419475" y="1268413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晓：天亮。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5146675" y="1314450"/>
            <a:ext cx="38623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辗（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niǎn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）：同“碾”，压。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3975100" y="2395538"/>
            <a:ext cx="46275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辙：车轮滚过地面辗出的痕迹。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827088" y="2636838"/>
            <a:ext cx="27892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困：困倦，疲乏。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6" name="矩形 37895"/>
          <p:cNvSpPr/>
          <p:nvPr/>
        </p:nvSpPr>
        <p:spPr>
          <a:xfrm>
            <a:off x="4425950" y="3581400"/>
            <a:ext cx="3529013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市：长安有贸易专区，称市，市周围有墙有门。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7" name="矩形 37896"/>
          <p:cNvSpPr/>
          <p:nvPr/>
        </p:nvSpPr>
        <p:spPr>
          <a:xfrm>
            <a:off x="250825" y="4910138"/>
            <a:ext cx="3600450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翩翩：轻快洒脱的情状。这里形容得意忘形的样子。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8" name="矩形 37897"/>
          <p:cNvSpPr/>
          <p:nvPr/>
        </p:nvSpPr>
        <p:spPr>
          <a:xfrm>
            <a:off x="517525" y="3860800"/>
            <a:ext cx="333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骑（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jì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）：骑马的人。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9" name="矩形 37898"/>
          <p:cNvSpPr/>
          <p:nvPr/>
        </p:nvSpPr>
        <p:spPr>
          <a:xfrm>
            <a:off x="4318000" y="4940300"/>
            <a:ext cx="4068763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黄衣使者白衫儿：黄衣使者，指皇宫内的太监。白衫儿，指太监手下的爪牙。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  <p:bldP spid="37897" grpId="0"/>
      <p:bldP spid="37898" grpId="0"/>
      <p:bldP spid="3789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3315" name="文本框 38914"/>
          <p:cNvSpPr txBox="1"/>
          <p:nvPr/>
        </p:nvSpPr>
        <p:spPr>
          <a:xfrm>
            <a:off x="323850" y="908050"/>
            <a:ext cx="8569325" cy="404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7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手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文书口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称敕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车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叱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牛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牵向北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一车炭，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千余斤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，宫使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驱将惜不得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半匹红绡一丈绫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向牛头充炭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  <a:endParaRPr lang="en-US" altLang="zh-CN" sz="32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1290638" y="112553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把：拿。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7" name="矩形 38916"/>
          <p:cNvSpPr/>
          <p:nvPr/>
        </p:nvSpPr>
        <p:spPr>
          <a:xfrm>
            <a:off x="3017838" y="2205038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称：说。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2627313" y="1100138"/>
            <a:ext cx="37084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敕：皇帝的命令或诏书。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9" name="矩形 38918"/>
          <p:cNvSpPr/>
          <p:nvPr/>
        </p:nvSpPr>
        <p:spPr>
          <a:xfrm>
            <a:off x="4284663" y="2179638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回：调转。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0" name="矩形 38919"/>
          <p:cNvSpPr/>
          <p:nvPr/>
        </p:nvSpPr>
        <p:spPr>
          <a:xfrm>
            <a:off x="5940425" y="110013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叱：喝斥。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1" name="矩形 38920"/>
          <p:cNvSpPr/>
          <p:nvPr/>
        </p:nvSpPr>
        <p:spPr>
          <a:xfrm>
            <a:off x="7740650" y="1196975"/>
            <a:ext cx="1152525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牵向北：指牵向宫中。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2" name="矩形 38921"/>
          <p:cNvSpPr/>
          <p:nvPr/>
        </p:nvSpPr>
        <p:spPr>
          <a:xfrm>
            <a:off x="323850" y="3573463"/>
            <a:ext cx="46275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千余斤：不是实指，形容很多。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3" name="矩形 38922"/>
          <p:cNvSpPr/>
          <p:nvPr/>
        </p:nvSpPr>
        <p:spPr>
          <a:xfrm>
            <a:off x="4859338" y="3500438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驱：赶着走。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4" name="矩形 38923"/>
          <p:cNvSpPr/>
          <p:nvPr/>
        </p:nvSpPr>
        <p:spPr>
          <a:xfrm>
            <a:off x="5508625" y="2492375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将：语助词。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5" name="矩形 38924"/>
          <p:cNvSpPr/>
          <p:nvPr/>
        </p:nvSpPr>
        <p:spPr>
          <a:xfrm>
            <a:off x="7667625" y="2809875"/>
            <a:ext cx="1366838" cy="191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惜不得：舍不得。得，能够。惜，舍。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6" name="矩形 38925"/>
          <p:cNvSpPr/>
          <p:nvPr/>
        </p:nvSpPr>
        <p:spPr>
          <a:xfrm>
            <a:off x="395288" y="4773613"/>
            <a:ext cx="4176712" cy="1616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半匹红绡一丈绫：唐代商务交易，绢帛等丝织品可以代货币使用。当时钱贵绢贱，半匹纱和一丈绫，比一车炭的价值相差很远。这是官方用贱价强夺民财。</a:t>
            </a:r>
            <a:endParaRPr lang="zh-CN" altLang="en-US" sz="20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7" name="矩形 38926"/>
          <p:cNvSpPr/>
          <p:nvPr/>
        </p:nvSpPr>
        <p:spPr>
          <a:xfrm>
            <a:off x="4572000" y="4857750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系（</a:t>
            </a:r>
            <a:r>
              <a:rPr lang="en-US" altLang="zh-CN" sz="2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jì</a:t>
            </a:r>
            <a:r>
              <a:rPr lang="zh-CN" altLang="en-US" sz="2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）：绑扎。这里是挂的意思。</a:t>
            </a:r>
            <a:endParaRPr lang="zh-CN" altLang="en-US" sz="20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8" name="矩形 38927"/>
          <p:cNvSpPr/>
          <p:nvPr/>
        </p:nvSpPr>
        <p:spPr>
          <a:xfrm>
            <a:off x="7019925" y="4868863"/>
            <a:ext cx="1223963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直：通“值”，指价格。 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  <p:bldP spid="38924" grpId="0"/>
      <p:bldP spid="38925" grpId="0"/>
      <p:bldP spid="38926" grpId="0"/>
      <p:bldP spid="38927" grpId="0"/>
      <p:bldP spid="3892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图片 39938" descr="79f0f736afc37931197a5580ebc4b74543a9110c"/>
          <p:cNvPicPr>
            <a:picLocks noChangeAspect="1"/>
          </p:cNvPicPr>
          <p:nvPr/>
        </p:nvPicPr>
        <p:blipFill>
          <a:blip r:embed="rId1">
            <a:lum bright="-17999" contrast="18000"/>
          </a:blip>
          <a:stretch>
            <a:fillRect/>
          </a:stretch>
        </p:blipFill>
        <p:spPr>
          <a:xfrm>
            <a:off x="23813" y="4254500"/>
            <a:ext cx="1925637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39939"/>
          <p:cNvSpPr/>
          <p:nvPr/>
        </p:nvSpPr>
        <p:spPr>
          <a:xfrm>
            <a:off x="1949450" y="406400"/>
            <a:ext cx="7312025" cy="6429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位卖炭的老翁，在南山里砍柴烧炭。他满脸灰尘，显出被烟熏火烤的颜色，两鬓头发灰白，十个手指也被炭烧的很黑。卖炭所得的钱用来干什么？买身上穿的衣裳和嘴里吃的食物。可怜他身上只穿着单薄的衣服，却担心炭的价钱被降低，还希望天气更寒冷。夜里城外下了一尺厚的大雪，清晨，老翁驾着炭车辗轧冰冻的车轮印，往市集的方向去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340" name="组合 16388"/>
          <p:cNvGrpSpPr/>
          <p:nvPr/>
        </p:nvGrpSpPr>
        <p:grpSpPr>
          <a:xfrm>
            <a:off x="-57150" y="-44450"/>
            <a:ext cx="2876550" cy="949325"/>
            <a:chOff x="158" y="436"/>
            <a:chExt cx="1701" cy="728"/>
          </a:xfrm>
        </p:grpSpPr>
        <p:pic>
          <p:nvPicPr>
            <p:cNvPr id="14341" name="图片 16389" descr="2531170_111203636000_2"/>
            <p:cNvPicPr>
              <a:picLocks noChangeAspect="1"/>
            </p:cNvPicPr>
            <p:nvPr/>
          </p:nvPicPr>
          <p:blipFill>
            <a:blip r:embed="rId2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矩形 16390"/>
            <p:cNvSpPr/>
            <p:nvPr/>
          </p:nvSpPr>
          <p:spPr>
            <a:xfrm>
              <a:off x="421" y="527"/>
              <a:ext cx="1280" cy="4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课文翻译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40962" descr="79f0f736afc37931197a5580ebc4b74543a9110c"/>
          <p:cNvPicPr>
            <a:picLocks noChangeAspect="1"/>
          </p:cNvPicPr>
          <p:nvPr/>
        </p:nvPicPr>
        <p:blipFill>
          <a:blip r:embed="rId1">
            <a:lum bright="-17999" contrast="18000"/>
          </a:blip>
          <a:stretch>
            <a:fillRect/>
          </a:stretch>
        </p:blipFill>
        <p:spPr>
          <a:xfrm>
            <a:off x="-33337" y="61913"/>
            <a:ext cx="1806575" cy="242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40963"/>
          <p:cNvSpPr/>
          <p:nvPr/>
        </p:nvSpPr>
        <p:spPr>
          <a:xfrm>
            <a:off x="1612900" y="-85725"/>
            <a:ext cx="7351713" cy="6429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都疲乏了，人饿了，但太阳已经升得很高了，老翁就在集市南门外泥泞中休息。前面两位轻快洒脱的骑马人是谁？是皇宫内的太监的爪牙。他们手里拿着文书，却说是皇帝的命令，然后拉转车头，大声呵斥着牛往北面拉去。一车炭，有一千多斤重，宫里的使者们硬是要赶着它走，老翁舍不得它，却也没有办法。宫里的使者们将半匹纱和一丈绫，朝牛头上一挂，当作炭的价格。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1371600" y="954088"/>
            <a:ext cx="738188" cy="5535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好雨知时节   当春  乃</a:t>
            </a:r>
            <a:r>
              <a:rPr kumimoji="1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   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发生</a:t>
            </a:r>
            <a:endParaRPr kumimoji="1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迷你简启体" pitchFamily="65" charset="-122"/>
              <a:cs typeface="+mn-cs"/>
            </a:endParaRP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296863" y="2124075"/>
            <a:ext cx="800100" cy="2305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春夜喜雨</a:t>
            </a:r>
            <a:endParaRPr kumimoji="1" lang="zh-CN" altLang="en-US" sz="4000" b="1" kern="1200" cap="none" spc="0" normalizeH="0" baseline="0" noProof="0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2541588" y="998538"/>
            <a:ext cx="738188" cy="5491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随风潜入夜   润</a:t>
            </a:r>
            <a:r>
              <a:rPr kumimoji="1" lang="en-US" altLang="zh-CN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	   </a:t>
            </a:r>
            <a:r>
              <a:rPr kumimoji="1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物 细 无声 </a:t>
            </a:r>
            <a:endParaRPr kumimoji="1" lang="zh-CN" altLang="en-US" sz="36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迷你简启体" pitchFamily="65" charset="-122"/>
              <a:cs typeface="+mn-cs"/>
            </a:endParaRP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802063" y="998538"/>
            <a:ext cx="738188" cy="5265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野径云俱</a:t>
            </a:r>
            <a:r>
              <a:rPr kumimoji="1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	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黑   江 船火独明</a:t>
            </a:r>
            <a:endParaRPr kumimoji="1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迷你简启体" pitchFamily="65" charset="-122"/>
              <a:cs typeface="+mn-cs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5359400" y="909638"/>
            <a:ext cx="738188" cy="5310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晓看红湿处   花重锦</a:t>
            </a:r>
            <a:r>
              <a:rPr kumimoji="1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	   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迷你简启体" pitchFamily="65" charset="-122"/>
                <a:cs typeface="+mn-cs"/>
              </a:rPr>
              <a:t>官城</a:t>
            </a:r>
            <a:endParaRPr kumimoji="1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迷你简启体" pitchFamily="65" charset="-122"/>
              <a:cs typeface="+mn-cs"/>
            </a:endParaRPr>
          </a:p>
        </p:txBody>
      </p:sp>
      <p:pic>
        <p:nvPicPr>
          <p:cNvPr id="7" name="Picture 6" descr="dufu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0"/>
            <a:ext cx="27717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99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49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ldLvl="0" animBg="1"/>
      <p:bldP spid="124931" grpId="0" bldLvl="0" animBg="1"/>
      <p:bldP spid="124932" grpId="0" bldLvl="0" animBg="1"/>
      <p:bldP spid="124933" grpId="0" bldLvl="0" animBg="1"/>
      <p:bldP spid="12493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charset="-122"/>
                <a:ea typeface="微软雅黑" panose="020B0503020204020204" charset="-122"/>
              </a:rPr>
              <a:t>精读课文    细节感知</a:t>
            </a:r>
            <a:endParaRPr lang="zh-CN" altLang="en-US" sz="3600" b="1" dirty="0">
              <a:solidFill>
                <a:srgbClr val="19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45059" name="Rectangle 2"/>
          <p:cNvSpPr/>
          <p:nvPr/>
        </p:nvSpPr>
        <p:spPr>
          <a:xfrm>
            <a:off x="4427538" y="828675"/>
            <a:ext cx="2232025" cy="871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解题：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0" name="Rectangle 3"/>
          <p:cNvSpPr/>
          <p:nvPr/>
        </p:nvSpPr>
        <p:spPr>
          <a:xfrm>
            <a:off x="4427538" y="1739900"/>
            <a:ext cx="4248150" cy="4248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乐府诗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叙事诗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讽喻诗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原作题下有小序</a:t>
            </a:r>
            <a:r>
              <a:rPr lang="en-US" altLang="zh-CN" sz="3000" b="1" dirty="0">
                <a:latin typeface="Arial" panose="020B0604020202020204" pitchFamily="34" charset="0"/>
              </a:rPr>
              <a:t>——</a:t>
            </a:r>
            <a:endParaRPr lang="en-US" altLang="zh-CN" sz="3000" b="1" dirty="0">
              <a:latin typeface="Arial" panose="020B0604020202020204" pitchFamily="34" charset="0"/>
            </a:endParaRPr>
          </a:p>
          <a:p>
            <a:pPr algn="r">
              <a:lnSpc>
                <a:spcPct val="130000"/>
              </a:lnSpc>
            </a:pPr>
            <a:r>
              <a:rPr lang="en-US" altLang="zh-CN" sz="3000" b="1" dirty="0">
                <a:latin typeface="Arial" panose="020B0604020202020204" pitchFamily="34" charset="0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</a:rPr>
              <a:t>苦宫市也”</a:t>
            </a:r>
            <a:endParaRPr lang="zh-CN" altLang="en-US" sz="30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3000" b="1" dirty="0">
              <a:latin typeface="Arial" panose="020B0604020202020204" pitchFamily="34" charset="0"/>
            </a:endParaRPr>
          </a:p>
        </p:txBody>
      </p:sp>
      <p:pic>
        <p:nvPicPr>
          <p:cNvPr id="17413" name="Picture 4" descr="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060575"/>
            <a:ext cx="2662237" cy="4078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4" name="组合 21509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17415" name="图片 21510" descr="2531170_111203636000_2"/>
            <p:cNvPicPr>
              <a:picLocks noChangeAspect="1"/>
            </p:cNvPicPr>
            <p:nvPr/>
          </p:nvPicPr>
          <p:blipFill>
            <a:blip r:embed="rId2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矩形 21511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重点解读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5060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5060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5060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5060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46083" name="Rectangle 3"/>
          <p:cNvSpPr/>
          <p:nvPr/>
        </p:nvSpPr>
        <p:spPr>
          <a:xfrm>
            <a:off x="395288" y="692150"/>
            <a:ext cx="8229600" cy="2924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600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Arial" panose="020B0604020202020204" pitchFamily="34" charset="0"/>
              </a:rPr>
              <a:t>什么是“宫市”呢？</a:t>
            </a:r>
            <a:endParaRPr lang="zh-CN" altLang="en-US" sz="3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所谓“宫市”，就是宫廷派宦官到市上去购买物品，任意勒索、掠夺。名为“宫市”，实际上是一种公开的掠夺，是一种极其残酷的剥削方式。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92275" y="3975100"/>
            <a:ext cx="58959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烧炭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——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运炭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——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抢炭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8133" name="AutoShape 5"/>
          <p:cNvSpPr/>
          <p:nvPr/>
        </p:nvSpPr>
        <p:spPr>
          <a:xfrm rot="5400000">
            <a:off x="3168650" y="3463925"/>
            <a:ext cx="504825" cy="3025775"/>
          </a:xfrm>
          <a:prstGeom prst="rightBrace">
            <a:avLst>
              <a:gd name="adj1" fmla="val 49864"/>
              <a:gd name="adj2" fmla="val 50000"/>
            </a:avLst>
          </a:prstGeom>
          <a:noFill/>
          <a:ln w="57150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2" name="Rectangle 6"/>
          <p:cNvSpPr/>
          <p:nvPr/>
        </p:nvSpPr>
        <p:spPr>
          <a:xfrm>
            <a:off x="2628900" y="530860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卖炭翁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5" name="AutoShape 8"/>
          <p:cNvSpPr/>
          <p:nvPr/>
        </p:nvSpPr>
        <p:spPr>
          <a:xfrm>
            <a:off x="6589713" y="4724400"/>
            <a:ext cx="358775" cy="431800"/>
          </a:xfrm>
          <a:prstGeom prst="downArrow">
            <a:avLst>
              <a:gd name="adj1" fmla="val 50000"/>
              <a:gd name="adj2" fmla="val 30071"/>
            </a:avLst>
          </a:prstGeom>
          <a:noFill/>
          <a:ln w="9525">
            <a:noFill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5" name="Rectangle 9"/>
          <p:cNvSpPr/>
          <p:nvPr/>
        </p:nvSpPr>
        <p:spPr>
          <a:xfrm>
            <a:off x="6157913" y="5307013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宫使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1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1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48133" grpId="0"/>
      <p:bldP spid="19462" grpId="0"/>
      <p:bldP spid="48135" grpId="0"/>
      <p:bldP spid="1946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9459" name="矩形 41987"/>
          <p:cNvSpPr/>
          <p:nvPr/>
        </p:nvSpPr>
        <p:spPr>
          <a:xfrm>
            <a:off x="323850" y="765175"/>
            <a:ext cx="8208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卖炭翁是一个怎样的人？请从多角度加以分析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576263" y="1936750"/>
            <a:ext cx="350837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满面尘灰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烟火色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两鬓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苍苍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十指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黑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4211638" y="2565400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肖像描写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2231" name="Line 7"/>
          <p:cNvSpPr/>
          <p:nvPr/>
        </p:nvSpPr>
        <p:spPr>
          <a:xfrm>
            <a:off x="2303463" y="373697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232" name="Rectangle 8"/>
          <p:cNvSpPr/>
          <p:nvPr/>
        </p:nvSpPr>
        <p:spPr>
          <a:xfrm>
            <a:off x="273050" y="5157788"/>
            <a:ext cx="4313238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烧炭艰辛、生活困苦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年岁已老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9464" name="Picture 11" descr="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700213"/>
            <a:ext cx="2511425" cy="474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1" name="AutoShape 5"/>
          <p:cNvSpPr/>
          <p:nvPr/>
        </p:nvSpPr>
        <p:spPr>
          <a:xfrm>
            <a:off x="3924300" y="2205038"/>
            <a:ext cx="287338" cy="1368425"/>
          </a:xfrm>
          <a:prstGeom prst="rightBrace">
            <a:avLst>
              <a:gd name="adj1" fmla="val 39620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2" grpId="0"/>
      <p:bldP spid="4916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84" name="Oval 15"/>
          <p:cNvSpPr/>
          <p:nvPr/>
        </p:nvSpPr>
        <p:spPr>
          <a:xfrm>
            <a:off x="185738" y="908050"/>
            <a:ext cx="8748712" cy="3240088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0484" name="Rectangle 4"/>
          <p:cNvSpPr/>
          <p:nvPr/>
        </p:nvSpPr>
        <p:spPr>
          <a:xfrm>
            <a:off x="725488" y="1412875"/>
            <a:ext cx="823912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卖炭得钱何所营？身上衣裳口中食。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可怜身上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衣正单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心忧炭贱愿天寒。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3" name="Rectangle 5"/>
          <p:cNvSpPr/>
          <p:nvPr/>
        </p:nvSpPr>
        <p:spPr>
          <a:xfrm>
            <a:off x="5118100" y="3067050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心理描写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8378" name="Line 10"/>
          <p:cNvSpPr/>
          <p:nvPr/>
        </p:nvSpPr>
        <p:spPr>
          <a:xfrm>
            <a:off x="4902200" y="4219575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9" name="Rectangle 11"/>
          <p:cNvSpPr/>
          <p:nvPr/>
        </p:nvSpPr>
        <p:spPr>
          <a:xfrm>
            <a:off x="1692275" y="5445125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矛盾的心理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生活困苦、艰辛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8382" name="Text Box 14"/>
          <p:cNvSpPr txBox="1"/>
          <p:nvPr/>
        </p:nvSpPr>
        <p:spPr>
          <a:xfrm>
            <a:off x="2165350" y="3067050"/>
            <a:ext cx="3024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肖像描写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/>
      <p:bldP spid="58373" grpId="0"/>
      <p:bldP spid="58379" grpId="0"/>
      <p:bldP spid="5838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7" name="Oval 16"/>
          <p:cNvSpPr/>
          <p:nvPr/>
        </p:nvSpPr>
        <p:spPr>
          <a:xfrm>
            <a:off x="254000" y="955675"/>
            <a:ext cx="8316913" cy="2160588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7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722313" y="1187450"/>
            <a:ext cx="8240712" cy="1520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夜来城外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一尺雪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晓驾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炭车辗冰辙。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牛困人饥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日已高，市南门外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泥中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5402263" y="3116263"/>
            <a:ext cx="3097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动作描写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9400" name="Line 8"/>
          <p:cNvSpPr/>
          <p:nvPr/>
        </p:nvSpPr>
        <p:spPr>
          <a:xfrm>
            <a:off x="4394200" y="3476625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9401" name="Text Box 9"/>
          <p:cNvSpPr txBox="1"/>
          <p:nvPr/>
        </p:nvSpPr>
        <p:spPr>
          <a:xfrm>
            <a:off x="1730375" y="4797425"/>
            <a:ext cx="540067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运炭的艰难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路远、车重、雪厚、人苦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9399" grpId="0"/>
      <p:bldP spid="5940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31" name="Oval 11"/>
          <p:cNvSpPr/>
          <p:nvPr/>
        </p:nvSpPr>
        <p:spPr>
          <a:xfrm>
            <a:off x="404813" y="981075"/>
            <a:ext cx="8208962" cy="187325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1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909638" y="1054100"/>
            <a:ext cx="8158162" cy="1520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一车炭，千余斤，宫使驱将惜不得。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 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半匹红绡一丈绫，系向牛头充炭直。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7" name="Line 6"/>
          <p:cNvSpPr/>
          <p:nvPr/>
        </p:nvSpPr>
        <p:spPr>
          <a:xfrm flipH="1">
            <a:off x="4572000" y="2925763"/>
            <a:ext cx="9525" cy="18669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4519" name="Rectangle 7"/>
          <p:cNvSpPr/>
          <p:nvPr/>
        </p:nvSpPr>
        <p:spPr>
          <a:xfrm>
            <a:off x="5949950" y="2925763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心理描写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64520" name="Rectangle 8"/>
          <p:cNvSpPr/>
          <p:nvPr/>
        </p:nvSpPr>
        <p:spPr>
          <a:xfrm>
            <a:off x="611188" y="4870450"/>
            <a:ext cx="79835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炭被掠夺，虽然舍不得，但无可奈何。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2536" name="Picture 12" descr="x"/>
          <p:cNvPicPr>
            <a:picLocks noChangeAspect="1"/>
          </p:cNvPicPr>
          <p:nvPr/>
        </p:nvPicPr>
        <p:blipFill>
          <a:blip r:embed="rId1"/>
          <a:srcRect b="20270"/>
          <a:stretch>
            <a:fillRect/>
          </a:stretch>
        </p:blipFill>
        <p:spPr>
          <a:xfrm>
            <a:off x="1763713" y="2997200"/>
            <a:ext cx="1944687" cy="167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64519" grpId="0"/>
      <p:bldP spid="6452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3555" name="Rectangle 4"/>
          <p:cNvSpPr/>
          <p:nvPr/>
        </p:nvSpPr>
        <p:spPr>
          <a:xfrm>
            <a:off x="684213" y="1209675"/>
            <a:ext cx="4084637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翩翩两骑来是谁？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黄衣使者白衫儿。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2" name="AutoShape 5"/>
          <p:cNvSpPr/>
          <p:nvPr/>
        </p:nvSpPr>
        <p:spPr>
          <a:xfrm>
            <a:off x="4500563" y="1412875"/>
            <a:ext cx="287337" cy="1368425"/>
          </a:xfrm>
          <a:prstGeom prst="rightBrace">
            <a:avLst>
              <a:gd name="adj1" fmla="val 39620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p>
            <a:pPr algn="ctr"/>
            <a:endParaRPr lang="zh-CN" altLang="zh-CN"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5076825" y="1773238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肖像描写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0423" name="Line 7"/>
          <p:cNvSpPr/>
          <p:nvPr/>
        </p:nvSpPr>
        <p:spPr>
          <a:xfrm>
            <a:off x="5940425" y="24923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0424" name="Rectangle 8"/>
          <p:cNvSpPr/>
          <p:nvPr/>
        </p:nvSpPr>
        <p:spPr>
          <a:xfrm>
            <a:off x="3995738" y="4149725"/>
            <a:ext cx="45434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趾高气扬、得意忘形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60" name="Picture 10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3429000"/>
            <a:ext cx="244792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60422" grpId="0"/>
      <p:bldP spid="6042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4579" name="Rectangle 4"/>
          <p:cNvSpPr/>
          <p:nvPr/>
        </p:nvSpPr>
        <p:spPr>
          <a:xfrm>
            <a:off x="611188" y="1089025"/>
            <a:ext cx="3917950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手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把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文书口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称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敕，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回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叱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牛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牵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向北。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276" name="AutoShape 5"/>
          <p:cNvSpPr/>
          <p:nvPr/>
        </p:nvSpPr>
        <p:spPr>
          <a:xfrm>
            <a:off x="4356100" y="1268413"/>
            <a:ext cx="287338" cy="1655762"/>
          </a:xfrm>
          <a:prstGeom prst="rightBrace">
            <a:avLst>
              <a:gd name="adj1" fmla="val 47940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6" name="Text Box 6"/>
          <p:cNvSpPr txBox="1"/>
          <p:nvPr/>
        </p:nvSpPr>
        <p:spPr>
          <a:xfrm>
            <a:off x="5003800" y="1844675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动作描写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447" name="Line 7"/>
          <p:cNvSpPr/>
          <p:nvPr/>
        </p:nvSpPr>
        <p:spPr>
          <a:xfrm>
            <a:off x="5940425" y="270827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8" name="Rectangle 8"/>
          <p:cNvSpPr/>
          <p:nvPr/>
        </p:nvSpPr>
        <p:spPr>
          <a:xfrm>
            <a:off x="3924300" y="4292600"/>
            <a:ext cx="45434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仗势凌人、蛮不讲理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4584" name="Picture 10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3429000"/>
            <a:ext cx="244792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61446" grpId="0"/>
      <p:bldP spid="6144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5603" name="图片 19465" descr="9764506_162156992000_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64" t="9914" r="12175" b="10800"/>
          <a:stretch>
            <a:fillRect/>
          </a:stretch>
        </p:blipFill>
        <p:spPr>
          <a:xfrm>
            <a:off x="6732588" y="4899025"/>
            <a:ext cx="2303462" cy="175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矩形 19466"/>
          <p:cNvSpPr/>
          <p:nvPr/>
        </p:nvSpPr>
        <p:spPr>
          <a:xfrm>
            <a:off x="374650" y="620713"/>
            <a:ext cx="8229600" cy="52562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自主探究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40000"/>
              </a:lnSpc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、诗歌出现了哪些人物？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40000"/>
              </a:lnSpc>
              <a:spcBef>
                <a:spcPct val="20000"/>
              </a:spcBef>
            </a:pP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、诗歌主要讲了什么故事？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40000"/>
              </a:lnSpc>
              <a:spcBef>
                <a:spcPct val="20000"/>
              </a:spcBef>
            </a:pP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、围绕炭可以分为哪几个层次？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8" name="矩形 19467"/>
          <p:cNvSpPr/>
          <p:nvPr/>
        </p:nvSpPr>
        <p:spPr>
          <a:xfrm>
            <a:off x="827088" y="2349500"/>
            <a:ext cx="63039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卖炭翁和黄衣使者白衫儿（宫使）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684213" y="3586163"/>
            <a:ext cx="81375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一个卖炭翁辛苦烧的一车炭最终被宫使用半匹红绡一丈绫掠夺一空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900113" y="5516563"/>
            <a:ext cx="46656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烧炭</a:t>
            </a: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运炭</a:t>
            </a: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被夺炭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  <p:bldP spid="19469" grpId="0"/>
      <p:bldP spid="194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内容占位符 3" descr="33189_55352470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9"/>
          <p:cNvSpPr/>
          <p:nvPr>
            <p:ph type="title" orient="vert"/>
          </p:nvPr>
        </p:nvSpPr>
        <p:spPr>
          <a:xfrm>
            <a:off x="3132138" y="212725"/>
            <a:ext cx="1943100" cy="6645275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茅屋为秋风所破歌</a:t>
            </a:r>
            <a:endParaRPr lang="zh-CN" altLang="en-US" sz="60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10244" name="Rectangle 10"/>
          <p:cNvSpPr/>
          <p:nvPr>
            <p:ph type="body" orient="vert" idx="1"/>
          </p:nvPr>
        </p:nvSpPr>
        <p:spPr>
          <a:xfrm>
            <a:off x="5607050" y="3698875"/>
            <a:ext cx="1025525" cy="2295525"/>
          </a:xfrm>
        </p:spPr>
        <p:txBody>
          <a:bodyPr wrap="square" lIns="91440" tIns="45720" rIns="91440" bIns="45720" anchor="t"/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ea typeface="隶书" pitchFamily="49" charset="-122"/>
              </a:rPr>
              <a:t>杜甫</a:t>
            </a:r>
            <a:endParaRPr lang="zh-CN" altLang="en-US" sz="44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10245" name="Text Box 4"/>
          <p:cNvSpPr txBox="1"/>
          <p:nvPr/>
        </p:nvSpPr>
        <p:spPr>
          <a:xfrm>
            <a:off x="8442325" y="3449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6627" name="矩形 54274"/>
          <p:cNvSpPr/>
          <p:nvPr/>
        </p:nvSpPr>
        <p:spPr>
          <a:xfrm>
            <a:off x="374650" y="692150"/>
            <a:ext cx="8589963" cy="15128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</a:pPr>
            <a:endParaRPr lang="en-US" altLang="zh-CN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文中多处运用了对比，请分别找出，并说说各自的作用。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6" name="内容占位符 2"/>
          <p:cNvSpPr/>
          <p:nvPr/>
        </p:nvSpPr>
        <p:spPr>
          <a:xfrm>
            <a:off x="395288" y="1924050"/>
            <a:ext cx="8435975" cy="420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</a:rPr>
              <a:t>        </a:t>
            </a:r>
            <a:r>
              <a:rPr lang="en-US" altLang="zh-CN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一车炭，千余斤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半匹红一丈绫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对比，写出了宫使掠夺的残酷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牛困人饥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翩翩两骑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对比，反衬出劳动者与统治者境遇的悬殊：劳动者的艰辛，宫使的得意忘形、骄横无理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衣正单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0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愿天寒</a:t>
            </a: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对比，写出卖炭翁买衣食的迫切心情及艰难处境。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55300" descr="70"/>
          <p:cNvPicPr>
            <a:picLocks noChangeAspect="1"/>
          </p:cNvPicPr>
          <p:nvPr/>
        </p:nvPicPr>
        <p:blipFill>
          <a:blip r:embed="rId1"/>
          <a:srcRect t="36703" b="6828"/>
          <a:stretch>
            <a:fillRect/>
          </a:stretch>
        </p:blipFill>
        <p:spPr>
          <a:xfrm>
            <a:off x="6227763" y="4475163"/>
            <a:ext cx="2916237" cy="204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7652" name="矩形 55298"/>
          <p:cNvSpPr/>
          <p:nvPr/>
        </p:nvSpPr>
        <p:spPr>
          <a:xfrm>
            <a:off x="381000" y="1219200"/>
            <a:ext cx="8589963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3400" b="1" dirty="0">
                <a:latin typeface="黑体" panose="02010609060101010101" pitchFamily="2" charset="-122"/>
                <a:ea typeface="黑体" panose="02010609060101010101" pitchFamily="2" charset="-122"/>
              </a:rPr>
              <a:t>课文抒发了怎样的情感？</a:t>
            </a:r>
            <a:endParaRPr lang="zh-CN" altLang="en-US" sz="3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0" name="内容占位符 2"/>
          <p:cNvSpPr/>
          <p:nvPr/>
        </p:nvSpPr>
        <p:spPr>
          <a:xfrm>
            <a:off x="395288" y="1793875"/>
            <a:ext cx="8435975" cy="3571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揭露了老百姓承受剥削阶级肆意剥削的现实，揭露了当时社会的黑暗，也同时表现出了作者对下层劳动人民的深切同情。</a:t>
            </a:r>
            <a:endParaRPr lang="zh-CN" altLang="en-US" sz="38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8" name="Rectangle 4"/>
          <p:cNvSpPr/>
          <p:nvPr/>
        </p:nvSpPr>
        <p:spPr>
          <a:xfrm>
            <a:off x="468313" y="3160713"/>
            <a:ext cx="1687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卖炭翁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612775" y="524986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宫使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0" name="Rectangle 6"/>
          <p:cNvSpPr/>
          <p:nvPr/>
        </p:nvSpPr>
        <p:spPr>
          <a:xfrm>
            <a:off x="2339975" y="2368550"/>
            <a:ext cx="29511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烧炭艰辛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1" name="Rectangle 7"/>
          <p:cNvSpPr/>
          <p:nvPr/>
        </p:nvSpPr>
        <p:spPr>
          <a:xfrm>
            <a:off x="2413000" y="30892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运炭艰难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2413000" y="3881438"/>
            <a:ext cx="25193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炭被掠夺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3" name="Text Box 9"/>
          <p:cNvSpPr txBox="1"/>
          <p:nvPr/>
        </p:nvSpPr>
        <p:spPr>
          <a:xfrm>
            <a:off x="5437188" y="3808413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生活困苦艰辛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AutoShape 10"/>
          <p:cNvSpPr/>
          <p:nvPr/>
        </p:nvSpPr>
        <p:spPr>
          <a:xfrm>
            <a:off x="2138363" y="2349500"/>
            <a:ext cx="142875" cy="2519363"/>
          </a:xfrm>
          <a:prstGeom prst="leftBrace">
            <a:avLst>
              <a:gd name="adj1" fmla="val 146699"/>
              <a:gd name="adj2" fmla="val 50000"/>
            </a:avLst>
          </a:prstGeom>
          <a:noFill/>
          <a:ln w="38100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5" name="Rectangle 11"/>
          <p:cNvSpPr/>
          <p:nvPr/>
        </p:nvSpPr>
        <p:spPr>
          <a:xfrm>
            <a:off x="2366963" y="52451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夺炭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4572000" y="3187700"/>
            <a:ext cx="4500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（肖像、心理、动作描写）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78" name="Line 14"/>
          <p:cNvSpPr/>
          <p:nvPr/>
        </p:nvSpPr>
        <p:spPr>
          <a:xfrm>
            <a:off x="1116013" y="37369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Text Box 15"/>
          <p:cNvSpPr txBox="1"/>
          <p:nvPr/>
        </p:nvSpPr>
        <p:spPr>
          <a:xfrm>
            <a:off x="1187450" y="3952875"/>
            <a:ext cx="611188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对比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81" name="Text Box 17"/>
          <p:cNvSpPr txBox="1"/>
          <p:nvPr/>
        </p:nvSpPr>
        <p:spPr>
          <a:xfrm>
            <a:off x="3421063" y="5321300"/>
            <a:ext cx="3203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（肖像、动作描写）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2482" name="Rectangle 18"/>
          <p:cNvSpPr/>
          <p:nvPr/>
        </p:nvSpPr>
        <p:spPr>
          <a:xfrm>
            <a:off x="6588125" y="5033963"/>
            <a:ext cx="22558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仗势凌人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蛮横冷酷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28687" name="组合 36879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28689" name="图片 36880" descr="2531170_111203636000_2"/>
            <p:cNvPicPr>
              <a:picLocks noChangeAspect="1"/>
            </p:cNvPicPr>
            <p:nvPr/>
          </p:nvPicPr>
          <p:blipFill>
            <a:blip r:embed="rId1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0" name="矩形 36881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板书设计</a:t>
              </a:r>
              <a:endParaRPr lang="zh-CN" altLang="en-US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8688" name="文本框 4103"/>
          <p:cNvSpPr txBox="1"/>
          <p:nvPr/>
        </p:nvSpPr>
        <p:spPr>
          <a:xfrm>
            <a:off x="107950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  <p:bldP spid="2" grpId="0"/>
      <p:bldP spid="62475" grpId="0"/>
      <p:bldP spid="62476" grpId="0"/>
      <p:bldP spid="62479" grpId="0"/>
      <p:bldP spid="62481" grpId="0"/>
      <p:bldP spid="624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Picture 2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6438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250825" y="503238"/>
            <a:ext cx="5986463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杜甫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(712-770)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子美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，因居少陵，自称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少陵布衣、少陵野老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，因其做左拾遗、检校工部员外郎，称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杜拾遗、杜工部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，唐代伟大的</a:t>
            </a: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现实主义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诗人。有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杜工部集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，与李白并称“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”，又因有别于杜牧，亦称“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”。杜甫生活在唐王朝由盛转衰之时，其诗反映社会动乱和人民疾苦，被称为“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诗史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061E7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dirty="0">
                <a:solidFill>
                  <a:srgbClr val="061E7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诗风</a:t>
            </a:r>
            <a:r>
              <a:rPr lang="zh-CN" altLang="en-US" sz="3200" b="1" u="sng" dirty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“沉郁顿挫”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，语言精炼传神，对后世诗人影响极大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他被誉为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“诗圣”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14341" name="Picture 5" descr="3BL_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0" y="2446338"/>
            <a:ext cx="2997200" cy="441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281738" y="142875"/>
            <a:ext cx="26352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舒体" pitchFamily="2" charset="-122"/>
                <a:cs typeface="+mn-cs"/>
              </a:rPr>
              <a:t>作者简介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舒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2" descr="shxs0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/>
          <p:nvPr/>
        </p:nvSpPr>
        <p:spPr>
          <a:xfrm>
            <a:off x="206375" y="1898650"/>
            <a:ext cx="8505825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华文楷体" pitchFamily="2" charset="-122"/>
              </a:rPr>
              <a:t>      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杜甫生于士大夫家庭，怀有“致君尧舜上”的理想，却因奸臣李林甫当道，屡试不第，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756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年才得一小官，“安史之乱”时被俘，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757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年逃出虎口，投奔肃宗，任左拾遗。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759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年，关内大饥，遂弃官西行至成都，在西郊浣花溪盖一间茅屋栖身。后遇大风吹破此屋，乃作此歌。</a:t>
            </a:r>
            <a:endParaRPr lang="zh-CN" altLang="en-US" sz="36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57200" y="228600"/>
            <a:ext cx="26352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舒体" pitchFamily="2" charset="-122"/>
                <a:cs typeface="+mn-cs"/>
              </a:rPr>
              <a:t>时代背景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舒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7646</Words>
  <Application>WPS 演示</Application>
  <PresentationFormat>在屏幕上显示</PresentationFormat>
  <Paragraphs>760</Paragraphs>
  <Slides>72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95" baseType="lpstr">
      <vt:lpstr>Arial</vt:lpstr>
      <vt:lpstr>宋体</vt:lpstr>
      <vt:lpstr>Wingdings</vt:lpstr>
      <vt:lpstr>Times New Roman</vt:lpstr>
      <vt:lpstr>华文隶书</vt:lpstr>
      <vt:lpstr>迷你简黄草</vt:lpstr>
      <vt:lpstr>黑体</vt:lpstr>
      <vt:lpstr>迷你简启体</vt:lpstr>
      <vt:lpstr>隶书</vt:lpstr>
      <vt:lpstr>方正舒体</vt:lpstr>
      <vt:lpstr>华文楷体</vt:lpstr>
      <vt:lpstr>华文行楷</vt:lpstr>
      <vt:lpstr>微软雅黑</vt:lpstr>
      <vt:lpstr>Arial Unicode MS</vt:lpstr>
      <vt:lpstr>仿宋_GB2312</vt:lpstr>
      <vt:lpstr>Arial Black</vt:lpstr>
      <vt:lpstr>楷体_GB2312</vt:lpstr>
      <vt:lpstr>Segoe Print</vt:lpstr>
      <vt:lpstr>仿宋</vt:lpstr>
      <vt:lpstr>新宋体</vt:lpstr>
      <vt:lpstr>迷你简启体</vt:lpstr>
      <vt:lpstr>方正姚体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茅屋为秋风所破歌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这一段的叙述包含着诗人怎样的内心情感？</vt:lpstr>
      <vt:lpstr>南村群童欺我老无力，忍能对面为盗贼。</vt:lpstr>
      <vt:lpstr>PowerPoint 演示文稿</vt:lpstr>
      <vt:lpstr>PowerPoint 演示文稿</vt:lpstr>
      <vt:lpstr>PowerPoint 演示文稿</vt:lpstr>
      <vt:lpstr>俄顷风定云墨色，秋天漠漠向昏黑。</vt:lpstr>
      <vt:lpstr>PowerPoint 演示文稿</vt:lpstr>
      <vt:lpstr>PowerPoint 演示文稿</vt:lpstr>
      <vt:lpstr>安得广厦千万间,大庇天下寒士俱欢颜,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雨薇在线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勐海县第三中学初三年级公开课</dc:title>
  <dc:creator>雨薇</dc:creator>
  <cp:lastModifiedBy>Administrator</cp:lastModifiedBy>
  <cp:revision>89</cp:revision>
  <dcterms:created xsi:type="dcterms:W3CDTF">2004-10-11T03:15:00Z</dcterms:created>
  <dcterms:modified xsi:type="dcterms:W3CDTF">2018-05-21T03:23:30Z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