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329" r:id="rId3"/>
    <p:sldId id="404" r:id="rId4"/>
    <p:sldId id="331" r:id="rId5"/>
    <p:sldId id="403" r:id="rId6"/>
    <p:sldId id="406" r:id="rId7"/>
    <p:sldId id="405" r:id="rId8"/>
    <p:sldId id="407" r:id="rId9"/>
    <p:sldId id="408" r:id="rId10"/>
    <p:sldId id="409" r:id="rId11"/>
    <p:sldId id="410" r:id="rId12"/>
    <p:sldId id="411" r:id="rId13"/>
    <p:sldId id="412" r:id="rId14"/>
  </p:sldIdLst>
  <p:sldSz cx="12192000" cy="6858000"/>
  <p:notesSz cx="7103745" cy="10234295"/>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264" y="102"/>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tags" Target="tags/tag1.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heme" Target="theme/theme1.xml" /><Relationship Id="rId19" Type="http://schemas.openxmlformats.org/officeDocument/2006/relationships/tableStyles" Target="tableStyles.xml" /><Relationship Id="rId2" Type="http://schemas.openxmlformats.org/officeDocument/2006/relationships/notesMaster" Target="notesMasters/notesMaster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7"/>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40"/>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1_标题幻灯片">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答案">
    <p:spTree>
      <p:nvGrpSpPr>
        <p:cNvPr id="1" name=""/>
        <p:cNvGrpSpPr/>
        <p:nvPr/>
      </p:nvGrpSpPr>
      <p:grpSpPr>
        <a:xfrm>
          <a:off x="0" y="0"/>
          <a:ext cx="0" cy="0"/>
        </a:xfrm>
      </p:grpSpPr>
      <p:pic>
        <p:nvPicPr>
          <p:cNvPr id="2050" name="Picture 3" descr="C:\Users\Administrator\Desktop\2.jpg"/>
          <p:cNvPicPr>
            <a:picLocks noChangeAspect="1"/>
          </p:cNvPicPr>
          <p:nvPr userDrawn="1"/>
        </p:nvPicPr>
        <p:blipFill>
          <a:blip r:embed="rId1"/>
          <a:stretch>
            <a:fillRect/>
          </a:stretch>
        </p:blipFill>
        <p:spPr>
          <a:xfrm>
            <a:off x="1588" y="0"/>
            <a:ext cx="12190412" cy="6858000"/>
          </a:xfrm>
          <a:prstGeom prst="rect">
            <a:avLst/>
          </a:prstGeom>
          <a:noFill/>
          <a:ln w="9525">
            <a:noFill/>
          </a:ln>
        </p:spPr>
      </p:pic>
      <p:sp>
        <p:nvSpPr>
          <p:cNvPr id="3" name="矩形 2">
            <a:hlinkClick action="ppaction://noaction"/>
          </p:cNvPr>
          <p:cNvSpPr/>
          <p:nvPr/>
        </p:nvSpPr>
        <p:spPr>
          <a:xfrm>
            <a:off x="3262313" y="6453188"/>
            <a:ext cx="1250950" cy="304800"/>
          </a:xfrm>
          <a:prstGeom prst="rect">
            <a:avLst/>
          </a:prstGeom>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400" b="1" i="0" u="sng" strike="noStrike" kern="1200" cap="none" spc="0" normalizeH="0" baseline="0" noProof="0">
                <a:ln>
                  <a:noFill/>
                </a:ln>
                <a:solidFill>
                  <a:schemeClr val="folHlink"/>
                </a:solidFill>
                <a:effectLst/>
                <a:uLnTx/>
                <a:uFillTx/>
                <a:latin typeface="等线" panose="02010600030101010101" charset="-122"/>
                <a:ea typeface="宋体" panose="02010600030101010101" pitchFamily="2" charset="-122"/>
                <a:cs typeface="+mn-cs"/>
              </a:rPr>
              <a:t>课前自主预习</a:t>
            </a:r>
            <a:endParaRPr kumimoji="0" lang="zh-CN" altLang="en-US" sz="1400" b="1" i="0" u="sng" strike="noStrike" kern="1200" cap="none" spc="0" normalizeH="0" baseline="0" noProof="0">
              <a:ln>
                <a:noFill/>
              </a:ln>
              <a:solidFill>
                <a:schemeClr val="folHlink"/>
              </a:solidFill>
              <a:effectLst/>
              <a:uLnTx/>
              <a:uFillTx/>
              <a:latin typeface="等线" panose="020f0502020204030204"/>
              <a:ea typeface="宋体" panose="02010600030101010101" pitchFamily="2" charset="-122"/>
              <a:cs typeface="+mn-cs"/>
            </a:endParaRPr>
          </a:p>
        </p:txBody>
      </p:sp>
      <p:sp>
        <p:nvSpPr>
          <p:cNvPr id="4" name="矩形 3">
            <a:hlinkClick action="ppaction://noaction"/>
          </p:cNvPr>
          <p:cNvSpPr/>
          <p:nvPr/>
        </p:nvSpPr>
        <p:spPr>
          <a:xfrm>
            <a:off x="4557713" y="6453188"/>
            <a:ext cx="1250950" cy="304800"/>
          </a:xfrm>
          <a:prstGeom prst="rect">
            <a:avLst/>
          </a:prstGeom>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400" b="1" i="0" u="sng" strike="noStrike" kern="1200" cap="none" spc="0" normalizeH="0" baseline="0" noProof="0">
                <a:ln>
                  <a:noFill/>
                </a:ln>
                <a:solidFill>
                  <a:schemeClr val="folHlink"/>
                </a:solidFill>
                <a:effectLst/>
                <a:uLnTx/>
                <a:uFillTx/>
                <a:latin typeface="等线" panose="02010600030101010101" charset="-122"/>
                <a:ea typeface="宋体" panose="02010600030101010101" pitchFamily="2" charset="-122"/>
                <a:cs typeface="+mn-cs"/>
              </a:rPr>
              <a:t>课堂任务学习</a:t>
            </a:r>
            <a:endParaRPr kumimoji="0" lang="zh-CN" altLang="en-US" sz="1400" b="1" i="0" u="sng" strike="noStrike" kern="1200" cap="none" spc="0" normalizeH="0" baseline="0" noProof="0">
              <a:ln>
                <a:noFill/>
              </a:ln>
              <a:solidFill>
                <a:schemeClr val="folHlink"/>
              </a:solidFill>
              <a:effectLst/>
              <a:uLnTx/>
              <a:uFillTx/>
              <a:latin typeface="等线" panose="02010600030101010101" charset="-122"/>
              <a:ea typeface="宋体" panose="02010600030101010101" pitchFamily="2" charset="-122"/>
              <a:cs typeface="+mn-cs"/>
            </a:endParaRPr>
          </a:p>
        </p:txBody>
      </p:sp>
      <p:sp>
        <p:nvSpPr>
          <p:cNvPr id="5" name="矩形 4">
            <a:hlinkClick action="ppaction://noaction"/>
          </p:cNvPr>
          <p:cNvSpPr>
            <a:spLocks noChangeArrowheads="1"/>
          </p:cNvSpPr>
          <p:nvPr/>
        </p:nvSpPr>
        <p:spPr bwMode="auto">
          <a:xfrm>
            <a:off x="5853113" y="6453188"/>
            <a:ext cx="1250950" cy="304800"/>
          </a:xfrm>
          <a:prstGeom prst="rect">
            <a:avLst/>
          </a:prstGeom>
          <a:no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srgbClr val="0E6E8C"/>
                </a:solidFill>
                <a:effectLst/>
                <a:uLnTx/>
                <a:uFillTx/>
                <a:latin typeface="宋体" panose="02010600030101010101" pitchFamily="2" charset="-122"/>
                <a:ea typeface="宋体" panose="02010600030101010101" pitchFamily="2" charset="-122"/>
                <a:cs typeface="+mn-cs"/>
                <a:hlinkClick action="ppaction://noaction"/>
              </a:rPr>
              <a:t>读写能力提升</a:t>
            </a:r>
            <a:endParaRPr kumimoji="0" lang="zh-CN" altLang="en-US" sz="1400" b="1" i="0" u="none" strike="noStrike" kern="1200" cap="none" spc="0" normalizeH="0" baseline="0" noProof="0">
              <a:ln>
                <a:noFill/>
              </a:ln>
              <a:solidFill>
                <a:srgbClr val="0E6E8C"/>
              </a:solidFill>
              <a:effectLst/>
              <a:uLnTx/>
              <a:uFillTx/>
              <a:latin typeface="宋体" panose="02010600030101010101" pitchFamily="2" charset="-122"/>
              <a:ea typeface="宋体" panose="02010600030101010101" pitchFamily="2" charset="-122"/>
              <a:cs typeface="+mn-cs"/>
            </a:endParaRPr>
          </a:p>
        </p:txBody>
      </p:sp>
      <p:sp>
        <p:nvSpPr>
          <p:cNvPr id="6" name="矩形 5">
            <a:hlinkClick action="ppaction://noaction"/>
          </p:cNvPr>
          <p:cNvSpPr/>
          <p:nvPr/>
        </p:nvSpPr>
        <p:spPr>
          <a:xfrm>
            <a:off x="7150100" y="6453188"/>
            <a:ext cx="1250950" cy="304800"/>
          </a:xfrm>
          <a:prstGeom prst="rect">
            <a:avLst/>
          </a:prstGeom>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400" b="1" i="0" u="sng" strike="noStrike" kern="1200" cap="none" spc="0" normalizeH="0" baseline="0" noProof="0">
                <a:ln>
                  <a:noFill/>
                </a:ln>
                <a:solidFill>
                  <a:schemeClr val="folHlink"/>
                </a:solidFill>
                <a:effectLst/>
                <a:uLnTx/>
                <a:uFillTx/>
                <a:latin typeface="等线" panose="02010600030101010101" charset="-122"/>
                <a:ea typeface="宋体" panose="02010600030101010101" pitchFamily="2" charset="-122"/>
                <a:cs typeface="+mn-cs"/>
              </a:rPr>
              <a:t>随堂任务作业</a:t>
            </a:r>
            <a:endParaRPr kumimoji="0" lang="zh-CN" altLang="en-US" sz="1400" b="1" i="0" u="sng" strike="noStrike" kern="1200" cap="none" spc="0" normalizeH="0" baseline="0" noProof="0">
              <a:ln>
                <a:noFill/>
              </a:ln>
              <a:solidFill>
                <a:schemeClr val="folHlink"/>
              </a:solidFill>
              <a:effectLst/>
              <a:uLnTx/>
              <a:uFillTx/>
              <a:latin typeface="等线" panose="02010600030101010101" charset="-122"/>
              <a:ea typeface="宋体" panose="02010600030101010101" pitchFamily="2" charset="-122"/>
              <a:cs typeface="+mn-cs"/>
            </a:endParaRPr>
          </a:p>
        </p:txBody>
      </p:sp>
    </p:spTree>
  </p:cSld>
  <p:clrMapOvr>
    <a:masterClrMapping/>
  </p:clrMapOvr>
  <p:transition spd="slow" advTm="3000"/>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5335"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71" y="1535113"/>
            <a:ext cx="5389033" cy="639763"/>
          </a:xfr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71" y="2174875"/>
            <a:ext cx="5389033" cy="3951288"/>
          </a:xfr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3" y="273049"/>
            <a:ext cx="4011084" cy="1162051"/>
          </a:xfrm>
        </p:spPr>
        <p:txBody>
          <a:bodyPr anchor="b"/>
          <a:lstStyle>
            <a:lvl1pPr algn="l">
              <a:defRPr sz="2665"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3" y="1435103"/>
            <a:ext cx="4011084" cy="46910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9"/>
          </a:xfrm>
        </p:spPr>
        <p:txBody>
          <a:bodyPr anchor="b"/>
          <a:lstStyle>
            <a:lvl1pPr algn="l">
              <a:defRPr sz="2665"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endParaRPr lang="zh-CN" altLang="en-US"/>
          </a:p>
        </p:txBody>
      </p:sp>
      <p:sp>
        <p:nvSpPr>
          <p:cNvPr id="4" name="文本占位符 3"/>
          <p:cNvSpPr>
            <a:spLocks noGrp="1"/>
          </p:cNvSpPr>
          <p:nvPr>
            <p:ph type="body" sz="half" idx="2"/>
          </p:nvPr>
        </p:nvSpPr>
        <p:spPr>
          <a:xfrm>
            <a:off x="2389717" y="5367339"/>
            <a:ext cx="7315200" cy="804863"/>
          </a:xfr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
            </a:fld>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image" Target="../media/image2.jpeg" /><Relationship Id="rId15"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14"/>
          <a:stretch>
            <a:fillRect/>
          </a:stretch>
        </a:blipFill>
        <a:effectLst/>
      </p:bgPr>
    </p:bg>
    <p:spTree>
      <p:nvGrpSpPr>
        <p:cNvPr id="1" name=""/>
        <p:cNvGrpSpPr/>
        <p:nvPr/>
      </p:nvGrpSpPr>
      <p:grpSpPr>
        <a:xfrm>
          <a:off x="0" y="0"/>
          <a: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t/>
            </a:fld>
            <a:endParaRPr lang="zh-CN" altLang="en-US"/>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mc:Choice xmlns:p14="http://schemas.microsoft.com/office/powerpoint/2010/main" Requires="p14">
      <p:transition spd="slow" advTm="3000" p14:dur="1500">
        <p:random/>
      </p:transition>
    </mc:Choice>
    <mc:Fallback>
      <p:transition spd="slow" advTm="3000">
        <p:random/>
      </p:transition>
    </mc:Fallback>
  </mc:AlternateContent>
  <p:timing/>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3.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矩形 1"/>
          <p:cNvSpPr/>
          <p:nvPr/>
        </p:nvSpPr>
        <p:spPr>
          <a:xfrm>
            <a:off x="1792605" y="1463040"/>
            <a:ext cx="8757920" cy="1753235"/>
          </a:xfrm>
          <a:prstGeom prst="rect">
            <a:avLst/>
          </a:prstGeom>
        </p:spPr>
        <p:txBody>
          <a:bodyPr wrap="square">
            <a:spAutoFit/>
          </a:bodyPr>
          <a:lstStyle/>
          <a:p>
            <a:r>
              <a:rPr lang="en-US" altLang="zh-CN" smtClean="0">
                <a:solidFill>
                  <a:srgbClr val="0000CC"/>
                </a:solidFill>
              </a:rPr>
              <a:t>          </a:t>
            </a:r>
            <a:r>
              <a:rPr lang="en-US" altLang="zh-CN" sz="4800" smtClean="0">
                <a:solidFill>
                  <a:srgbClr val="0000CC"/>
                </a:solidFill>
                <a:latin typeface="+mj-ea"/>
                <a:ea typeface="+mj-ea"/>
                <a:cs typeface="+mj-ea"/>
              </a:rPr>
              <a:t>  </a:t>
            </a:r>
            <a:r>
              <a:rPr lang="en-US" altLang="zh-CN" sz="6000" smtClean="0">
                <a:solidFill>
                  <a:srgbClr val="0000CC"/>
                </a:solidFill>
                <a:latin typeface="+mj-ea"/>
                <a:ea typeface="+mj-ea"/>
                <a:cs typeface="+mj-ea"/>
              </a:rPr>
              <a:t> </a:t>
            </a:r>
            <a:r>
              <a:rPr lang="zh-CN" altLang="en-US" sz="6000" b="1">
                <a:solidFill>
                  <a:srgbClr val="0000CC"/>
                </a:solidFill>
                <a:latin typeface="+mj-ea"/>
                <a:ea typeface="+mj-ea"/>
                <a:cs typeface="+mj-ea"/>
              </a:rPr>
              <a:t>立在地球边上放</a:t>
            </a:r>
            <a:r>
              <a:rPr lang="zh-CN" altLang="en-US" sz="6000" b="1" smtClean="0">
                <a:solidFill>
                  <a:srgbClr val="0000CC"/>
                </a:solidFill>
                <a:latin typeface="+mj-ea"/>
                <a:ea typeface="+mj-ea"/>
                <a:cs typeface="+mj-ea"/>
              </a:rPr>
              <a:t>号</a:t>
            </a:r>
            <a:r>
              <a:rPr lang="en-US" altLang="zh-CN" sz="6000" b="1" smtClean="0">
                <a:solidFill>
                  <a:srgbClr val="0000CC"/>
                </a:solidFill>
                <a:latin typeface="+mj-ea"/>
                <a:ea typeface="+mj-ea"/>
                <a:cs typeface="+mj-ea"/>
              </a:rPr>
              <a:t>   </a:t>
            </a:r>
            <a:r>
              <a:rPr lang="en-US" altLang="zh-CN" sz="3600" b="1" smtClean="0">
                <a:solidFill>
                  <a:srgbClr val="0000CC"/>
                </a:solidFill>
              </a:rPr>
              <a:t>                                                 </a:t>
            </a:r>
            <a:endParaRPr lang="en-US" altLang="zh-CN" sz="3600" b="1">
              <a:solidFill>
                <a:srgbClr val="0000CC"/>
              </a:solidFill>
            </a:endParaRPr>
          </a:p>
          <a:p>
            <a:r>
              <a:rPr lang="en-US" altLang="zh-CN" sz="3600" b="1" smtClean="0">
                <a:solidFill>
                  <a:srgbClr val="0000CC"/>
                </a:solidFill>
              </a:rPr>
              <a:t>                                   </a:t>
            </a:r>
            <a:r>
              <a:rPr lang="en-US" altLang="zh-CN" sz="4800" b="1" smtClean="0">
                <a:solidFill>
                  <a:srgbClr val="0000CC"/>
                </a:solidFill>
              </a:rPr>
              <a:t>  </a:t>
            </a:r>
            <a:r>
              <a:rPr lang="zh-CN" altLang="en-US" sz="4800" b="1" smtClean="0">
                <a:solidFill>
                  <a:srgbClr val="0000CC"/>
                </a:solidFill>
              </a:rPr>
              <a:t>郭沫若</a:t>
            </a:r>
            <a:endParaRPr lang="zh-CN" altLang="en-US" sz="4800" b="1">
              <a:solidFill>
                <a:srgbClr val="0000CC"/>
              </a:solidFill>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328150" y="3216275"/>
            <a:ext cx="2705735" cy="3517265"/>
          </a:xfrm>
          <a:prstGeom prst="rect">
            <a:avLst/>
          </a:prstGeom>
        </p:spPr>
      </p:pic>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normAutofit fontScale="90000"/>
          </a:bodyPr>
          <a:lstStyle/>
          <a:p>
            <a:r>
              <a:rPr lang="zh-CN" altLang="en-US" sz="4445">
                <a:gradFill>
                  <a:gsLst>
                    <a:gs pos="0">
                      <a:srgbClr val="007BD3"/>
                    </a:gs>
                    <a:gs pos="100000">
                      <a:srgbClr val="034373"/>
                    </a:gs>
                  </a:gsLst>
                  <a:lin scaled="0"/>
                </a:gradFill>
                <a:sym typeface="+mn-ea"/>
              </a:rPr>
              <a:t>4、问题讨论：诗歌为什么要描绘滚滚洪涛？</a:t>
            </a:r>
            <a:br>
              <a:rPr lang="zh-CN" altLang="en-US" sz="4445">
                <a:gradFill>
                  <a:gsLst>
                    <a:gs pos="0">
                      <a:srgbClr val="007BD3"/>
                    </a:gs>
                    <a:gs pos="100000">
                      <a:srgbClr val="034373"/>
                    </a:gs>
                  </a:gsLst>
                  <a:lin scaled="0"/>
                </a:gradFill>
              </a:rPr>
            </a:br>
            <a:endParaRPr lang="zh-CN" altLang="en-US" sz="4445"/>
          </a:p>
        </p:txBody>
      </p:sp>
      <p:sp>
        <p:nvSpPr>
          <p:cNvPr id="3" name="内容占位符 2"/>
          <p:cNvSpPr>
            <a:spLocks noGrp="1"/>
          </p:cNvSpPr>
          <p:nvPr>
            <p:ph idx="1"/>
          </p:nvPr>
        </p:nvSpPr>
        <p:spPr>
          <a:xfrm>
            <a:off x="86995" y="1090930"/>
            <a:ext cx="11957050" cy="5678805"/>
          </a:xfrm>
        </p:spPr>
        <p:txBody>
          <a:bodyPr>
            <a:noAutofit/>
          </a:bodyPr>
          <a:lstStyle/>
          <a:p>
            <a:r>
              <a:rPr lang="zh-CN" sz="2700">
                <a:solidFill>
                  <a:srgbClr val="000000"/>
                </a:solidFill>
                <a:ea typeface="宋体" panose="02010600030101010101" pitchFamily="2" charset="-122"/>
                <a:sym typeface="+mn-ea"/>
              </a:rPr>
              <a:t>【明确】</a:t>
            </a:r>
            <a:r>
              <a:rPr lang="zh-CN" altLang="en-US" sz="2700"/>
              <a:t>郭沫若受五四运动和月革命的冲击，决然从日本渡海回国。五四运动所产生的伟大的“力波”越过太平洋，直接震动了时刻感应着时代脉搏的年青气盛的郭沫若，当他置身于日本横滨的海岸，面对浩渺无边的大海，那惊天的激浪和着时代的洪流一起撞击着他的胸怀，使他的如擦之笔，得到了纵横挥写的创作契机诗中描绘的滚滚洪涛的景象，</a:t>
            </a:r>
            <a:r>
              <a:rPr lang="zh-CN" altLang="en-US" sz="2700">
                <a:ln w="22225">
                  <a:solidFill>
                    <a:schemeClr val="accent2"/>
                  </a:solidFill>
                  <a:prstDash val="solid"/>
                </a:ln>
                <a:solidFill>
                  <a:schemeClr val="accent2">
                    <a:lumMod val="40000"/>
                    <a:lumOff val="60000"/>
                  </a:schemeClr>
                </a:solidFill>
                <a:effectLst/>
              </a:rPr>
              <a:t>正是“五・四”运动巨大声势的象征</a:t>
            </a:r>
            <a:r>
              <a:rPr lang="zh-CN" altLang="en-US" sz="2700"/>
              <a:t>。再推开一层说，</a:t>
            </a:r>
            <a:r>
              <a:rPr lang="zh-CN" altLang="en-US" sz="2700">
                <a:ln w="22225">
                  <a:solidFill>
                    <a:schemeClr val="accent2"/>
                  </a:solidFill>
                  <a:prstDash val="solid"/>
                </a:ln>
                <a:solidFill>
                  <a:schemeClr val="accent2">
                    <a:lumMod val="40000"/>
                    <a:lumOff val="60000"/>
                  </a:schemeClr>
                </a:solidFill>
                <a:effectLst/>
              </a:rPr>
              <a:t>也是世界潮流的大工业生产规模的具体象征。</a:t>
            </a:r>
            <a:r>
              <a:rPr lang="zh-CN" altLang="en-US" sz="2700">
                <a:solidFill>
                  <a:schemeClr val="accent1"/>
                </a:solidFill>
                <a:effectLst>
                  <a:outerShdw blurRad="38100" dist="25400" dir="5400000" algn="ctr" rotWithShape="0">
                    <a:srgbClr val="6E747A">
                      <a:alpha val="43000"/>
                    </a:srgbClr>
                  </a:outerShdw>
                </a:effectLst>
              </a:rPr>
              <a:t>“五・四”运动对于中国，正如滚滚而来的洪涛一般，它正以巨大的破坏力，冲決一切半封建、半殖民地的思想罗网，同时以伟大的创造力建树崭新的科学与民主的现代文明。</a:t>
            </a:r>
            <a:r>
              <a:rPr lang="zh-CN" altLang="en-US" sz="2700"/>
              <a:t>“五・四”运动所展示的中国未来，是光辉灿烂的图景。从第二个更宏观的思想层次说，世界朝流的大工业生产，也正以排山倒海之势，席卷日本，冲向中国，并且势将蔓延到全球各个角落，这是历史前进的不可阻挡之势。</a:t>
            </a:r>
            <a:endParaRPr lang="zh-CN" altLang="en-US" sz="2700"/>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142875" y="977900"/>
            <a:ext cx="11906250" cy="972820"/>
          </a:xfrm>
        </p:spPr>
        <p:txBody>
          <a:bodyPr>
            <a:normAutofit fontScale="90000"/>
          </a:bodyPr>
          <a:lstStyle/>
          <a:p>
            <a:r>
              <a:rPr lang="zh-CN" altLang="en-US" sz="4445">
                <a:gradFill>
                  <a:gsLst>
                    <a:gs pos="0">
                      <a:srgbClr val="007BD3"/>
                    </a:gs>
                    <a:gs pos="100000">
                      <a:srgbClr val="034373"/>
                    </a:gs>
                  </a:gsLst>
                  <a:lin scaled="0"/>
                </a:gradFill>
                <a:sym typeface="+mn-ea"/>
              </a:rPr>
              <a:t>5、问题讨论：“力的绘画，力的舞蹈，力的音乐，力的诗歌，力的律吕哟”怎样理解这段话的深刻含意？</a:t>
            </a:r>
            <a:br>
              <a:rPr lang="zh-CN" altLang="en-US" sz="4000">
                <a:gradFill>
                  <a:gsLst>
                    <a:gs pos="0">
                      <a:srgbClr val="007BD3"/>
                    </a:gs>
                    <a:gs pos="100000">
                      <a:srgbClr val="034373"/>
                    </a:gs>
                  </a:gsLst>
                  <a:lin scaled="0"/>
                </a:gradFill>
              </a:rPr>
            </a:br>
            <a:endParaRPr lang="zh-CN" altLang="en-US" sz="4000"/>
          </a:p>
        </p:txBody>
      </p:sp>
      <p:sp>
        <p:nvSpPr>
          <p:cNvPr id="3" name="内容占位符 2"/>
          <p:cNvSpPr>
            <a:spLocks noGrp="1"/>
          </p:cNvSpPr>
          <p:nvPr>
            <p:ph idx="1"/>
          </p:nvPr>
        </p:nvSpPr>
        <p:spPr>
          <a:xfrm>
            <a:off x="572770" y="2376805"/>
            <a:ext cx="11045825" cy="4041140"/>
          </a:xfrm>
        </p:spPr>
        <p:txBody>
          <a:bodyPr/>
          <a:lstStyle/>
          <a:p>
            <a:r>
              <a:rPr lang="zh-CN" sz="3600">
                <a:solidFill>
                  <a:srgbClr val="000000"/>
                </a:solidFill>
                <a:ea typeface="宋体" panose="02010600030101010101" pitchFamily="2" charset="-122"/>
                <a:sym typeface="+mn-ea"/>
              </a:rPr>
              <a:t>【明确】</a:t>
            </a:r>
            <a:r>
              <a:rPr lang="zh-CN" altLang="en-US" sz="3600"/>
              <a:t>这是对力的歌颂和赞美，诗人从多角度描绘了力的内涵，强调色彩，突出形态，体现其神韵，反映其节奏，多层面感受力和美。诗人尽情歌颂的力，其实正是五四时期的那种时代精神的特征。</a:t>
            </a:r>
            <a:endParaRPr lang="zh-CN" altLang="en-US" sz="3600"/>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z="4400">
                <a:gradFill>
                  <a:gsLst>
                    <a:gs pos="0">
                      <a:srgbClr val="007BD3"/>
                    </a:gs>
                    <a:gs pos="100000">
                      <a:srgbClr val="034373"/>
                    </a:gs>
                  </a:gsLst>
                  <a:lin scaled="0"/>
                </a:gradFill>
                <a:sym typeface="+mn-ea"/>
              </a:rPr>
              <a:t>6、谈谈你对诗歌主旨的理解。</a:t>
            </a:r>
            <a:endParaRPr lang="zh-CN" altLang="en-US" sz="4400">
              <a:gradFill>
                <a:gsLst>
                  <a:gs pos="0">
                    <a:srgbClr val="007BD3"/>
                  </a:gs>
                  <a:gs pos="100000">
                    <a:srgbClr val="034373"/>
                  </a:gs>
                </a:gsLst>
                <a:lin scaled="0"/>
              </a:gradFill>
              <a:sym typeface="+mn-ea"/>
            </a:endParaRPr>
          </a:p>
        </p:txBody>
      </p:sp>
      <p:sp>
        <p:nvSpPr>
          <p:cNvPr id="3" name="内容占位符 2"/>
          <p:cNvSpPr>
            <a:spLocks noGrp="1"/>
          </p:cNvSpPr>
          <p:nvPr>
            <p:ph idx="1"/>
          </p:nvPr>
        </p:nvSpPr>
        <p:spPr>
          <a:xfrm>
            <a:off x="0" y="1151255"/>
            <a:ext cx="12115800" cy="4975225"/>
          </a:xfrm>
        </p:spPr>
        <p:txBody>
          <a:bodyPr>
            <a:noAutofit/>
            <a:scene3d>
              <a:camera prst="orthographicFront"/>
              <a:lightRig rig="threePt" dir="t"/>
            </a:scene3d>
          </a:bodyPr>
          <a:lstStyle/>
          <a:p>
            <a:r>
              <a:rPr lang="zh-CN" sz="3200">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【明确】</a:t>
            </a:r>
            <a:r>
              <a:rPr lang="zh-CN" altLang="en-US" sz="3200">
                <a:solidFill>
                  <a:schemeClr val="tx1"/>
                </a:solidFill>
                <a:effectLst>
                  <a:outerShdw blurRad="38100" dist="19050" dir="2700000" algn="tl" rotWithShape="0">
                    <a:schemeClr val="dk1">
                      <a:alpha val="40000"/>
                    </a:schemeClr>
                  </a:outerShdw>
                </a:effectLst>
              </a:rPr>
              <a:t>这首诗的描写的横跨两大洋的巨人，其实都是诗人的自我形象，诗歌表达了诗人渴望破坏旧世界、创造新世界的热情和决心。</a:t>
            </a:r>
            <a:endParaRPr lang="zh-CN" altLang="en-US" sz="3200">
              <a:solidFill>
                <a:schemeClr val="tx1"/>
              </a:solidFill>
              <a:effectLst>
                <a:outerShdw blurRad="38100" dist="19050" dir="2700000" algn="tl" rotWithShape="0">
                  <a:schemeClr val="dk1">
                    <a:alpha val="40000"/>
                  </a:schemeClr>
                </a:outerShdw>
              </a:effectLst>
            </a:endParaRPr>
          </a:p>
          <a:p>
            <a:r>
              <a:rPr lang="zh-CN" altLang="en-US" sz="3200">
                <a:solidFill>
                  <a:schemeClr val="tx1"/>
                </a:solidFill>
                <a:effectLst>
                  <a:outerShdw blurRad="38100" dist="19050" dir="2700000" algn="tl" rotWithShape="0">
                    <a:schemeClr val="dk1">
                      <a:alpha val="40000"/>
                    </a:schemeClr>
                  </a:outerShdw>
                </a:effectLst>
              </a:rPr>
              <a:t>       这首诗堪称为郭沫若早期“火山爆发式”的诗歌代表作之一，从其诗歌中最能感受到“五·四”时期狂飙突进的时代精神。据作者说，在那段时间里，“惠特曼的那种把一切的旧套摆脱干净了的诗风和五四时代的暴突进的精神十分合拍，我是彻底地为他那雄浑的豪放的宏朗的调子所动荡了。”(《我的作诗的经过》）这首诗，正是这种惠特曼式的“雄浑的豪放的宏朗的调子”。它是感情激荡时一气呵成的，是火山爆发喷涌而出的岩浆，其气势汹涌，灼热逼人。</a:t>
            </a:r>
            <a:endParaRPr lang="zh-CN" altLang="en-US" sz="3200">
              <a:solidFill>
                <a:schemeClr val="tx1"/>
              </a:solidFill>
              <a:effectLst>
                <a:outerShdw blurRad="38100" dist="19050" dir="2700000" algn="tl" rotWithShape="0">
                  <a:schemeClr val="dk1">
                    <a:alpha val="40000"/>
                  </a:schemeClr>
                </a:outerShdw>
              </a:effectLst>
            </a:endParaRPr>
          </a:p>
        </p:txBody>
      </p:sp>
      <p:pic>
        <p:nvPicPr>
          <p:cNvPr id="4" name="New picture" hidden="1"/>
          <p:cNvPicPr/>
          <p:nvPr/>
        </p:nvPicPr>
        <p:blipFill>
          <a:blip r:embed="rId2"/>
          <a:stretch>
            <a:fillRect/>
          </a:stretch>
        </p:blipFill>
        <p:spPr>
          <a:xfrm>
            <a:off x="11607800" y="10490200"/>
            <a:ext cx="469900" cy="431800"/>
          </a:xfrm>
          <a:prstGeom prst="cube">
            <a:avLst/>
          </a:prstGeom>
        </p:spPr>
      </p:pic>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0" y="394335"/>
            <a:ext cx="4916805" cy="755650"/>
          </a:xfrm>
        </p:spPr>
        <p:txBody>
          <a:bodyPr>
            <a:normAutofit fontScale="90000"/>
          </a:bodyPr>
          <a:lstStyle/>
          <a:p>
            <a:r>
              <a:rPr lang="zh-CN" altLang="en-US" b="1">
                <a:solidFill>
                  <a:srgbClr val="FF0000"/>
                </a:solidFill>
                <a:sym typeface="+mn-ea"/>
              </a:rPr>
              <a:t>学习目标</a:t>
            </a:r>
            <a:endParaRPr lang="zh-CN" altLang="en-US" b="1">
              <a:solidFill>
                <a:srgbClr val="FF0000"/>
              </a:solidFill>
              <a:sym typeface="+mn-ea"/>
            </a:endParaRPr>
          </a:p>
        </p:txBody>
      </p:sp>
      <p:sp>
        <p:nvSpPr>
          <p:cNvPr id="3" name="内容占位符 2"/>
          <p:cNvSpPr>
            <a:spLocks noGrp="1"/>
          </p:cNvSpPr>
          <p:nvPr>
            <p:ph idx="1"/>
          </p:nvPr>
        </p:nvSpPr>
        <p:spPr/>
        <p:txBody>
          <a:bodyPr/>
          <a:lstStyle/>
          <a:p>
            <a:r>
              <a:rPr lang="zh-CN" altLang="en-US"/>
              <a:t>1．通过感知分析语言文字，再现诗中意境，品味其组成的宏大气势。</a:t>
            </a:r>
            <a:endParaRPr lang="zh-CN" altLang="en-US"/>
          </a:p>
          <a:p>
            <a:endParaRPr lang="zh-CN" altLang="en-US"/>
          </a:p>
          <a:p>
            <a:r>
              <a:rPr lang="zh-CN" altLang="en-US"/>
              <a:t>2．了解诗歌的创作背景，结合诗中博大、生动、雄浑的意境展开联想，体会诗人壮阔的胸怀和豪情壮志。</a:t>
            </a:r>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57665" y="313038"/>
            <a:ext cx="11640065" cy="1104599"/>
          </a:xfrm>
        </p:spPr>
        <p:txBody>
          <a:bodyPr>
            <a:normAutofit/>
          </a:bodyPr>
          <a:lstStyle/>
          <a:p>
            <a:pPr algn="l"/>
            <a:r>
              <a:rPr lang="en-US" altLang="zh-CN" sz="4400" b="1" smtClean="0">
                <a:solidFill>
                  <a:srgbClr val="FF00FF"/>
                </a:solidFill>
              </a:rPr>
              <a:t>   </a:t>
            </a:r>
            <a:r>
              <a:rPr lang="en-US" altLang="zh-CN" sz="4800" b="1" smtClean="0">
                <a:solidFill>
                  <a:srgbClr val="FF0000"/>
                </a:solidFill>
              </a:rPr>
              <a:t> </a:t>
            </a:r>
            <a:r>
              <a:rPr lang="zh-CN" altLang="en-US" sz="4800" b="1" smtClean="0">
                <a:solidFill>
                  <a:srgbClr val="FF0000"/>
                </a:solidFill>
              </a:rPr>
              <a:t>作者简介</a:t>
            </a:r>
            <a:endParaRPr lang="zh-CN" altLang="en-US" sz="4800" b="1" smtClean="0">
              <a:solidFill>
                <a:srgbClr val="FF0000"/>
              </a:solidFill>
            </a:endParaRPr>
          </a:p>
        </p:txBody>
      </p:sp>
      <p:sp>
        <p:nvSpPr>
          <p:cNvPr id="3" name="内容占位符 2"/>
          <p:cNvSpPr>
            <a:spLocks noGrp="1"/>
          </p:cNvSpPr>
          <p:nvPr>
            <p:ph idx="1"/>
          </p:nvPr>
        </p:nvSpPr>
        <p:spPr>
          <a:xfrm>
            <a:off x="238760" y="1249680"/>
            <a:ext cx="11746865" cy="5512435"/>
          </a:xfrm>
        </p:spPr>
        <p:txBody>
          <a:bodyPr>
            <a:noAutofit/>
          </a:bodyPr>
          <a:lstStyle/>
          <a:p>
            <a:pPr marL="0" indent="0">
              <a:buNone/>
            </a:pPr>
            <a:r>
              <a:rPr lang="zh-CN" altLang="en-US" sz="2800" b="1" smtClean="0">
                <a:solidFill>
                  <a:srgbClr val="0000CC"/>
                </a:solidFill>
                <a:latin typeface="+mn-ea"/>
              </a:rPr>
              <a:t>  </a:t>
            </a:r>
            <a:r>
              <a:rPr lang="en-US" altLang="zh-CN" sz="2800" b="1">
                <a:solidFill>
                  <a:srgbClr val="0000CC"/>
                </a:solidFill>
                <a:latin typeface="+mn-ea"/>
              </a:rPr>
              <a:t>   </a:t>
            </a:r>
            <a:r>
              <a:rPr lang="en-US" altLang="zh-CN" sz="3600" b="1">
                <a:solidFill>
                  <a:srgbClr val="0000CC"/>
                </a:solidFill>
                <a:latin typeface="+mn-ea"/>
              </a:rPr>
              <a:t>郭沫若生于四川乐山，幼年入家塾读书，1906年入嘉定高等学堂学习，开始接受民主思想。1914年春赴日本留学，先学医，后从文。这个时期接触了泰戈尔、歌德、莎士比亚、惠特曼等外国作家的作品。</a:t>
            </a:r>
            <a:endParaRPr lang="en-US" altLang="zh-CN" sz="3600" b="1">
              <a:solidFill>
                <a:srgbClr val="0000CC"/>
              </a:solidFill>
              <a:latin typeface="+mn-ea"/>
            </a:endParaRPr>
          </a:p>
          <a:p>
            <a:pPr marL="0" indent="0">
              <a:buNone/>
            </a:pPr>
            <a:r>
              <a:rPr lang="zh-CN" altLang="en-US" sz="3600" b="1" smtClean="0">
                <a:solidFill>
                  <a:schemeClr val="tx1"/>
                </a:solidFill>
                <a:latin typeface="+mn-ea"/>
              </a:rPr>
              <a:t>    1919年五四运动爆发，他投身于新文化运动，写出了《凤凰涅磐》、《炉中煤》等诗篇。这一时期的代表作诗集《女神》摆脱了中国传统诗歌的束缚，充分反映了“五四”时代精神，在中国文学史上开一代诗风，是当代最优秀的革命浪漫主义诗作。</a:t>
            </a:r>
            <a:endParaRPr lang="zh-CN" altLang="en-US" sz="3600" b="1" smtClean="0">
              <a:solidFill>
                <a:schemeClr val="tx1"/>
              </a:solidFill>
              <a:latin typeface="+mn-ea"/>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157480" y="372745"/>
            <a:ext cx="9224010" cy="1227455"/>
          </a:xfrm>
        </p:spPr>
        <p:txBody>
          <a:bodyPr/>
          <a:lstStyle/>
          <a:p>
            <a:r>
              <a:rPr lang="zh-CN" altLang="en-US" sz="4800">
                <a:solidFill>
                  <a:srgbClr val="FF0000"/>
                </a:solidFill>
              </a:rPr>
              <a:t>拓展：郭沫若名字的由来</a:t>
            </a:r>
            <a:endParaRPr lang="zh-CN" altLang="en-US" sz="4800">
              <a:solidFill>
                <a:srgbClr val="FF0000"/>
              </a:solidFill>
            </a:endParaRPr>
          </a:p>
        </p:txBody>
      </p:sp>
      <p:sp>
        <p:nvSpPr>
          <p:cNvPr id="3" name="内容占位符 2"/>
          <p:cNvSpPr>
            <a:spLocks noGrp="1"/>
          </p:cNvSpPr>
          <p:nvPr>
            <p:ph idx="1"/>
          </p:nvPr>
        </p:nvSpPr>
        <p:spPr>
          <a:xfrm>
            <a:off x="609600" y="1600200"/>
            <a:ext cx="11069320" cy="4672330"/>
          </a:xfrm>
        </p:spPr>
        <p:txBody>
          <a:bodyPr>
            <a:normAutofit fontScale="90000" lnSpcReduction="10000"/>
          </a:bodyPr>
          <a:lstStyle/>
          <a:p>
            <a:r>
              <a:rPr lang="zh-CN" altLang="en-US"/>
              <a:t>1919年，郭沫若在日本留学时，取了“沫若”这个笔名。“沫”“若”，即沫水和若水。沫水，古水名，即今大渡河，是岷江的最大支流，位于四川省中西部；若水，古水名，即今雅砻江，是金沙江的最大支流，位于四川省西部。“沫水”“若水”是流经郭沫若家乡的两条河流。郭沫若取此二水作为笔名，是表示他身在异国、不忘家园的意思，也表现了他强烈的爱国主义思想。</a:t>
            </a:r>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84455" y="166370"/>
            <a:ext cx="4006215" cy="1033145"/>
          </a:xfrm>
        </p:spPr>
        <p:txBody>
          <a:bodyPr/>
          <a:lstStyle/>
          <a:p>
            <a:r>
              <a:rPr lang="zh-CN" altLang="en-US" sz="4400">
                <a:solidFill>
                  <a:srgbClr val="FF0000"/>
                </a:solidFill>
              </a:rPr>
              <a:t>写作背景</a:t>
            </a:r>
            <a:endParaRPr lang="zh-CN" altLang="en-US" sz="4400">
              <a:solidFill>
                <a:srgbClr val="FF0000"/>
              </a:solidFill>
            </a:endParaRPr>
          </a:p>
        </p:txBody>
      </p:sp>
      <p:sp>
        <p:nvSpPr>
          <p:cNvPr id="3" name="内容占位符 2"/>
          <p:cNvSpPr>
            <a:spLocks noGrp="1"/>
          </p:cNvSpPr>
          <p:nvPr>
            <p:ph idx="1"/>
          </p:nvPr>
        </p:nvSpPr>
        <p:spPr>
          <a:xfrm>
            <a:off x="609600" y="1308735"/>
            <a:ext cx="11155045" cy="4926965"/>
          </a:xfrm>
        </p:spPr>
        <p:txBody>
          <a:bodyPr>
            <a:normAutofit/>
          </a:bodyPr>
          <a:lstStyle/>
          <a:p>
            <a:r>
              <a:rPr lang="zh-CN" altLang="en-US" sz="4000">
                <a:solidFill>
                  <a:schemeClr val="tx1"/>
                </a:solidFill>
                <a:uFillTx/>
              </a:rPr>
              <a:t>1919年，五四运动给中国社会带来了崭新的气象。旧道德、旧礼教、专制政治与一切封建偶像受到猛烈抨击和批判，新事物、新思想、新文化与一切进步要求则得到热烈的崇尚与赞扬。倡导科学与民主，争取独立与自由，张扬个性意识，追求个性解放，要求改造旧的社会、建设新社会，成为时代的强音。 </a:t>
            </a:r>
            <a:endParaRPr lang="zh-CN" altLang="en-US" sz="4000">
              <a:solidFill>
                <a:schemeClr val="tx1"/>
              </a:solidFill>
              <a:uFillTx/>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内容占位符 2"/>
          <p:cNvSpPr>
            <a:spLocks noGrp="1"/>
          </p:cNvSpPr>
          <p:nvPr>
            <p:ph idx="1"/>
          </p:nvPr>
        </p:nvSpPr>
        <p:spPr>
          <a:xfrm>
            <a:off x="427355" y="252730"/>
            <a:ext cx="11764645" cy="6419215"/>
          </a:xfrm>
        </p:spPr>
        <p:txBody>
          <a:bodyPr>
            <a:normAutofit fontScale="90000"/>
          </a:bodyPr>
          <a:lstStyle/>
          <a:p>
            <a:pPr fontAlgn="auto">
              <a:lnSpc>
                <a:spcPct val="150000"/>
              </a:lnSpc>
              <a:spcBef>
                <a:spcPts val="100"/>
              </a:spcBef>
            </a:pPr>
            <a:r>
              <a:rPr lang="zh-CN">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t>自学指导：</a:t>
            </a:r>
            <a:br>
              <a:rPr lang="zh-CN">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br>
            <a:r>
              <a:rPr lang="zh-CN" sz="3200">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t>请同学们品读诗歌，边读边思考下列问题，</a:t>
            </a:r>
            <a:r>
              <a:rPr lang="en-US" altLang="zh-CN" sz="3200">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t>10</a:t>
            </a:r>
            <a:r>
              <a:rPr lang="zh-CN" sz="3200">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t>分钟后我们来交流</a:t>
            </a:r>
            <a:r>
              <a:rPr lang="en-US" sz="3200" b="1">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t>:</a:t>
            </a:r>
            <a:br>
              <a:rPr lang="en-US" sz="3200" b="1">
                <a:ln w="22225">
                  <a:solidFill>
                    <a:schemeClr val="accent2"/>
                  </a:solidFill>
                  <a:prstDash val="solid"/>
                </a:ln>
                <a:solidFill>
                  <a:schemeClr val="accent2">
                    <a:lumMod val="40000"/>
                    <a:lumOff val="60000"/>
                  </a:schemeClr>
                </a:solidFill>
                <a:effectLst/>
                <a:latin typeface="Times New Roman" panose="02020603050405020304" charset="0"/>
                <a:ea typeface="宋体" panose="02010600030101010101" pitchFamily="2" charset="-122"/>
                <a:sym typeface="+mn-ea"/>
              </a:rPr>
            </a:br>
            <a:r>
              <a:rPr lang="zh-CN" altLang="en-US" sz="3200">
                <a:gradFill>
                  <a:gsLst>
                    <a:gs pos="0">
                      <a:srgbClr val="007BD3"/>
                    </a:gs>
                    <a:gs pos="100000">
                      <a:srgbClr val="034373"/>
                    </a:gs>
                  </a:gsLst>
                  <a:lin scaled="0"/>
                </a:gradFill>
              </a:rPr>
              <a:t>1、试着用自己的语言描绘这首诗所展现的画面。</a:t>
            </a:r>
            <a:endParaRPr lang="zh-CN" altLang="en-US" sz="3200">
              <a:gradFill>
                <a:gsLst>
                  <a:gs pos="0">
                    <a:srgbClr val="007BD3"/>
                  </a:gs>
                  <a:gs pos="100000">
                    <a:srgbClr val="034373"/>
                  </a:gs>
                </a:gsLst>
                <a:lin scaled="0"/>
              </a:gradFill>
            </a:endParaRPr>
          </a:p>
          <a:p>
            <a:pPr fontAlgn="auto">
              <a:lnSpc>
                <a:spcPct val="150000"/>
              </a:lnSpc>
              <a:spcBef>
                <a:spcPts val="100"/>
              </a:spcBef>
            </a:pPr>
            <a:r>
              <a:rPr lang="zh-CN" altLang="en-US" sz="3200">
                <a:gradFill>
                  <a:gsLst>
                    <a:gs pos="0">
                      <a:srgbClr val="007BD3"/>
                    </a:gs>
                    <a:gs pos="100000">
                      <a:srgbClr val="034373"/>
                    </a:gs>
                  </a:gsLst>
                  <a:lin scaled="0"/>
                </a:gradFill>
              </a:rPr>
              <a:t>2、请找出这首诗歌的意象。</a:t>
            </a:r>
            <a:endParaRPr lang="zh-CN" altLang="en-US" sz="3200">
              <a:gradFill>
                <a:gsLst>
                  <a:gs pos="0">
                    <a:srgbClr val="007BD3"/>
                  </a:gs>
                  <a:gs pos="100000">
                    <a:srgbClr val="034373"/>
                  </a:gs>
                </a:gsLst>
                <a:lin scaled="0"/>
              </a:gradFill>
            </a:endParaRPr>
          </a:p>
          <a:p>
            <a:pPr fontAlgn="auto">
              <a:lnSpc>
                <a:spcPct val="150000"/>
              </a:lnSpc>
              <a:spcBef>
                <a:spcPts val="100"/>
              </a:spcBef>
            </a:pPr>
            <a:r>
              <a:rPr lang="zh-CN" altLang="en-US" sz="3200">
                <a:gradFill>
                  <a:gsLst>
                    <a:gs pos="0">
                      <a:srgbClr val="007BD3"/>
                    </a:gs>
                    <a:gs pos="100000">
                      <a:srgbClr val="034373"/>
                    </a:gs>
                  </a:gsLst>
                  <a:lin scaled="0"/>
                </a:gradFill>
              </a:rPr>
              <a:t>3、请圈出诗人所运用的动词。</a:t>
            </a:r>
            <a:endParaRPr lang="zh-CN" altLang="en-US" sz="3200">
              <a:gradFill>
                <a:gsLst>
                  <a:gs pos="0">
                    <a:srgbClr val="007BD3"/>
                  </a:gs>
                  <a:gs pos="100000">
                    <a:srgbClr val="034373"/>
                  </a:gs>
                </a:gsLst>
                <a:lin scaled="0"/>
              </a:gradFill>
            </a:endParaRPr>
          </a:p>
          <a:p>
            <a:pPr fontAlgn="auto">
              <a:lnSpc>
                <a:spcPct val="150000"/>
              </a:lnSpc>
              <a:spcBef>
                <a:spcPts val="100"/>
              </a:spcBef>
            </a:pPr>
            <a:r>
              <a:rPr lang="zh-CN" altLang="en-US" sz="3200">
                <a:gradFill>
                  <a:gsLst>
                    <a:gs pos="0">
                      <a:srgbClr val="007BD3"/>
                    </a:gs>
                    <a:gs pos="100000">
                      <a:srgbClr val="034373"/>
                    </a:gs>
                  </a:gsLst>
                  <a:lin scaled="0"/>
                </a:gradFill>
              </a:rPr>
              <a:t>4、问题讨论：诗歌为什么要描绘滚滚洪涛？</a:t>
            </a:r>
            <a:endParaRPr lang="zh-CN" altLang="en-US" sz="3200">
              <a:gradFill>
                <a:gsLst>
                  <a:gs pos="0">
                    <a:srgbClr val="007BD3"/>
                  </a:gs>
                  <a:gs pos="100000">
                    <a:srgbClr val="034373"/>
                  </a:gs>
                </a:gsLst>
                <a:lin scaled="0"/>
              </a:gradFill>
            </a:endParaRPr>
          </a:p>
          <a:p>
            <a:pPr fontAlgn="auto">
              <a:lnSpc>
                <a:spcPct val="150000"/>
              </a:lnSpc>
              <a:spcBef>
                <a:spcPts val="100"/>
              </a:spcBef>
            </a:pPr>
            <a:r>
              <a:rPr lang="zh-CN" altLang="en-US" sz="3200">
                <a:gradFill>
                  <a:gsLst>
                    <a:gs pos="0">
                      <a:srgbClr val="007BD3"/>
                    </a:gs>
                    <a:gs pos="100000">
                      <a:srgbClr val="034373"/>
                    </a:gs>
                  </a:gsLst>
                  <a:lin scaled="0"/>
                </a:gradFill>
              </a:rPr>
              <a:t>5、问题讨论：“力的绘画，力的舞蹈，力的音乐，力的诗歌，力的律吕哟”怎样理解这段话的深刻含意？</a:t>
            </a:r>
            <a:endParaRPr lang="zh-CN" altLang="en-US" sz="3200">
              <a:gradFill>
                <a:gsLst>
                  <a:gs pos="0">
                    <a:srgbClr val="007BD3"/>
                  </a:gs>
                  <a:gs pos="100000">
                    <a:srgbClr val="034373"/>
                  </a:gs>
                </a:gsLst>
                <a:lin scaled="0"/>
              </a:gradFill>
            </a:endParaRPr>
          </a:p>
          <a:p>
            <a:pPr fontAlgn="auto">
              <a:lnSpc>
                <a:spcPct val="150000"/>
              </a:lnSpc>
              <a:spcBef>
                <a:spcPts val="100"/>
              </a:spcBef>
            </a:pPr>
            <a:r>
              <a:rPr lang="zh-CN" altLang="en-US" sz="3200">
                <a:gradFill>
                  <a:gsLst>
                    <a:gs pos="0">
                      <a:srgbClr val="007BD3"/>
                    </a:gs>
                    <a:gs pos="100000">
                      <a:srgbClr val="034373"/>
                    </a:gs>
                  </a:gsLst>
                  <a:lin scaled="0"/>
                </a:gradFill>
              </a:rPr>
              <a:t>6、谈谈你对诗歌主旨的理解。</a:t>
            </a:r>
            <a:endParaRPr lang="zh-CN" altLang="en-US" sz="3200">
              <a:gradFill>
                <a:gsLst>
                  <a:gs pos="0">
                    <a:srgbClr val="007BD3"/>
                  </a:gs>
                  <a:gs pos="100000">
                    <a:srgbClr val="034373"/>
                  </a:gs>
                </a:gsLst>
                <a:lin scaled="0"/>
              </a:gradFill>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03225" y="530542"/>
            <a:ext cx="10972800" cy="1143000"/>
          </a:xfrm>
        </p:spPr>
        <p:txBody>
          <a:bodyPr>
            <a:normAutofit fontScale="90000"/>
          </a:bodyPr>
          <a:lstStyle/>
          <a:p>
            <a:r>
              <a:rPr lang="zh-CN" altLang="en-US" sz="4445">
                <a:gradFill>
                  <a:gsLst>
                    <a:gs pos="0">
                      <a:srgbClr val="007BD3"/>
                    </a:gs>
                    <a:gs pos="100000">
                      <a:srgbClr val="034373"/>
                    </a:gs>
                  </a:gsLst>
                  <a:lin scaled="0"/>
                </a:gradFill>
                <a:sym typeface="+mn-ea"/>
              </a:rPr>
              <a:t>1、试着用自己的语言描绘这首诗所展现的画面。</a:t>
            </a:r>
            <a:br>
              <a:rPr lang="zh-CN" altLang="en-US" sz="4445">
                <a:gradFill>
                  <a:gsLst>
                    <a:gs pos="0">
                      <a:srgbClr val="007BD3"/>
                    </a:gs>
                    <a:gs pos="100000">
                      <a:srgbClr val="034373"/>
                    </a:gs>
                  </a:gsLst>
                  <a:lin scaled="0"/>
                </a:gradFill>
              </a:rPr>
            </a:br>
            <a:endParaRPr lang="zh-CN" altLang="en-US" sz="4445"/>
          </a:p>
        </p:txBody>
      </p:sp>
      <p:sp>
        <p:nvSpPr>
          <p:cNvPr id="3" name="内容占位符 2"/>
          <p:cNvSpPr>
            <a:spLocks noGrp="1"/>
          </p:cNvSpPr>
          <p:nvPr>
            <p:ph idx="1"/>
          </p:nvPr>
        </p:nvSpPr>
        <p:spPr>
          <a:xfrm>
            <a:off x="402590" y="1600200"/>
            <a:ext cx="11446510" cy="5024120"/>
          </a:xfrm>
        </p:spPr>
        <p:txBody>
          <a:bodyPr>
            <a:normAutofit fontScale="70000"/>
          </a:bodyPr>
          <a:lstStyle/>
          <a:p>
            <a:r>
              <a:rPr lang="zh-CN" sz="4570">
                <a:solidFill>
                  <a:srgbClr val="000000"/>
                </a:solidFill>
                <a:ea typeface="宋体" panose="02010600030101010101" pitchFamily="2" charset="-122"/>
                <a:sym typeface="+mn-ea"/>
              </a:rPr>
              <a:t>【明确】这首诗展现在读者面前的，是一个巨人的形象。他站在地球边上，站在“全方位”俯瞰地球的立足点上，吹响一声声响彻寰宇的号角。他的号角欢呼在怒涌的白云、壮丽的北冰洋，也欢呼在要把地球推倒的太平洋——欢呼来自空间各个方向。排山倒海般的洪涛既具有巨大的破坏力，又蕴藏着同样巨大的创造力，那就看人们能否掌握它、驾驭它。看吧，滚滚而来的洪涛正在不断地努力向前，描绘着“力的绘画”，表演者“力的舞蹈”，演奏着“力的音乐”，抒写着“力的诗歌”，激荡着“力的律吕”。</a:t>
            </a:r>
            <a:endParaRPr lang="zh-CN" sz="4570">
              <a:solidFill>
                <a:srgbClr val="000000"/>
              </a:solidFill>
              <a:ea typeface="宋体" panose="02010600030101010101" pitchFamily="2" charset="-122"/>
              <a:sym typeface="+mn-ea"/>
            </a:endParaRPr>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52120" y="782955"/>
            <a:ext cx="11130280" cy="901065"/>
          </a:xfrm>
        </p:spPr>
        <p:txBody>
          <a:bodyPr>
            <a:normAutofit fontScale="90000"/>
          </a:bodyPr>
          <a:lstStyle/>
          <a:p>
            <a:r>
              <a:rPr lang="zh-CN" altLang="en-US" sz="4890">
                <a:gradFill>
                  <a:gsLst>
                    <a:gs pos="0">
                      <a:srgbClr val="007BD3"/>
                    </a:gs>
                    <a:gs pos="100000">
                      <a:srgbClr val="034373"/>
                    </a:gs>
                  </a:gsLst>
                  <a:lin scaled="0"/>
                </a:gradFill>
                <a:sym typeface="+mn-ea"/>
              </a:rPr>
              <a:t>2、请找出这首诗歌的意象。</a:t>
            </a:r>
            <a:br>
              <a:rPr lang="zh-CN" altLang="en-US">
                <a:gradFill>
                  <a:gsLst>
                    <a:gs pos="0">
                      <a:srgbClr val="007BD3"/>
                    </a:gs>
                    <a:gs pos="100000">
                      <a:srgbClr val="034373"/>
                    </a:gs>
                  </a:gsLst>
                  <a:lin scaled="0"/>
                </a:gradFill>
              </a:rPr>
            </a:br>
            <a:endParaRPr lang="zh-CN" altLang="en-US"/>
          </a:p>
        </p:txBody>
      </p:sp>
      <p:sp>
        <p:nvSpPr>
          <p:cNvPr id="3" name="内容占位符 2"/>
          <p:cNvSpPr>
            <a:spLocks noGrp="1"/>
          </p:cNvSpPr>
          <p:nvPr>
            <p:ph idx="1"/>
          </p:nvPr>
        </p:nvSpPr>
        <p:spPr/>
        <p:txBody>
          <a:bodyPr/>
          <a:lstStyle/>
          <a:p>
            <a:r>
              <a:rPr lang="zh-CN">
                <a:solidFill>
                  <a:srgbClr val="000000"/>
                </a:solidFill>
                <a:ea typeface="宋体" panose="02010600030101010101" pitchFamily="2" charset="-122"/>
                <a:sym typeface="+mn-ea"/>
              </a:rPr>
              <a:t>【明确】</a:t>
            </a:r>
            <a:r>
              <a:rPr lang="zh-CN" altLang="en-US"/>
              <a:t>白云、北冰洋、太平洋、洪涛</a:t>
            </a:r>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609600" y="881697"/>
            <a:ext cx="10972800" cy="1143000"/>
          </a:xfrm>
        </p:spPr>
        <p:txBody>
          <a:bodyPr/>
          <a:lstStyle/>
          <a:p>
            <a:r>
              <a:rPr lang="zh-CN" altLang="en-US">
                <a:gradFill>
                  <a:gsLst>
                    <a:gs pos="0">
                      <a:srgbClr val="007BD3"/>
                    </a:gs>
                    <a:gs pos="100000">
                      <a:srgbClr val="034373"/>
                    </a:gs>
                  </a:gsLst>
                  <a:lin scaled="0"/>
                </a:gradFill>
                <a:sym typeface="+mn-ea"/>
              </a:rPr>
              <a:t>3、请圈出诗人所运用的动词。</a:t>
            </a:r>
            <a:endParaRPr lang="zh-CN" altLang="en-US"/>
          </a:p>
        </p:txBody>
      </p:sp>
      <p:sp>
        <p:nvSpPr>
          <p:cNvPr id="3" name="内容占位符 2"/>
          <p:cNvSpPr>
            <a:spLocks noGrp="1"/>
          </p:cNvSpPr>
          <p:nvPr>
            <p:ph idx="1"/>
          </p:nvPr>
        </p:nvSpPr>
        <p:spPr>
          <a:xfrm>
            <a:off x="609600" y="2207261"/>
            <a:ext cx="10972800" cy="4525963"/>
          </a:xfrm>
        </p:spPr>
        <p:txBody>
          <a:bodyPr/>
          <a:lstStyle/>
          <a:p>
            <a:r>
              <a:rPr lang="zh-CN">
                <a:solidFill>
                  <a:srgbClr val="000000"/>
                </a:solidFill>
                <a:ea typeface="宋体" panose="02010600030101010101" pitchFamily="2" charset="-122"/>
                <a:sym typeface="+mn-ea"/>
              </a:rPr>
              <a:t>【明确】</a:t>
            </a:r>
            <a:r>
              <a:rPr lang="zh-CN" altLang="en-US"/>
              <a:t>怒涌、提起、推倒、毁坏、创造、努力</a:t>
            </a:r>
            <a:endParaRPr lang="zh-CN" altLang="en-US"/>
          </a:p>
        </p:txBody>
      </p:sp>
    </p:spTree>
  </p:cSld>
  <p:clrMapOvr>
    <a:masterClrMapping/>
  </p:clrMapOvr>
  <mc:AlternateContent>
    <mc:Choice xmlns:p14="http://schemas.microsoft.com/office/powerpoint/2010/main" Requires="p14">
      <p:transition spd="slow" advTm="3000" p14:dur="15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31</Paragraphs>
  <Slides>12</Slides>
  <Notes>0</Notes>
  <TotalTime>0</TotalTime>
  <HiddenSlides>0</HiddenSlides>
  <MMClips>0</MMClips>
  <ScaleCrop>0</ScaleCrop>
  <HeadingPairs>
    <vt:vector baseType="variant" size="6">
      <vt:variant>
        <vt:lpstr>Fonts used</vt:lpstr>
      </vt:variant>
      <vt:variant>
        <vt:i4>6</vt:i4>
      </vt:variant>
      <vt:variant>
        <vt:lpstr>Theme</vt:lpstr>
      </vt:variant>
      <vt:variant>
        <vt:i4>1</vt:i4>
      </vt:variant>
      <vt:variant>
        <vt:lpstr>Slide Titles</vt:lpstr>
      </vt:variant>
      <vt:variant>
        <vt:i4>12</vt:i4>
      </vt:variant>
    </vt:vector>
  </HeadingPairs>
  <TitlesOfParts>
    <vt:vector baseType="lpstr" size="19">
      <vt:lpstr>Arial</vt:lpstr>
      <vt:lpstr>Calibri</vt:lpstr>
      <vt:lpstr>宋体</vt:lpstr>
      <vt:lpstr>等线</vt:lpstr>
      <vt:lpstr>Calibri Light</vt:lpstr>
      <vt:lpstr>Times New Roman</vt:lpstr>
      <vt:lpstr>1_Office 主题</vt:lpstr>
      <vt:lpstr>PowerPoint Presentation</vt:lpstr>
      <vt:lpstr>学习目标</vt:lpstr>
      <vt:lpstr>    作者简介</vt:lpstr>
      <vt:lpstr>拓展：郭沫若名字的由来</vt:lpstr>
      <vt:lpstr>写作背景</vt:lpstr>
      <vt:lpstr>PowerPoint Presentation</vt:lpstr>
      <vt:lpstr>1、试着用自己的语言描绘这首诗所展现的画面。</vt:lpstr>
      <vt:lpstr>2、请找出这首诗歌的意象。</vt:lpstr>
      <vt:lpstr>3、请圈出诗人所运用的动词。</vt:lpstr>
      <vt:lpstr>4、问题讨论：诗歌为什么要描绘滚滚洪涛？</vt:lpstr>
      <vt:lpstr>5、问题讨论：“力的绘画，力的舞蹈，力的音乐，力的诗歌，力的律吕哟”怎样理解这段话的深刻含意？</vt:lpstr>
      <vt:lpstr>6、谈谈你对诗歌主旨的理解。</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毕业活动策划</dc:title>
  <dc:creator>Administrator</dc:creator>
  <cp:lastModifiedBy>Administrator</cp:lastModifiedBy>
  <cp:revision>142</cp:revision>
  <dcterms:created xsi:type="dcterms:W3CDTF">2019-01-12T04:39:00Z</dcterms:created>
  <dcterms:modified xsi:type="dcterms:W3CDTF">2020-09-09T13:13:16Z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2052-11.1.0.9999</vt:lpwstr>
  </property>
</Properties>
</file>