
<file path=[Content_Types].xml><?xml version="1.0" encoding="utf-8"?>
<Types xmlns="http://schemas.openxmlformats.org/package/2006/content-types">
  <Default Extension="jpeg" ContentType="image/jpeg"/>
  <Default Extension="png" ContentType="image/png"/>
  <Default Extension="gif" ContentType="image/gif"/>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5"/>
  </p:notesMasterIdLst>
  <p:sldIdLst>
    <p:sldId id="292" r:id="rId3"/>
    <p:sldId id="256" r:id="rId4"/>
    <p:sldId id="258" r:id="rId6"/>
    <p:sldId id="259" r:id="rId7"/>
    <p:sldId id="297" r:id="rId8"/>
    <p:sldId id="298" r:id="rId9"/>
    <p:sldId id="300" r:id="rId10"/>
    <p:sldId id="296" r:id="rId11"/>
    <p:sldId id="299" r:id="rId12"/>
    <p:sldId id="281" r:id="rId13"/>
    <p:sldId id="282" r:id="rId14"/>
    <p:sldId id="294" r:id="rId15"/>
    <p:sldId id="260" r:id="rId16"/>
    <p:sldId id="285" r:id="rId17"/>
    <p:sldId id="301" r:id="rId18"/>
    <p:sldId id="286" r:id="rId19"/>
    <p:sldId id="283" r:id="rId20"/>
    <p:sldId id="295" r:id="rId21"/>
    <p:sldId id="261" r:id="rId22"/>
    <p:sldId id="293" r:id="rId23"/>
    <p:sldId id="288" r:id="rId24"/>
    <p:sldId id="302" r:id="rId25"/>
    <p:sldId id="303" r:id="rId26"/>
    <p:sldId id="304" r:id="rId27"/>
    <p:sldId id="266" r:id="rId28"/>
    <p:sldId id="268" r:id="rId29"/>
    <p:sldId id="269" r:id="rId30"/>
    <p:sldId id="270" r:id="rId31"/>
    <p:sldId id="276" r:id="rId32"/>
    <p:sldId id="278" r:id="rId33"/>
  </p:sldIdLst>
  <p:sldSz cx="9144000" cy="6858000" type="screen4x3"/>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0000FF"/>
    <a:srgbClr val="CC00FF"/>
    <a:srgbClr val="006600"/>
    <a:srgbClr val="FF00FF"/>
    <a:srgbClr val="660066"/>
    <a:srgbClr val="996633"/>
    <a:srgbClr val="808000"/>
    <a:srgbClr val="FF9900"/>
    <a:srgbClr val="00FF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835" autoAdjust="0"/>
    <p:restoredTop sz="94660"/>
  </p:normalViewPr>
  <p:slideViewPr>
    <p:cSldViewPr>
      <p:cViewPr varScale="1">
        <p:scale>
          <a:sx n="66" d="100"/>
          <a:sy n="66" d="100"/>
        </p:scale>
        <p:origin x="-756"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 Type="http://schemas.openxmlformats.org/officeDocument/2006/relationships/notesMaster" Target="notesMasters/notesMaster1.xml"/><Relationship Id="rId4" Type="http://schemas.openxmlformats.org/officeDocument/2006/relationships/slide" Target="slides/slide2.xml"/><Relationship Id="rId36" Type="http://schemas.openxmlformats.org/officeDocument/2006/relationships/tableStyles" Target="tableStyles.xml"/><Relationship Id="rId35" Type="http://schemas.openxmlformats.org/officeDocument/2006/relationships/viewProps" Target="viewProps.xml"/><Relationship Id="rId34" Type="http://schemas.openxmlformats.org/officeDocument/2006/relationships/presProps" Target="presProps.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D7FA09F-A620-4D44-AECF-93F2190A4F06}" type="datetimeFigureOut">
              <a:rPr lang="zh-CN" altLang="en-US" smtClean="0"/>
            </a:fld>
            <a:endParaRPr lang="zh-CN" altLang="en-US"/>
          </a:p>
        </p:txBody>
      </p:sp>
      <p:sp>
        <p:nvSpPr>
          <p:cNvPr id="4" name="幻灯片图像占位符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698866D-5374-4AFF-B6F6-D2BF9FD2A8B4}" type="slidenum">
              <a:rPr lang="zh-CN" altLang="en-US" smtClean="0"/>
            </a:fld>
            <a:endParaRPr lang="zh-CN"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40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4100" name="页眉占位符 3"/>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mtClean="0"/>
              <a:t>状元成才路</a:t>
            </a:r>
            <a:endParaRPr lang="zh-CN" altLang="en-US" smtClean="0"/>
          </a:p>
        </p:txBody>
      </p:sp>
      <p:sp>
        <p:nvSpPr>
          <p:cNvPr id="4101" name="页脚占位符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mtClean="0"/>
              <a:t>状元成才路</a:t>
            </a:r>
            <a:endParaRPr lang="zh-CN" altLang="en-US" smtClean="0"/>
          </a:p>
        </p:txBody>
      </p:sp>
      <p:sp>
        <p:nvSpPr>
          <p:cNvPr id="4102" name="灯片编号占位符 5"/>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AEA642BD-4406-41A1-9CFD-E13E802A6EBF}" type="slidenum">
              <a:rPr lang="zh-CN" altLang="en-US"/>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6627"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26628"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9659D9C0-9C21-4003-BF1C-18000BC8C9AF}" type="slidenum">
              <a:rPr lang="zh-CN" altLang="en-US"/>
            </a:fld>
            <a:endParaRPr lang="zh-CN" altLang="en-US"/>
          </a:p>
        </p:txBody>
      </p:sp>
      <p:sp>
        <p:nvSpPr>
          <p:cNvPr id="26629" name="页脚占位符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mtClean="0"/>
              <a:t>状元成才路</a:t>
            </a:r>
            <a:endParaRPr lang="zh-CN" altLang="en-US" smtClean="0"/>
          </a:p>
        </p:txBody>
      </p:sp>
      <p:sp>
        <p:nvSpPr>
          <p:cNvPr id="26630" name="页眉占位符 5"/>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mtClean="0"/>
              <a:t>状元成才路</a:t>
            </a:r>
            <a:endParaRPr lang="zh-CN" altLang="en-US"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幻灯片图像占位符 1"/>
          <p:cNvSpPr>
            <a:spLocks noGrp="1" noRot="1" noChangeAspect="1" noTextEdit="1"/>
          </p:cNvSpPr>
          <p:nvPr>
            <p:ph type="sldImg"/>
          </p:nvPr>
        </p:nvSpPr>
        <p:spPr bwMode="auto">
          <a:noFill/>
          <a:ln>
            <a:solidFill>
              <a:srgbClr val="000000"/>
            </a:solidFill>
            <a:miter lim="800000"/>
          </a:ln>
          <a:extLst>
            <a:ext uri="{909E8E84-426E-40DD-AFC4-6F175D3DCCD1}">
              <a14:hiddenFill xmlns:a14="http://schemas.microsoft.com/office/drawing/2010/main">
                <a:solidFill>
                  <a:srgbClr val="FFFFFF"/>
                </a:solidFill>
              </a14:hiddenFill>
            </a:ext>
          </a:extLst>
        </p:spPr>
      </p:sp>
      <p:sp>
        <p:nvSpPr>
          <p:cNvPr id="29699" name="备注占位符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p>
            <a:endParaRPr lang="zh-CN" altLang="en-US" smtClean="0"/>
          </a:p>
        </p:txBody>
      </p:sp>
      <p:sp>
        <p:nvSpPr>
          <p:cNvPr id="29700" name="灯片编号占位符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2F3A5818-89BA-4858-A91F-EBA33B4ED488}" type="slidenum">
              <a:rPr lang="zh-CN" altLang="en-US"/>
            </a:fld>
            <a:endParaRPr lang="zh-CN" altLang="en-US"/>
          </a:p>
        </p:txBody>
      </p:sp>
      <p:sp>
        <p:nvSpPr>
          <p:cNvPr id="29701" name="页脚占位符 4"/>
          <p:cNvSpPr>
            <a:spLocks noGrp="1"/>
          </p:cNvSpPr>
          <p:nvPr>
            <p:ph type="ftr" sz="quarter" idx="4"/>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mtClean="0"/>
              <a:t>状元成才路</a:t>
            </a:r>
            <a:endParaRPr lang="zh-CN" altLang="en-US" smtClean="0"/>
          </a:p>
        </p:txBody>
      </p:sp>
      <p:sp>
        <p:nvSpPr>
          <p:cNvPr id="29702" name="页眉占位符 5"/>
          <p:cNvSpPr>
            <a:spLocks noGrp="1"/>
          </p:cNvSpPr>
          <p:nvPr>
            <p:ph type="hdr" sz="quarter"/>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mtClean="0"/>
              <a:t>状元成才路</a:t>
            </a:r>
            <a:endParaRPr lang="zh-CN" alt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74638"/>
            <a:ext cx="2057400" cy="5851525"/>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74638"/>
            <a:ext cx="6019800" cy="5851525"/>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标题和内容">
    <p:spTree>
      <p:nvGrpSpPr>
        <p:cNvPr id="1" name=""/>
        <p:cNvGrpSpPr/>
        <p:nvPr/>
      </p:nvGrpSpPr>
      <p:grpSpPr>
        <a:xfrm>
          <a:off x="0" y="0"/>
          <a:ext cx="0" cy="0"/>
          <a:chOff x="0" y="0"/>
          <a:chExt cx="0" cy="0"/>
        </a:xfrm>
      </p:grpSpPr>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3_标题和内容">
    <p:spTree>
      <p:nvGrpSpPr>
        <p:cNvPr id="1" name=""/>
        <p:cNvGrpSpPr/>
        <p:nvPr/>
      </p:nvGrpSpPr>
      <p:grpSpPr>
        <a:xfrm>
          <a:off x="0" y="0"/>
          <a:ext cx="0" cy="0"/>
          <a:chOff x="0" y="0"/>
          <a:chExt cx="0" cy="0"/>
        </a:xfrm>
      </p:grpSpPr>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4_标题和内容">
    <p:spTree>
      <p:nvGrpSpPr>
        <p:cNvPr id="1" name=""/>
        <p:cNvGrpSpPr/>
        <p:nvPr/>
      </p:nvGrpSpPr>
      <p:grpSpPr>
        <a:xfrm>
          <a:off x="0" y="0"/>
          <a:ext cx="0" cy="0"/>
          <a:chOff x="0" y="0"/>
          <a:chExt cx="0" cy="0"/>
        </a:xfrm>
      </p:grpSpPr>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5_标题和内容">
    <p:spTree>
      <p:nvGrpSpPr>
        <p:cNvPr id="1" name=""/>
        <p:cNvGrpSpPr/>
        <p:nvPr/>
      </p:nvGrpSpPr>
      <p:grpSpPr>
        <a:xfrm>
          <a:off x="0" y="0"/>
          <a:ext cx="0" cy="0"/>
          <a:chOff x="0" y="0"/>
          <a:chExt cx="0" cy="0"/>
        </a:xfrm>
      </p:grpSpPr>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6_标题和内容">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1_标题和内容">
    <p:spTree>
      <p:nvGrpSpPr>
        <p:cNvPr id="1" name=""/>
        <p:cNvGrpSpPr/>
        <p:nvPr/>
      </p:nvGrpSpPr>
      <p:grpSpPr>
        <a:xfrm>
          <a:off x="0" y="0"/>
          <a:ext cx="0" cy="0"/>
          <a:chOff x="0" y="0"/>
          <a:chExt cx="0" cy="0"/>
        </a:xfrm>
      </p:grpSpPr>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13_标题和内容">
    <p:spTree>
      <p:nvGrpSpPr>
        <p:cNvPr id="1" name=""/>
        <p:cNvGrpSpPr/>
        <p:nvPr/>
      </p:nvGrpSpPr>
      <p:grpSpPr>
        <a:xfrm>
          <a:off x="0" y="0"/>
          <a:ext cx="0" cy="0"/>
          <a:chOff x="0" y="0"/>
          <a:chExt cx="0" cy="0"/>
        </a:xfrm>
      </p:grpSpPr>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14_标题和内容">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15_标题和内容">
    <p:spTree>
      <p:nvGrpSpPr>
        <p:cNvPr id="1" name=""/>
        <p:cNvGrpSpPr/>
        <p:nvPr/>
      </p:nvGrpSpPr>
      <p:grpSpPr>
        <a:xfrm>
          <a:off x="0" y="0"/>
          <a:ext cx="0" cy="0"/>
          <a:chOff x="0" y="0"/>
          <a:chExt cx="0" cy="0"/>
        </a:xfrm>
      </p:grpSpPr>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21_标题和内容">
    <p:spTree>
      <p:nvGrpSpPr>
        <p:cNvPr id="1" name=""/>
        <p:cNvGrpSpPr/>
        <p:nvPr/>
      </p:nvGrpSpPr>
      <p:grpSpPr>
        <a:xfrm>
          <a:off x="0" y="0"/>
          <a:ext cx="0" cy="0"/>
          <a:chOff x="0" y="0"/>
          <a:chExt cx="0" cy="0"/>
        </a:xfrm>
      </p:grpSpPr>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23_标题和内容">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5" name="页脚占位符 4"/>
          <p:cNvSpPr>
            <a:spLocks noGrp="1"/>
          </p:cNvSpPr>
          <p:nvPr>
            <p:ph type="ftr" sz="quarter" idx="11"/>
          </p:nvPr>
        </p:nvSpPr>
        <p:spPr/>
        <p:txBody>
          <a:bodyPr/>
          <a:lstStyle/>
          <a:p>
            <a:endParaRPr lang="zh-CN" altLang="en-US"/>
          </a:p>
        </p:txBody>
      </p:sp>
      <p:sp>
        <p:nvSpPr>
          <p:cNvPr id="6" name="灯片编号占位符 5"/>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8" name="页脚占位符 7"/>
          <p:cNvSpPr>
            <a:spLocks noGrp="1"/>
          </p:cNvSpPr>
          <p:nvPr>
            <p:ph type="ftr" sz="quarter" idx="11"/>
          </p:nvPr>
        </p:nvSpPr>
        <p:spPr/>
        <p:txBody>
          <a:bodyPr/>
          <a:lstStyle/>
          <a:p>
            <a:endParaRPr lang="zh-CN" altLang="en-US"/>
          </a:p>
        </p:txBody>
      </p:sp>
      <p:sp>
        <p:nvSpPr>
          <p:cNvPr id="9" name="灯片编号占位符 8"/>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4" name="页脚占位符 3"/>
          <p:cNvSpPr>
            <a:spLocks noGrp="1"/>
          </p:cNvSpPr>
          <p:nvPr>
            <p:ph type="ftr" sz="quarter" idx="11"/>
          </p:nvPr>
        </p:nvSpPr>
        <p:spPr/>
        <p:txBody>
          <a:bodyPr/>
          <a:lstStyle/>
          <a:p>
            <a:endParaRPr lang="zh-CN" altLang="en-US"/>
          </a:p>
        </p:txBody>
      </p:sp>
      <p:sp>
        <p:nvSpPr>
          <p:cNvPr id="5" name="灯片编号占位符 4"/>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3" name="页脚占位符 2"/>
          <p:cNvSpPr>
            <a:spLocks noGrp="1"/>
          </p:cNvSpPr>
          <p:nvPr>
            <p:ph type="ftr" sz="quarter" idx="11"/>
          </p:nvPr>
        </p:nvSpPr>
        <p:spPr/>
        <p:txBody>
          <a:bodyPr/>
          <a:lstStyle/>
          <a:p>
            <a:endParaRPr lang="zh-CN" altLang="en-US"/>
          </a:p>
        </p:txBody>
      </p:sp>
      <p:sp>
        <p:nvSpPr>
          <p:cNvPr id="4" name="灯片编号占位符 3"/>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p>
            <a:fld id="{530820CF-B880-4189-942D-D702A7CBA730}" type="datetimeFigureOut">
              <a:rPr lang="zh-CN" altLang="en-US" smtClean="0"/>
            </a:fld>
            <a:endParaRPr lang="zh-CN" altLang="en-US"/>
          </a:p>
        </p:txBody>
      </p:sp>
      <p:sp>
        <p:nvSpPr>
          <p:cNvPr id="6" name="页脚占位符 5"/>
          <p:cNvSpPr>
            <a:spLocks noGrp="1"/>
          </p:cNvSpPr>
          <p:nvPr>
            <p:ph type="ftr" sz="quarter" idx="11"/>
          </p:nvPr>
        </p:nvSpPr>
        <p:spPr/>
        <p:txBody>
          <a:bodyPr/>
          <a:lstStyle/>
          <a:p>
            <a:endParaRPr lang="zh-CN" altLang="en-US"/>
          </a:p>
        </p:txBody>
      </p:sp>
      <p:sp>
        <p:nvSpPr>
          <p:cNvPr id="7" name="灯片编号占位符 6"/>
          <p:cNvSpPr>
            <a:spLocks noGrp="1"/>
          </p:cNvSpPr>
          <p:nvPr>
            <p:ph type="sldNum" sz="quarter" idx="12"/>
          </p:nvPr>
        </p:nvSpPr>
        <p:spPr/>
        <p:txBody>
          <a:bodyPr/>
          <a:lstStyle/>
          <a:p>
            <a:fld id="{0C913308-F349-4B6D-A68A-DD1791B4A57B}" type="slidenum">
              <a:rPr lang="zh-CN" altLang="en-US" smtClean="0"/>
            </a:fld>
            <a:endParaRPr lang="zh-CN" altLang="en-US"/>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3" Type="http://schemas.openxmlformats.org/officeDocument/2006/relationships/theme" Target="../theme/theme1.xml"/><Relationship Id="rId22" Type="http://schemas.openxmlformats.org/officeDocument/2006/relationships/slideLayout" Target="../slideLayouts/slideLayout22.xml"/><Relationship Id="rId21" Type="http://schemas.openxmlformats.org/officeDocument/2006/relationships/slideLayout" Target="../slideLayouts/slideLayout21.xml"/><Relationship Id="rId20" Type="http://schemas.openxmlformats.org/officeDocument/2006/relationships/slideLayout" Target="../slideLayouts/slideLayout20.xml"/><Relationship Id="rId2" Type="http://schemas.openxmlformats.org/officeDocument/2006/relationships/slideLayout" Target="../slideLayouts/slideLayout2.xml"/><Relationship Id="rId19" Type="http://schemas.openxmlformats.org/officeDocument/2006/relationships/slideLayout" Target="../slideLayouts/slideLayout19.xml"/><Relationship Id="rId18" Type="http://schemas.openxmlformats.org/officeDocument/2006/relationships/slideLayout" Target="../slideLayouts/slideLayout18.xml"/><Relationship Id="rId17" Type="http://schemas.openxmlformats.org/officeDocument/2006/relationships/slideLayout" Target="../slideLayouts/slideLayout17.xml"/><Relationship Id="rId16" Type="http://schemas.openxmlformats.org/officeDocument/2006/relationships/slideLayout" Target="../slideLayouts/slideLayout16.xml"/><Relationship Id="rId15" Type="http://schemas.openxmlformats.org/officeDocument/2006/relationships/slideLayout" Target="../slideLayouts/slideLayout15.xml"/><Relationship Id="rId14" Type="http://schemas.openxmlformats.org/officeDocument/2006/relationships/slideLayout" Target="../slideLayouts/slideLayout14.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30820CF-B880-4189-942D-D702A7CBA730}" type="datetimeFigureOut">
              <a:rPr lang="zh-CN" altLang="en-US" smtClean="0"/>
            </a:fld>
            <a:endParaRPr lang="zh-CN" altLang="en-US"/>
          </a:p>
        </p:txBody>
      </p:sp>
      <p:sp>
        <p:nvSpPr>
          <p:cNvPr id="5" name="页脚占位符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C913308-F349-4B6D-A68A-DD1791B4A57B}" type="slidenum">
              <a:rPr lang="zh-CN" altLang="en-US" smtClean="0"/>
            </a:fld>
            <a:endParaRPr lang="zh-CN"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 id="2147483669" r:id="rId21"/>
    <p:sldLayoutId id="2147483670" r:id="rId22"/>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image" Target="../media/image1.png"/></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1.xml.rels><?xml version="1.0" encoding="UTF-8" standalone="yes"?>
<Relationships xmlns="http://schemas.openxmlformats.org/package/2006/relationships"><Relationship Id="rId4" Type="http://schemas.openxmlformats.org/officeDocument/2006/relationships/slideLayout" Target="../slideLayouts/slideLayout7.xml"/><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image" Target="../media/image5.png"/></Relationships>
</file>

<file path=ppt/slides/_rels/slide12.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13.xml.rels><?xml version="1.0" encoding="UTF-8" standalone="yes"?>
<Relationships xmlns="http://schemas.openxmlformats.org/package/2006/relationships"><Relationship Id="rId2" Type="http://schemas.openxmlformats.org/officeDocument/2006/relationships/slideLayout" Target="../slideLayouts/slideLayout15.xml"/><Relationship Id="rId1" Type="http://schemas.openxmlformats.org/officeDocument/2006/relationships/image" Target="../media/image5.png"/></Relationships>
</file>

<file path=ppt/slides/_rels/slide14.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5.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16.xml.rels><?xml version="1.0" encoding="UTF-8" standalone="yes"?>
<Relationships xmlns="http://schemas.openxmlformats.org/package/2006/relationships"><Relationship Id="rId4" Type="http://schemas.openxmlformats.org/officeDocument/2006/relationships/slideLayout" Target="../slideLayouts/slideLayout2.xml"/><Relationship Id="rId3" Type="http://schemas.openxmlformats.org/officeDocument/2006/relationships/image" Target="../media/image13.png"/><Relationship Id="rId2" Type="http://schemas.openxmlformats.org/officeDocument/2006/relationships/image" Target="../media/image12.png"/><Relationship Id="rId1" Type="http://schemas.openxmlformats.org/officeDocument/2006/relationships/image" Target="../media/image5.png"/></Relationships>
</file>

<file path=ppt/slides/_rels/slide17.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5.png"/></Relationships>
</file>

<file path=ppt/slides/_rels/slide1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image" Target="../media/image4.jpeg"/></Relationships>
</file>

<file path=ppt/slides/_rels/slide19.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5.png"/></Relationships>
</file>

<file path=ppt/slides/_rels/slide2.xml.rels><?xml version="1.0" encoding="UTF-8" standalone="yes"?>
<Relationships xmlns="http://schemas.openxmlformats.org/package/2006/relationships"><Relationship Id="rId4" Type="http://schemas.openxmlformats.org/officeDocument/2006/relationships/notesSlide" Target="../notesSlides/notesSlide1.xml"/><Relationship Id="rId3" Type="http://schemas.openxmlformats.org/officeDocument/2006/relationships/slideLayout" Target="../slideLayouts/slideLayout12.xml"/><Relationship Id="rId2" Type="http://schemas.openxmlformats.org/officeDocument/2006/relationships/image" Target="../media/image3.png"/><Relationship Id="rId1" Type="http://schemas.openxmlformats.org/officeDocument/2006/relationships/image" Target="../media/image2.png"/></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6.xml"/><Relationship Id="rId1" Type="http://schemas.openxmlformats.org/officeDocument/2006/relationships/image" Target="../media/image5.png"/></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2.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3.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image" Target="../media/image5.png"/></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image" Target="../media/image14.png"/><Relationship Id="rId1" Type="http://schemas.openxmlformats.org/officeDocument/2006/relationships/image" Target="../media/image5.png"/></Relationships>
</file>

<file path=ppt/slides/_rels/slide25.xml.rels><?xml version="1.0" encoding="UTF-8" standalone="yes"?>
<Relationships xmlns="http://schemas.openxmlformats.org/package/2006/relationships"><Relationship Id="rId2" Type="http://schemas.openxmlformats.org/officeDocument/2006/relationships/slideLayout" Target="../slideLayouts/slideLayout17.xml"/><Relationship Id="rId1" Type="http://schemas.openxmlformats.org/officeDocument/2006/relationships/image" Target="../media/image15.png"/></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8.xml"/><Relationship Id="rId1" Type="http://schemas.openxmlformats.org/officeDocument/2006/relationships/image" Target="../media/image15.png"/></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9.xml"/><Relationship Id="rId2" Type="http://schemas.openxmlformats.org/officeDocument/2006/relationships/image" Target="../media/image16.GIF"/><Relationship Id="rId1" Type="http://schemas.openxmlformats.org/officeDocument/2006/relationships/image" Target="../media/image15.png"/></Relationships>
</file>

<file path=ppt/slides/_rels/slide28.xml.rels><?xml version="1.0" encoding="UTF-8" standalone="yes"?>
<Relationships xmlns="http://schemas.openxmlformats.org/package/2006/relationships"><Relationship Id="rId2" Type="http://schemas.openxmlformats.org/officeDocument/2006/relationships/slideLayout" Target="../slideLayouts/slideLayout20.xml"/><Relationship Id="rId1" Type="http://schemas.openxmlformats.org/officeDocument/2006/relationships/image" Target="../media/image15.png"/></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1.xml"/><Relationship Id="rId1" Type="http://schemas.openxmlformats.org/officeDocument/2006/relationships/image" Target="../media/image15.png"/></Relationships>
</file>

<file path=ppt/slides/_rels/slide3.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4.jpeg"/></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22.xml"/><Relationship Id="rId1" Type="http://schemas.openxmlformats.org/officeDocument/2006/relationships/image" Target="../media/image15.png"/></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6.png"/><Relationship Id="rId1" Type="http://schemas.openxmlformats.org/officeDocument/2006/relationships/image" Target="../media/image5.png"/></Relationships>
</file>

<file path=ppt/slides/_rels/slide5.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5.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7.png"/><Relationship Id="rId1" Type="http://schemas.openxmlformats.org/officeDocument/2006/relationships/image" Target="../media/image5.png"/></Relationships>
</file>

<file path=ppt/slides/_rels/slide7.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8.png"/><Relationship Id="rId1" Type="http://schemas.openxmlformats.org/officeDocument/2006/relationships/image" Target="../media/image5.png"/></Relationships>
</file>

<file path=ppt/slides/_rels/slide8.xml.rels><?xml version="1.0" encoding="UTF-8" standalone="yes"?>
<Relationships xmlns="http://schemas.openxmlformats.org/package/2006/relationships"><Relationship Id="rId3" Type="http://schemas.openxmlformats.org/officeDocument/2006/relationships/slideLayout" Target="../slideLayouts/slideLayout14.xml"/><Relationship Id="rId2" Type="http://schemas.openxmlformats.org/officeDocument/2006/relationships/image" Target="../media/image9.png"/><Relationship Id="rId1" Type="http://schemas.openxmlformats.org/officeDocument/2006/relationships/image" Target="../media/image5.png"/></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4.xml"/><Relationship Id="rId1" Type="http://schemas.openxmlformats.org/officeDocument/2006/relationships/image" Target="../media/image5.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9446" y="-21729"/>
            <a:ext cx="9130854"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138633" y="2647663"/>
            <a:ext cx="8892480" cy="627736"/>
          </a:xfrm>
          <a:prstGeom prst="rect">
            <a:avLst/>
          </a:prstGeom>
        </p:spPr>
        <p:txBody>
          <a:bodyPr wrap="square">
            <a:spAutoFit/>
          </a:bodyPr>
          <a:lstStyle/>
          <a:p>
            <a:pPr>
              <a:lnSpc>
                <a:spcPct val="114000"/>
              </a:lnSpc>
            </a:pPr>
            <a:r>
              <a:rPr lang="zh-CN" altLang="en-US" sz="3200" b="1" dirty="0">
                <a:solidFill>
                  <a:srgbClr val="00B050"/>
                </a:solidFill>
                <a:latin typeface="华文楷体" panose="02010600040101010101" pitchFamily="2" charset="-122"/>
                <a:ea typeface="华文楷体" panose="02010600040101010101" pitchFamily="2" charset="-122"/>
              </a:rPr>
              <a:t> </a:t>
            </a:r>
            <a:r>
              <a:rPr lang="zh-CN" altLang="en-US" sz="3200" b="1" dirty="0" smtClean="0">
                <a:solidFill>
                  <a:srgbClr val="00B050"/>
                </a:solidFill>
                <a:latin typeface="华文楷体" panose="02010600040101010101" pitchFamily="2" charset="-122"/>
                <a:ea typeface="华文楷体" panose="02010600040101010101" pitchFamily="2" charset="-122"/>
              </a:rPr>
              <a:t>       </a:t>
            </a:r>
            <a:r>
              <a:rPr lang="zh-CN" altLang="en-US" sz="3200" b="1" dirty="0" smtClean="0">
                <a:solidFill>
                  <a:schemeClr val="accent6">
                    <a:lumMod val="75000"/>
                  </a:schemeClr>
                </a:solidFill>
                <a:latin typeface="华文楷体" panose="02010600040101010101" pitchFamily="2" charset="-122"/>
                <a:ea typeface="华文楷体" panose="02010600040101010101" pitchFamily="2" charset="-122"/>
              </a:rPr>
              <a:t>“</a:t>
            </a:r>
            <a:r>
              <a:rPr lang="zh-CN" altLang="en-US" sz="3200" b="1" dirty="0">
                <a:solidFill>
                  <a:schemeClr val="accent6">
                    <a:lumMod val="75000"/>
                  </a:schemeClr>
                </a:solidFill>
                <a:latin typeface="华文楷体" panose="02010600040101010101" pitchFamily="2" charset="-122"/>
                <a:ea typeface="华文楷体" panose="02010600040101010101" pitchFamily="2" charset="-122"/>
              </a:rPr>
              <a:t>天行健，君子以自强不息。</a:t>
            </a:r>
            <a:r>
              <a:rPr lang="zh-CN" altLang="en-US" sz="3200" b="1" dirty="0" smtClean="0">
                <a:solidFill>
                  <a:schemeClr val="accent6">
                    <a:lumMod val="75000"/>
                  </a:schemeClr>
                </a:solidFill>
                <a:latin typeface="华文楷体" panose="02010600040101010101" pitchFamily="2" charset="-122"/>
                <a:ea typeface="华文楷体" panose="02010600040101010101" pitchFamily="2" charset="-122"/>
              </a:rPr>
              <a:t>”</a:t>
            </a:r>
            <a:endParaRPr lang="zh-CN" altLang="en-US" sz="3200" dirty="0">
              <a:solidFill>
                <a:srgbClr val="00B050"/>
              </a:solidFill>
              <a:latin typeface="华文楷体" panose="02010600040101010101" pitchFamily="2" charset="-122"/>
              <a:ea typeface="华文楷体" panose="02010600040101010101" pitchFamily="2" charset="-122"/>
            </a:endParaRPr>
          </a:p>
        </p:txBody>
      </p:sp>
      <p:sp>
        <p:nvSpPr>
          <p:cNvPr id="2" name="矩形 1"/>
          <p:cNvSpPr/>
          <p:nvPr/>
        </p:nvSpPr>
        <p:spPr>
          <a:xfrm>
            <a:off x="2947244" y="1632000"/>
            <a:ext cx="3275257"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b="1" dirty="0">
                <a:ln w="11430"/>
                <a:solidFill>
                  <a:srgbClr val="660066"/>
                </a:solidFill>
                <a:latin typeface="华文琥珀" panose="02010800040101010101" pitchFamily="2" charset="-122"/>
                <a:ea typeface="华文琥珀" panose="02010800040101010101" pitchFamily="2" charset="-122"/>
              </a:rPr>
              <a:t>导入新课</a:t>
            </a:r>
            <a:endParaRPr lang="zh-CN" altLang="en-US" sz="6000" b="1" cap="none" spc="0" dirty="0">
              <a:ln w="11430"/>
              <a:solidFill>
                <a:srgbClr val="660066"/>
              </a:solidFill>
              <a:latin typeface="华文琥珀" panose="02010800040101010101" pitchFamily="2" charset="-122"/>
              <a:ea typeface="华文琥珀" panose="02010800040101010101" pitchFamily="2" charset="-122"/>
            </a:endParaRPr>
          </a:p>
        </p:txBody>
      </p:sp>
      <p:sp>
        <p:nvSpPr>
          <p:cNvPr id="4" name="矩形 3"/>
          <p:cNvSpPr/>
          <p:nvPr/>
        </p:nvSpPr>
        <p:spPr>
          <a:xfrm>
            <a:off x="153282" y="2647663"/>
            <a:ext cx="8892480" cy="3995966"/>
          </a:xfrm>
          <a:prstGeom prst="rect">
            <a:avLst/>
          </a:prstGeom>
        </p:spPr>
        <p:txBody>
          <a:bodyPr wrap="square">
            <a:spAutoFit/>
          </a:bodyPr>
          <a:lstStyle/>
          <a:p>
            <a:pPr>
              <a:lnSpc>
                <a:spcPct val="114000"/>
              </a:lnSpc>
            </a:pPr>
            <a:r>
              <a:rPr lang="zh-CN" altLang="en-US" sz="3200" b="1" dirty="0" smtClean="0">
                <a:solidFill>
                  <a:schemeClr val="accent6">
                    <a:lumMod val="75000"/>
                  </a:schemeClr>
                </a:solidFill>
                <a:latin typeface="华文楷体" panose="02010600040101010101" pitchFamily="2" charset="-122"/>
                <a:ea typeface="华文楷体" panose="02010600040101010101" pitchFamily="2" charset="-122"/>
              </a:rPr>
              <a:t>                                                                这</a:t>
            </a:r>
            <a:r>
              <a:rPr lang="zh-CN" altLang="en-US" sz="3200" b="1" dirty="0">
                <a:solidFill>
                  <a:schemeClr val="accent6">
                    <a:lumMod val="75000"/>
                  </a:schemeClr>
                </a:solidFill>
                <a:latin typeface="华文楷体" panose="02010600040101010101" pitchFamily="2" charset="-122"/>
                <a:ea typeface="华文楷体" panose="02010600040101010101" pitchFamily="2" charset="-122"/>
              </a:rPr>
              <a:t>句话出自</a:t>
            </a:r>
            <a:r>
              <a:rPr lang="en-US" altLang="zh-CN" sz="3200" b="1" dirty="0">
                <a:solidFill>
                  <a:schemeClr val="accent6">
                    <a:lumMod val="75000"/>
                  </a:schemeClr>
                </a:solidFill>
                <a:latin typeface="华文楷体" panose="02010600040101010101" pitchFamily="2" charset="-122"/>
                <a:ea typeface="华文楷体" panose="02010600040101010101" pitchFamily="2" charset="-122"/>
              </a:rPr>
              <a:t>《</a:t>
            </a:r>
            <a:r>
              <a:rPr lang="zh-CN" altLang="en-US" sz="3200" b="1" dirty="0">
                <a:solidFill>
                  <a:schemeClr val="accent6">
                    <a:lumMod val="75000"/>
                  </a:schemeClr>
                </a:solidFill>
                <a:latin typeface="华文楷体" panose="02010600040101010101" pitchFamily="2" charset="-122"/>
                <a:ea typeface="华文楷体" panose="02010600040101010101" pitchFamily="2" charset="-122"/>
              </a:rPr>
              <a:t>周易</a:t>
            </a:r>
            <a:r>
              <a:rPr lang="en-US" altLang="zh-CN" sz="3200" b="1" dirty="0">
                <a:solidFill>
                  <a:schemeClr val="accent6">
                    <a:lumMod val="75000"/>
                  </a:schemeClr>
                </a:solidFill>
                <a:latin typeface="华文楷体" panose="02010600040101010101" pitchFamily="2" charset="-122"/>
                <a:ea typeface="华文楷体" panose="02010600040101010101" pitchFamily="2" charset="-122"/>
              </a:rPr>
              <a:t>》</a:t>
            </a:r>
            <a:r>
              <a:rPr lang="zh-CN" altLang="en-US" sz="3200" b="1" dirty="0">
                <a:solidFill>
                  <a:schemeClr val="accent6">
                    <a:lumMod val="75000"/>
                  </a:schemeClr>
                </a:solidFill>
                <a:latin typeface="华文楷体" panose="02010600040101010101" pitchFamily="2" charset="-122"/>
                <a:ea typeface="华文楷体" panose="02010600040101010101" pitchFamily="2" charset="-122"/>
              </a:rPr>
              <a:t>，意思是天道运行刚健有力，永无止息，而君子处事，也应该像天道那样，刚毅坚韧，持之以恒，努力奋进。</a:t>
            </a:r>
            <a:r>
              <a:rPr lang="zh-CN" altLang="en-US" sz="3200" b="1" dirty="0">
                <a:solidFill>
                  <a:srgbClr val="00B050"/>
                </a:solidFill>
                <a:latin typeface="华文楷体" panose="02010600040101010101" pitchFamily="2" charset="-122"/>
                <a:ea typeface="华文楷体" panose="02010600040101010101" pitchFamily="2" charset="-122"/>
              </a:rPr>
              <a:t>这是我国传统文化的精髓，也是中华民族生生不息的精神源泉之一。</a:t>
            </a:r>
            <a:endParaRPr lang="en-US" altLang="zh-CN" sz="3200" b="1" dirty="0">
              <a:solidFill>
                <a:srgbClr val="00B050"/>
              </a:solidFill>
              <a:latin typeface="华文楷体" panose="02010600040101010101" pitchFamily="2" charset="-122"/>
              <a:ea typeface="华文楷体" panose="02010600040101010101" pitchFamily="2" charset="-122"/>
            </a:endParaRPr>
          </a:p>
          <a:p>
            <a:pPr>
              <a:lnSpc>
                <a:spcPct val="114000"/>
              </a:lnSpc>
            </a:pPr>
            <a:r>
              <a:rPr lang="zh-CN" altLang="en-US" sz="3200" b="1" dirty="0">
                <a:solidFill>
                  <a:srgbClr val="00B050"/>
                </a:solidFill>
                <a:latin typeface="华文楷体" panose="02010600040101010101" pitchFamily="2" charset="-122"/>
                <a:ea typeface="华文楷体" panose="02010600040101010101" pitchFamily="2" charset="-122"/>
              </a:rPr>
              <a:t>        下面我们围绕“自强不息”这一中华传统美德展开，完成下面的活动。</a:t>
            </a:r>
            <a:endParaRPr lang="zh-CN" altLang="en-US" sz="3200" dirty="0">
              <a:solidFill>
                <a:srgbClr val="00B050"/>
              </a:solidFill>
              <a:latin typeface="华文楷体" panose="02010600040101010101" pitchFamily="2" charset="-122"/>
              <a:ea typeface="华文楷体"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400">
        <p14:doors dir="vert"/>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1" presetClass="entr" presetSubtype="0" fill="hold" grpId="0" nodeType="clickEffect">
                                  <p:stCondLst>
                                    <p:cond delay="0"/>
                                  </p:stCondLst>
                                  <p:iterate type="lt">
                                    <p:tmPct val="10000"/>
                                  </p:iterate>
                                  <p:childTnLst>
                                    <p:set>
                                      <p:cBhvr>
                                        <p:cTn id="13" dur="1" fill="hold">
                                          <p:stCondLst>
                                            <p:cond delay="0"/>
                                          </p:stCondLst>
                                        </p:cTn>
                                        <p:tgtEl>
                                          <p:spTgt spid="5">
                                            <p:txEl>
                                              <p:pRg st="0" end="0"/>
                                            </p:txEl>
                                          </p:spTgt>
                                        </p:tgtEl>
                                        <p:attrNameLst>
                                          <p:attrName>style.visibility</p:attrName>
                                        </p:attrNameLst>
                                      </p:cBhvr>
                                      <p:to>
                                        <p:strVal val="visible"/>
                                      </p:to>
                                    </p:set>
                                    <p:anim calcmode="lin" valueType="num">
                                      <p:cBhvr>
                                        <p:cTn id="14" dur="500" fill="hold"/>
                                        <p:tgtEl>
                                          <p:spTgt spid="5">
                                            <p:txEl>
                                              <p:pRg st="0" end="0"/>
                                            </p:txEl>
                                          </p:spTgt>
                                        </p:tgtEl>
                                        <p:attrNameLst>
                                          <p:attrName>ppt_x</p:attrName>
                                        </p:attrNameLst>
                                      </p:cBhvr>
                                      <p:tavLst>
                                        <p:tav tm="0">
                                          <p:val>
                                            <p:strVal val="#ppt_x"/>
                                          </p:val>
                                        </p:tav>
                                        <p:tav tm="50000">
                                          <p:val>
                                            <p:strVal val="#ppt_x+.1"/>
                                          </p:val>
                                        </p:tav>
                                        <p:tav tm="100000">
                                          <p:val>
                                            <p:strVal val="#ppt_x"/>
                                          </p:val>
                                        </p:tav>
                                      </p:tavLst>
                                    </p:anim>
                                    <p:anim calcmode="lin" valueType="num">
                                      <p:cBhvr>
                                        <p:cTn id="15" dur="500" fill="hold"/>
                                        <p:tgtEl>
                                          <p:spTgt spid="5">
                                            <p:txEl>
                                              <p:pRg st="0" end="0"/>
                                            </p:txEl>
                                          </p:spTgt>
                                        </p:tgtEl>
                                        <p:attrNameLst>
                                          <p:attrName>ppt_y</p:attrName>
                                        </p:attrNameLst>
                                      </p:cBhvr>
                                      <p:tavLst>
                                        <p:tav tm="0">
                                          <p:val>
                                            <p:strVal val="#ppt_y"/>
                                          </p:val>
                                        </p:tav>
                                        <p:tav tm="100000">
                                          <p:val>
                                            <p:strVal val="#ppt_y"/>
                                          </p:val>
                                        </p:tav>
                                      </p:tavLst>
                                    </p:anim>
                                    <p:anim calcmode="lin" valueType="num">
                                      <p:cBhvr>
                                        <p:cTn id="16" dur="500" fill="hold"/>
                                        <p:tgtEl>
                                          <p:spTgt spid="5">
                                            <p:txEl>
                                              <p:pRg st="0" end="0"/>
                                            </p:txEl>
                                          </p:spTgt>
                                        </p:tgtEl>
                                        <p:attrNameLst>
                                          <p:attrName>ppt_h</p:attrName>
                                        </p:attrNameLst>
                                      </p:cBhvr>
                                      <p:tavLst>
                                        <p:tav tm="0">
                                          <p:val>
                                            <p:strVal val="#ppt_h/10"/>
                                          </p:val>
                                        </p:tav>
                                        <p:tav tm="50000">
                                          <p:val>
                                            <p:strVal val="#ppt_h+.01"/>
                                          </p:val>
                                        </p:tav>
                                        <p:tav tm="100000">
                                          <p:val>
                                            <p:strVal val="#ppt_h"/>
                                          </p:val>
                                        </p:tav>
                                      </p:tavLst>
                                    </p:anim>
                                    <p:anim calcmode="lin" valueType="num">
                                      <p:cBhvr>
                                        <p:cTn id="17" dur="500" fill="hold"/>
                                        <p:tgtEl>
                                          <p:spTgt spid="5">
                                            <p:txEl>
                                              <p:pRg st="0" end="0"/>
                                            </p:txEl>
                                          </p:spTgt>
                                        </p:tgtEl>
                                        <p:attrNameLst>
                                          <p:attrName>ppt_w</p:attrName>
                                        </p:attrNameLst>
                                      </p:cBhvr>
                                      <p:tavLst>
                                        <p:tav tm="0">
                                          <p:val>
                                            <p:strVal val="#ppt_w/10"/>
                                          </p:val>
                                        </p:tav>
                                        <p:tav tm="50000">
                                          <p:val>
                                            <p:strVal val="#ppt_w+.01"/>
                                          </p:val>
                                        </p:tav>
                                        <p:tav tm="100000">
                                          <p:val>
                                            <p:strVal val="#ppt_w"/>
                                          </p:val>
                                        </p:tav>
                                      </p:tavLst>
                                    </p:anim>
                                    <p:animEffect transition="in" filter="fade">
                                      <p:cBhvr>
                                        <p:cTn id="18" dur="500" tmFilter="0,0; .5, 1; 1, 1"/>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 presetClass="entr" presetSubtype="6" fill="hold" nodeType="clickEffect">
                                  <p:stCondLst>
                                    <p:cond delay="0"/>
                                  </p:stCondLst>
                                  <p:childTnLst>
                                    <p:set>
                                      <p:cBhvr>
                                        <p:cTn id="22" dur="1" fill="hold">
                                          <p:stCondLst>
                                            <p:cond delay="0"/>
                                          </p:stCondLst>
                                        </p:cTn>
                                        <p:tgtEl>
                                          <p:spTgt spid="4">
                                            <p:txEl>
                                              <p:pRg st="0" end="0"/>
                                            </p:txEl>
                                          </p:spTgt>
                                        </p:tgtEl>
                                        <p:attrNameLst>
                                          <p:attrName>style.visibility</p:attrName>
                                        </p:attrNameLst>
                                      </p:cBhvr>
                                      <p:to>
                                        <p:strVal val="visible"/>
                                      </p:to>
                                    </p:set>
                                    <p:anim calcmode="lin" valueType="num">
                                      <p:cBhvr additive="base">
                                        <p:cTn id="23"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4" dur="5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4">
                                            <p:txEl>
                                              <p:pRg st="1" end="1"/>
                                            </p:txEl>
                                          </p:spTgt>
                                        </p:tgtEl>
                                        <p:attrNameLst>
                                          <p:attrName>style.visibility</p:attrName>
                                        </p:attrNameLst>
                                      </p:cBhvr>
                                      <p:to>
                                        <p:strVal val="visible"/>
                                      </p:to>
                                    </p:set>
                                    <p:anim calcmode="lin" valueType="num">
                                      <p:cBhvr additive="base">
                                        <p:cTn id="29" dur="5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p:bldP spid="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5" name="矩形 4"/>
          <p:cNvSpPr/>
          <p:nvPr/>
        </p:nvSpPr>
        <p:spPr>
          <a:xfrm>
            <a:off x="0" y="2060848"/>
            <a:ext cx="8892480" cy="653705"/>
          </a:xfrm>
          <a:prstGeom prst="rect">
            <a:avLst/>
          </a:prstGeom>
        </p:spPr>
        <p:txBody>
          <a:bodyPr wrap="square">
            <a:spAutoFit/>
          </a:bodyPr>
          <a:lstStyle/>
          <a:p>
            <a:pPr>
              <a:lnSpc>
                <a:spcPct val="114000"/>
              </a:lnSpc>
            </a:pPr>
            <a:r>
              <a:rPr lang="zh-CN" altLang="en-US" sz="3200" b="1" dirty="0" smtClean="0">
                <a:solidFill>
                  <a:srgbClr val="C00000"/>
                </a:solidFill>
                <a:latin typeface="华文楷体" panose="02010600040101010101" pitchFamily="2" charset="-122"/>
                <a:ea typeface="华文楷体" panose="02010600040101010101" pitchFamily="2" charset="-122"/>
              </a:rPr>
              <a:t>三、</a:t>
            </a:r>
            <a:r>
              <a:rPr lang="zh-CN" altLang="en-US" sz="3200" b="1" dirty="0">
                <a:solidFill>
                  <a:srgbClr val="C00000"/>
                </a:solidFill>
                <a:latin typeface="华文楷体" panose="02010600040101010101" pitchFamily="2" charset="-122"/>
                <a:ea typeface="华文楷体" panose="02010600040101010101" pitchFamily="2" charset="-122"/>
              </a:rPr>
              <a:t>关于</a:t>
            </a:r>
            <a:r>
              <a:rPr lang="zh-CN" altLang="en-US" sz="3200" b="1" dirty="0" smtClean="0">
                <a:solidFill>
                  <a:srgbClr val="C00000"/>
                </a:solidFill>
                <a:latin typeface="华文楷体" panose="02010600040101010101" pitchFamily="2" charset="-122"/>
                <a:ea typeface="华文楷体" panose="02010600040101010101" pitchFamily="2" charset="-122"/>
              </a:rPr>
              <a:t>“自强不息”诗句</a:t>
            </a:r>
            <a:endParaRPr lang="zh-CN" altLang="en-US" sz="3200" b="1" dirty="0">
              <a:solidFill>
                <a:srgbClr val="C00000"/>
              </a:solidFill>
              <a:latin typeface="华文楷体" panose="02010600040101010101" pitchFamily="2" charset="-122"/>
              <a:ea typeface="华文楷体" panose="02010600040101010101" pitchFamily="2" charset="-122"/>
            </a:endParaRPr>
          </a:p>
        </p:txBody>
      </p:sp>
      <p:sp>
        <p:nvSpPr>
          <p:cNvPr id="6" name="圆角矩形 5"/>
          <p:cNvSpPr/>
          <p:nvPr/>
        </p:nvSpPr>
        <p:spPr>
          <a:xfrm>
            <a:off x="91115" y="2741790"/>
            <a:ext cx="9036496" cy="64807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800" b="1" dirty="0" smtClean="0">
                <a:solidFill>
                  <a:schemeClr val="bg1"/>
                </a:solidFill>
                <a:latin typeface="华文楷体" panose="02010600040101010101" pitchFamily="2" charset="-122"/>
                <a:ea typeface="华文楷体" panose="02010600040101010101" pitchFamily="2" charset="-122"/>
              </a:rPr>
              <a:t>长风破浪会有时，直挂云帆济沧海</a:t>
            </a:r>
            <a:r>
              <a:rPr lang="en-US" altLang="zh-CN" sz="2800" b="1" dirty="0" smtClean="0">
                <a:solidFill>
                  <a:schemeClr val="bg1"/>
                </a:solidFill>
                <a:latin typeface="华文楷体" panose="02010600040101010101" pitchFamily="2" charset="-122"/>
                <a:ea typeface="华文楷体" panose="02010600040101010101" pitchFamily="2" charset="-122"/>
              </a:rPr>
              <a:t>——</a:t>
            </a:r>
            <a:r>
              <a:rPr lang="zh-CN" altLang="en-US" sz="2800" b="1" dirty="0" smtClean="0">
                <a:solidFill>
                  <a:schemeClr val="bg1"/>
                </a:solidFill>
                <a:latin typeface="华文楷体" panose="02010600040101010101" pitchFamily="2" charset="-122"/>
                <a:ea typeface="华文楷体" panose="02010600040101010101" pitchFamily="2" charset="-122"/>
              </a:rPr>
              <a:t>李白</a:t>
            </a:r>
            <a:r>
              <a:rPr lang="en-US" altLang="zh-CN" sz="2800" b="1" dirty="0" smtClean="0">
                <a:solidFill>
                  <a:schemeClr val="bg1"/>
                </a:solidFill>
                <a:latin typeface="华文楷体" panose="02010600040101010101" pitchFamily="2" charset="-122"/>
                <a:ea typeface="华文楷体" panose="02010600040101010101" pitchFamily="2" charset="-122"/>
              </a:rPr>
              <a:t>《</a:t>
            </a:r>
            <a:r>
              <a:rPr lang="zh-CN" altLang="en-US" sz="2800" b="1" dirty="0" smtClean="0">
                <a:solidFill>
                  <a:schemeClr val="bg1"/>
                </a:solidFill>
                <a:latin typeface="华文楷体" panose="02010600040101010101" pitchFamily="2" charset="-122"/>
                <a:ea typeface="华文楷体" panose="02010600040101010101" pitchFamily="2" charset="-122"/>
              </a:rPr>
              <a:t>行路难</a:t>
            </a:r>
            <a:r>
              <a:rPr lang="en-US" altLang="zh-CN" sz="2800" b="1" dirty="0" smtClean="0">
                <a:solidFill>
                  <a:schemeClr val="bg1"/>
                </a:solidFill>
                <a:latin typeface="华文楷体" panose="02010600040101010101" pitchFamily="2" charset="-122"/>
                <a:ea typeface="华文楷体" panose="02010600040101010101" pitchFamily="2" charset="-122"/>
              </a:rPr>
              <a:t>》</a:t>
            </a:r>
            <a:endParaRPr lang="zh-CN" altLang="en-US" sz="2800" b="1" dirty="0">
              <a:solidFill>
                <a:schemeClr val="bg1"/>
              </a:solidFill>
              <a:latin typeface="华文楷体" panose="02010600040101010101" pitchFamily="2" charset="-122"/>
              <a:ea typeface="华文楷体" panose="02010600040101010101" pitchFamily="2" charset="-122"/>
            </a:endParaRPr>
          </a:p>
        </p:txBody>
      </p:sp>
      <p:sp>
        <p:nvSpPr>
          <p:cNvPr id="8" name="矩形 7"/>
          <p:cNvSpPr/>
          <p:nvPr/>
        </p:nvSpPr>
        <p:spPr>
          <a:xfrm>
            <a:off x="50885" y="3407863"/>
            <a:ext cx="9130478" cy="954107"/>
          </a:xfrm>
          <a:prstGeom prst="rect">
            <a:avLst/>
          </a:prstGeom>
        </p:spPr>
        <p:txBody>
          <a:bodyPr wrap="square">
            <a:spAutoFit/>
          </a:bodyPr>
          <a:lstStyle/>
          <a:p>
            <a:r>
              <a:rPr lang="zh-CN" altLang="en-US" sz="2800" b="1" dirty="0" smtClean="0">
                <a:solidFill>
                  <a:srgbClr val="663300"/>
                </a:solidFill>
                <a:latin typeface="华文楷体" panose="02010600040101010101" pitchFamily="2" charset="-122"/>
                <a:ea typeface="华文楷体" panose="02010600040101010101" pitchFamily="2" charset="-122"/>
              </a:rPr>
              <a:t>意思：相信</a:t>
            </a:r>
            <a:r>
              <a:rPr lang="zh-CN" altLang="en-US" sz="2800" b="1" dirty="0">
                <a:solidFill>
                  <a:srgbClr val="663300"/>
                </a:solidFill>
                <a:latin typeface="华文楷体" panose="02010600040101010101" pitchFamily="2" charset="-122"/>
                <a:ea typeface="华文楷体" panose="02010600040101010101" pitchFamily="2" charset="-122"/>
              </a:rPr>
              <a:t>总有一天，能乘长风破万里浪； 高高挂起云帆，在沧海中勇往直前！</a:t>
            </a:r>
            <a:endParaRPr lang="zh-CN" altLang="en-US" sz="2800" b="1" dirty="0">
              <a:solidFill>
                <a:srgbClr val="663300"/>
              </a:solidFill>
              <a:latin typeface="华文楷体" panose="02010600040101010101" pitchFamily="2" charset="-122"/>
              <a:ea typeface="华文楷体" panose="02010600040101010101" pitchFamily="2" charset="-122"/>
            </a:endParaRPr>
          </a:p>
        </p:txBody>
      </p:sp>
      <p:sp>
        <p:nvSpPr>
          <p:cNvPr id="9" name="圆角矩形 8"/>
          <p:cNvSpPr/>
          <p:nvPr/>
        </p:nvSpPr>
        <p:spPr>
          <a:xfrm>
            <a:off x="91115" y="4361970"/>
            <a:ext cx="9036496" cy="648073"/>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zh-CN" altLang="en-US" sz="2800" b="1" dirty="0" smtClean="0">
                <a:solidFill>
                  <a:schemeClr val="bg1"/>
                </a:solidFill>
                <a:latin typeface="华文楷体" panose="02010600040101010101" pitchFamily="2" charset="-122"/>
                <a:ea typeface="华文楷体" panose="02010600040101010101" pitchFamily="2" charset="-122"/>
              </a:rPr>
              <a:t>宝剑锋从磨砺出，梅花香自苦寒来</a:t>
            </a:r>
            <a:r>
              <a:rPr lang="en-US" altLang="zh-CN" sz="2800" b="1" dirty="0" smtClean="0">
                <a:solidFill>
                  <a:schemeClr val="bg1"/>
                </a:solidFill>
                <a:latin typeface="华文楷体" panose="02010600040101010101" pitchFamily="2" charset="-122"/>
                <a:ea typeface="华文楷体" panose="02010600040101010101" pitchFamily="2" charset="-122"/>
              </a:rPr>
              <a:t>——《</a:t>
            </a:r>
            <a:r>
              <a:rPr lang="zh-CN" altLang="en-US" sz="2800" b="1" dirty="0" smtClean="0">
                <a:solidFill>
                  <a:schemeClr val="bg1"/>
                </a:solidFill>
                <a:latin typeface="华文楷体" panose="02010600040101010101" pitchFamily="2" charset="-122"/>
                <a:ea typeface="华文楷体" panose="02010600040101010101" pitchFamily="2" charset="-122"/>
              </a:rPr>
              <a:t>警世贤文</a:t>
            </a:r>
            <a:r>
              <a:rPr lang="en-US" altLang="zh-CN" sz="2800" b="1" dirty="0" smtClean="0">
                <a:solidFill>
                  <a:schemeClr val="bg1"/>
                </a:solidFill>
                <a:latin typeface="华文楷体" panose="02010600040101010101" pitchFamily="2" charset="-122"/>
                <a:ea typeface="华文楷体" panose="02010600040101010101" pitchFamily="2" charset="-122"/>
              </a:rPr>
              <a:t>》</a:t>
            </a:r>
            <a:endParaRPr lang="zh-CN" altLang="en-US" sz="2800" b="1" dirty="0">
              <a:solidFill>
                <a:schemeClr val="bg1"/>
              </a:solidFill>
              <a:latin typeface="华文楷体" panose="02010600040101010101" pitchFamily="2" charset="-122"/>
              <a:ea typeface="华文楷体" panose="02010600040101010101" pitchFamily="2" charset="-122"/>
            </a:endParaRPr>
          </a:p>
        </p:txBody>
      </p:sp>
      <p:sp>
        <p:nvSpPr>
          <p:cNvPr id="10" name="矩形 9"/>
          <p:cNvSpPr/>
          <p:nvPr/>
        </p:nvSpPr>
        <p:spPr>
          <a:xfrm>
            <a:off x="19105" y="5040875"/>
            <a:ext cx="9162258" cy="1815882"/>
          </a:xfrm>
          <a:prstGeom prst="rect">
            <a:avLst/>
          </a:prstGeom>
        </p:spPr>
        <p:txBody>
          <a:bodyPr wrap="square">
            <a:spAutoFit/>
          </a:bodyPr>
          <a:lstStyle/>
          <a:p>
            <a:r>
              <a:rPr lang="zh-CN" altLang="en-US" sz="2800" b="1" dirty="0" smtClean="0">
                <a:solidFill>
                  <a:srgbClr val="663300"/>
                </a:solidFill>
                <a:latin typeface="华文楷体" panose="02010600040101010101" pitchFamily="2" charset="-122"/>
                <a:ea typeface="华文楷体" panose="02010600040101010101" pitchFamily="2" charset="-122"/>
              </a:rPr>
              <a:t>意思：宝剑</a:t>
            </a:r>
            <a:r>
              <a:rPr lang="zh-CN" altLang="en-US" sz="2800" b="1" dirty="0">
                <a:solidFill>
                  <a:srgbClr val="663300"/>
                </a:solidFill>
                <a:latin typeface="华文楷体" panose="02010600040101010101" pitchFamily="2" charset="-122"/>
                <a:ea typeface="华文楷体" panose="02010600040101010101" pitchFamily="2" charset="-122"/>
              </a:rPr>
              <a:t>的锐利刀锋是从不断的磨砺中得到的</a:t>
            </a:r>
            <a:r>
              <a:rPr lang="en-US" altLang="zh-CN" sz="2800" b="1" dirty="0">
                <a:solidFill>
                  <a:srgbClr val="663300"/>
                </a:solidFill>
                <a:latin typeface="华文楷体" panose="02010600040101010101" pitchFamily="2" charset="-122"/>
                <a:ea typeface="华文楷体" panose="02010600040101010101" pitchFamily="2" charset="-122"/>
              </a:rPr>
              <a:t>,</a:t>
            </a:r>
            <a:r>
              <a:rPr lang="zh-CN" altLang="en-US" sz="2800" b="1" dirty="0">
                <a:solidFill>
                  <a:srgbClr val="663300"/>
                </a:solidFill>
                <a:latin typeface="华文楷体" panose="02010600040101010101" pitchFamily="2" charset="-122"/>
                <a:ea typeface="华文楷体" panose="02010600040101010101" pitchFamily="2" charset="-122"/>
              </a:rPr>
              <a:t>梅花飘香来自它度过了寒冷的冬季。喻义要想拥有珍贵品质或美好才华等是需要不断的努力、修炼、克服一定的困难才能达到的。</a:t>
            </a:r>
            <a:endParaRPr lang="zh-CN" altLang="en-US" sz="2800" b="1" dirty="0">
              <a:solidFill>
                <a:srgbClr val="663300"/>
              </a:solidFill>
              <a:latin typeface="华文楷体" panose="02010600040101010101" pitchFamily="2" charset="-122"/>
              <a:ea typeface="华文楷体" panose="02010600040101010101" pitchFamily="2" charset="-122"/>
            </a:endParaRPr>
          </a:p>
        </p:txBody>
      </p:sp>
      <p:sp>
        <p:nvSpPr>
          <p:cNvPr id="11" name="矩形 10"/>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808000"/>
                </a:solidFill>
                <a:latin typeface="华文琥珀" panose="02010800040101010101" pitchFamily="2" charset="-122"/>
                <a:ea typeface="华文琥珀" panose="02010800040101010101" pitchFamily="2" charset="-122"/>
              </a:rPr>
              <a:t>自强不息的涵义</a:t>
            </a:r>
            <a:endParaRPr lang="zh-CN" altLang="en-US" sz="6000" cap="none" spc="0" dirty="0">
              <a:ln w="11430"/>
              <a:solidFill>
                <a:srgbClr val="808000"/>
              </a:solidFill>
              <a:latin typeface="华文琥珀" panose="02010800040101010101" pitchFamily="2" charset="-122"/>
              <a:ea typeface="华文琥珀"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barn(inVertical)">
                                      <p:cBhvr>
                                        <p:cTn id="14" dur="5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6"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animEffect transition="in" filter="wipe(down)">
                                      <p:cBhvr>
                                        <p:cTn id="19" dur="580">
                                          <p:stCondLst>
                                            <p:cond delay="0"/>
                                          </p:stCondLst>
                                        </p:cTn>
                                        <p:tgtEl>
                                          <p:spTgt spid="8"/>
                                        </p:tgtEl>
                                      </p:cBhvr>
                                    </p:animEffect>
                                    <p:anim calcmode="lin" valueType="num">
                                      <p:cBhvr>
                                        <p:cTn id="20" dur="1822" tmFilter="0,0; 0.14,0.36; 0.43,0.73; 0.71,0.91; 1.0,1.0">
                                          <p:stCondLst>
                                            <p:cond delay="0"/>
                                          </p:stCondLst>
                                        </p:cTn>
                                        <p:tgtEl>
                                          <p:spTgt spid="8"/>
                                        </p:tgtEl>
                                        <p:attrNameLst>
                                          <p:attrName>ppt_x</p:attrName>
                                        </p:attrNameLst>
                                      </p:cBhvr>
                                      <p:tavLst>
                                        <p:tav tm="0">
                                          <p:val>
                                            <p:strVal val="#ppt_x-0.25"/>
                                          </p:val>
                                        </p:tav>
                                        <p:tav tm="100000">
                                          <p:val>
                                            <p:strVal val="#ppt_x"/>
                                          </p:val>
                                        </p:tav>
                                      </p:tavLst>
                                    </p:anim>
                                    <p:anim calcmode="lin" valueType="num">
                                      <p:cBhvr>
                                        <p:cTn id="21" dur="664" tmFilter="0.0,0.0; 0.25,0.07; 0.50,0.2; 0.75,0.467; 1.0,1.0">
                                          <p:stCondLst>
                                            <p:cond delay="0"/>
                                          </p:stCondLst>
                                        </p:cTn>
                                        <p:tgtEl>
                                          <p:spTgt spid="8"/>
                                        </p:tgtEl>
                                        <p:attrNameLst>
                                          <p:attrName>ppt_y</p:attrName>
                                        </p:attrNameLst>
                                      </p:cBhvr>
                                      <p:tavLst>
                                        <p:tav tm="0" fmla="#ppt_y-sin(pi*$)/3">
                                          <p:val>
                                            <p:fltVal val="0.5"/>
                                          </p:val>
                                        </p:tav>
                                        <p:tav tm="100000">
                                          <p:val>
                                            <p:fltVal val="1"/>
                                          </p:val>
                                        </p:tav>
                                      </p:tavLst>
                                    </p:anim>
                                    <p:anim calcmode="lin" valueType="num">
                                      <p:cBhvr>
                                        <p:cTn id="22" dur="664" tmFilter="0, 0; 0.125,0.2665; 0.25,0.4; 0.375,0.465; 0.5,0.5;  0.625,0.535; 0.75,0.6; 0.875,0.7335; 1,1">
                                          <p:stCondLst>
                                            <p:cond delay="664"/>
                                          </p:stCondLst>
                                        </p:cTn>
                                        <p:tgtEl>
                                          <p:spTgt spid="8"/>
                                        </p:tgtEl>
                                        <p:attrNameLst>
                                          <p:attrName>ppt_y</p:attrName>
                                        </p:attrNameLst>
                                      </p:cBhvr>
                                      <p:tavLst>
                                        <p:tav tm="0" fmla="#ppt_y-sin(pi*$)/9">
                                          <p:val>
                                            <p:fltVal val="0"/>
                                          </p:val>
                                        </p:tav>
                                        <p:tav tm="100000">
                                          <p:val>
                                            <p:fltVal val="1"/>
                                          </p:val>
                                        </p:tav>
                                      </p:tavLst>
                                    </p:anim>
                                    <p:anim calcmode="lin" valueType="num">
                                      <p:cBhvr>
                                        <p:cTn id="23" dur="332" tmFilter="0, 0; 0.125,0.2665; 0.25,0.4; 0.375,0.465; 0.5,0.5;  0.625,0.535; 0.75,0.6; 0.875,0.7335; 1,1">
                                          <p:stCondLst>
                                            <p:cond delay="1324"/>
                                          </p:stCondLst>
                                        </p:cTn>
                                        <p:tgtEl>
                                          <p:spTgt spid="8"/>
                                        </p:tgtEl>
                                        <p:attrNameLst>
                                          <p:attrName>ppt_y</p:attrName>
                                        </p:attrNameLst>
                                      </p:cBhvr>
                                      <p:tavLst>
                                        <p:tav tm="0" fmla="#ppt_y-sin(pi*$)/27">
                                          <p:val>
                                            <p:fltVal val="0"/>
                                          </p:val>
                                        </p:tav>
                                        <p:tav tm="100000">
                                          <p:val>
                                            <p:fltVal val="1"/>
                                          </p:val>
                                        </p:tav>
                                      </p:tavLst>
                                    </p:anim>
                                    <p:anim calcmode="lin" valueType="num">
                                      <p:cBhvr>
                                        <p:cTn id="24" dur="164" tmFilter="0, 0; 0.125,0.2665; 0.25,0.4; 0.375,0.465; 0.5,0.5;  0.625,0.535; 0.75,0.6; 0.875,0.7335; 1,1">
                                          <p:stCondLst>
                                            <p:cond delay="1656"/>
                                          </p:stCondLst>
                                        </p:cTn>
                                        <p:tgtEl>
                                          <p:spTgt spid="8"/>
                                        </p:tgtEl>
                                        <p:attrNameLst>
                                          <p:attrName>ppt_y</p:attrName>
                                        </p:attrNameLst>
                                      </p:cBhvr>
                                      <p:tavLst>
                                        <p:tav tm="0" fmla="#ppt_y-sin(pi*$)/81">
                                          <p:val>
                                            <p:fltVal val="0"/>
                                          </p:val>
                                        </p:tav>
                                        <p:tav tm="100000">
                                          <p:val>
                                            <p:fltVal val="1"/>
                                          </p:val>
                                        </p:tav>
                                      </p:tavLst>
                                    </p:anim>
                                    <p:animScale>
                                      <p:cBhvr>
                                        <p:cTn id="25" dur="26">
                                          <p:stCondLst>
                                            <p:cond delay="650"/>
                                          </p:stCondLst>
                                        </p:cTn>
                                        <p:tgtEl>
                                          <p:spTgt spid="8"/>
                                        </p:tgtEl>
                                      </p:cBhvr>
                                      <p:to x="100000" y="60000"/>
                                    </p:animScale>
                                    <p:animScale>
                                      <p:cBhvr>
                                        <p:cTn id="26" dur="166" decel="50000">
                                          <p:stCondLst>
                                            <p:cond delay="676"/>
                                          </p:stCondLst>
                                        </p:cTn>
                                        <p:tgtEl>
                                          <p:spTgt spid="8"/>
                                        </p:tgtEl>
                                      </p:cBhvr>
                                      <p:to x="100000" y="100000"/>
                                    </p:animScale>
                                    <p:animScale>
                                      <p:cBhvr>
                                        <p:cTn id="27" dur="26">
                                          <p:stCondLst>
                                            <p:cond delay="1312"/>
                                          </p:stCondLst>
                                        </p:cTn>
                                        <p:tgtEl>
                                          <p:spTgt spid="8"/>
                                        </p:tgtEl>
                                      </p:cBhvr>
                                      <p:to x="100000" y="80000"/>
                                    </p:animScale>
                                    <p:animScale>
                                      <p:cBhvr>
                                        <p:cTn id="28" dur="166" decel="50000">
                                          <p:stCondLst>
                                            <p:cond delay="1338"/>
                                          </p:stCondLst>
                                        </p:cTn>
                                        <p:tgtEl>
                                          <p:spTgt spid="8"/>
                                        </p:tgtEl>
                                      </p:cBhvr>
                                      <p:to x="100000" y="100000"/>
                                    </p:animScale>
                                    <p:animScale>
                                      <p:cBhvr>
                                        <p:cTn id="29" dur="26">
                                          <p:stCondLst>
                                            <p:cond delay="1642"/>
                                          </p:stCondLst>
                                        </p:cTn>
                                        <p:tgtEl>
                                          <p:spTgt spid="8"/>
                                        </p:tgtEl>
                                      </p:cBhvr>
                                      <p:to x="100000" y="90000"/>
                                    </p:animScale>
                                    <p:animScale>
                                      <p:cBhvr>
                                        <p:cTn id="30" dur="166" decel="50000">
                                          <p:stCondLst>
                                            <p:cond delay="1668"/>
                                          </p:stCondLst>
                                        </p:cTn>
                                        <p:tgtEl>
                                          <p:spTgt spid="8"/>
                                        </p:tgtEl>
                                      </p:cBhvr>
                                      <p:to x="100000" y="100000"/>
                                    </p:animScale>
                                    <p:animScale>
                                      <p:cBhvr>
                                        <p:cTn id="31" dur="26">
                                          <p:stCondLst>
                                            <p:cond delay="1808"/>
                                          </p:stCondLst>
                                        </p:cTn>
                                        <p:tgtEl>
                                          <p:spTgt spid="8"/>
                                        </p:tgtEl>
                                      </p:cBhvr>
                                      <p:to x="100000" y="95000"/>
                                    </p:animScale>
                                    <p:animScale>
                                      <p:cBhvr>
                                        <p:cTn id="32" dur="166" decel="50000">
                                          <p:stCondLst>
                                            <p:cond delay="1834"/>
                                          </p:stCondLst>
                                        </p:cTn>
                                        <p:tgtEl>
                                          <p:spTgt spid="8"/>
                                        </p:tgtEl>
                                      </p:cBhvr>
                                      <p:to x="100000" y="100000"/>
                                    </p:animScale>
                                  </p:childTnLst>
                                </p:cTn>
                              </p:par>
                            </p:childTnLst>
                          </p:cTn>
                        </p:par>
                      </p:childTnLst>
                    </p:cTn>
                  </p:par>
                  <p:par>
                    <p:cTn id="33" fill="hold">
                      <p:stCondLst>
                        <p:cond delay="indefinite"/>
                      </p:stCondLst>
                      <p:childTnLst>
                        <p:par>
                          <p:cTn id="34" fill="hold">
                            <p:stCondLst>
                              <p:cond delay="0"/>
                            </p:stCondLst>
                            <p:childTnLst>
                              <p:par>
                                <p:cTn id="35" presetID="16" presetClass="entr" presetSubtype="21"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barn(inVertical)">
                                      <p:cBhvr>
                                        <p:cTn id="37" dur="500"/>
                                        <p:tgtEl>
                                          <p:spTgt spid="9"/>
                                        </p:tgtEl>
                                      </p:cBhvr>
                                    </p:animEffect>
                                  </p:childTnLst>
                                </p:cTn>
                              </p:par>
                            </p:childTnLst>
                          </p:cTn>
                        </p:par>
                      </p:childTnLst>
                    </p:cTn>
                  </p:par>
                  <p:par>
                    <p:cTn id="38" fill="hold">
                      <p:stCondLst>
                        <p:cond delay="indefinite"/>
                      </p:stCondLst>
                      <p:childTnLst>
                        <p:par>
                          <p:cTn id="39" fill="hold">
                            <p:stCondLst>
                              <p:cond delay="0"/>
                            </p:stCondLst>
                            <p:childTnLst>
                              <p:par>
                                <p:cTn id="40" presetID="26" presetClass="entr" presetSubtype="0" fill="hold" grpId="0" nodeType="click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down)">
                                      <p:cBhvr>
                                        <p:cTn id="42" dur="580">
                                          <p:stCondLst>
                                            <p:cond delay="0"/>
                                          </p:stCondLst>
                                        </p:cTn>
                                        <p:tgtEl>
                                          <p:spTgt spid="10"/>
                                        </p:tgtEl>
                                      </p:cBhvr>
                                    </p:animEffect>
                                    <p:anim calcmode="lin" valueType="num">
                                      <p:cBhvr>
                                        <p:cTn id="43" dur="1822" tmFilter="0,0; 0.14,0.36; 0.43,0.73; 0.71,0.91; 1.0,1.0">
                                          <p:stCondLst>
                                            <p:cond delay="0"/>
                                          </p:stCondLst>
                                        </p:cTn>
                                        <p:tgtEl>
                                          <p:spTgt spid="10"/>
                                        </p:tgtEl>
                                        <p:attrNameLst>
                                          <p:attrName>ppt_x</p:attrName>
                                        </p:attrNameLst>
                                      </p:cBhvr>
                                      <p:tavLst>
                                        <p:tav tm="0">
                                          <p:val>
                                            <p:strVal val="#ppt_x-0.25"/>
                                          </p:val>
                                        </p:tav>
                                        <p:tav tm="100000">
                                          <p:val>
                                            <p:strVal val="#ppt_x"/>
                                          </p:val>
                                        </p:tav>
                                      </p:tavLst>
                                    </p:anim>
                                    <p:anim calcmode="lin" valueType="num">
                                      <p:cBhvr>
                                        <p:cTn id="44" dur="664" tmFilter="0.0,0.0; 0.25,0.07; 0.50,0.2; 0.75,0.467; 1.0,1.0">
                                          <p:stCondLst>
                                            <p:cond delay="0"/>
                                          </p:stCondLst>
                                        </p:cTn>
                                        <p:tgtEl>
                                          <p:spTgt spid="10"/>
                                        </p:tgtEl>
                                        <p:attrNameLst>
                                          <p:attrName>ppt_y</p:attrName>
                                        </p:attrNameLst>
                                      </p:cBhvr>
                                      <p:tavLst>
                                        <p:tav tm="0" fmla="#ppt_y-sin(pi*$)/3">
                                          <p:val>
                                            <p:fltVal val="0.5"/>
                                          </p:val>
                                        </p:tav>
                                        <p:tav tm="100000">
                                          <p:val>
                                            <p:fltVal val="1"/>
                                          </p:val>
                                        </p:tav>
                                      </p:tavLst>
                                    </p:anim>
                                    <p:anim calcmode="lin" valueType="num">
                                      <p:cBhvr>
                                        <p:cTn id="45" dur="664" tmFilter="0, 0; 0.125,0.2665; 0.25,0.4; 0.375,0.465; 0.5,0.5;  0.625,0.535; 0.75,0.6; 0.875,0.7335; 1,1">
                                          <p:stCondLst>
                                            <p:cond delay="664"/>
                                          </p:stCondLst>
                                        </p:cTn>
                                        <p:tgtEl>
                                          <p:spTgt spid="10"/>
                                        </p:tgtEl>
                                        <p:attrNameLst>
                                          <p:attrName>ppt_y</p:attrName>
                                        </p:attrNameLst>
                                      </p:cBhvr>
                                      <p:tavLst>
                                        <p:tav tm="0" fmla="#ppt_y-sin(pi*$)/9">
                                          <p:val>
                                            <p:fltVal val="0"/>
                                          </p:val>
                                        </p:tav>
                                        <p:tav tm="100000">
                                          <p:val>
                                            <p:fltVal val="1"/>
                                          </p:val>
                                        </p:tav>
                                      </p:tavLst>
                                    </p:anim>
                                    <p:anim calcmode="lin" valueType="num">
                                      <p:cBhvr>
                                        <p:cTn id="46" dur="332" tmFilter="0, 0; 0.125,0.2665; 0.25,0.4; 0.375,0.465; 0.5,0.5;  0.625,0.535; 0.75,0.6; 0.875,0.7335; 1,1">
                                          <p:stCondLst>
                                            <p:cond delay="1324"/>
                                          </p:stCondLst>
                                        </p:cTn>
                                        <p:tgtEl>
                                          <p:spTgt spid="10"/>
                                        </p:tgtEl>
                                        <p:attrNameLst>
                                          <p:attrName>ppt_y</p:attrName>
                                        </p:attrNameLst>
                                      </p:cBhvr>
                                      <p:tavLst>
                                        <p:tav tm="0" fmla="#ppt_y-sin(pi*$)/27">
                                          <p:val>
                                            <p:fltVal val="0"/>
                                          </p:val>
                                        </p:tav>
                                        <p:tav tm="100000">
                                          <p:val>
                                            <p:fltVal val="1"/>
                                          </p:val>
                                        </p:tav>
                                      </p:tavLst>
                                    </p:anim>
                                    <p:anim calcmode="lin" valueType="num">
                                      <p:cBhvr>
                                        <p:cTn id="47" dur="164" tmFilter="0, 0; 0.125,0.2665; 0.25,0.4; 0.375,0.465; 0.5,0.5;  0.625,0.535; 0.75,0.6; 0.875,0.7335; 1,1">
                                          <p:stCondLst>
                                            <p:cond delay="1656"/>
                                          </p:stCondLst>
                                        </p:cTn>
                                        <p:tgtEl>
                                          <p:spTgt spid="10"/>
                                        </p:tgtEl>
                                        <p:attrNameLst>
                                          <p:attrName>ppt_y</p:attrName>
                                        </p:attrNameLst>
                                      </p:cBhvr>
                                      <p:tavLst>
                                        <p:tav tm="0" fmla="#ppt_y-sin(pi*$)/81">
                                          <p:val>
                                            <p:fltVal val="0"/>
                                          </p:val>
                                        </p:tav>
                                        <p:tav tm="100000">
                                          <p:val>
                                            <p:fltVal val="1"/>
                                          </p:val>
                                        </p:tav>
                                      </p:tavLst>
                                    </p:anim>
                                    <p:animScale>
                                      <p:cBhvr>
                                        <p:cTn id="48" dur="26">
                                          <p:stCondLst>
                                            <p:cond delay="650"/>
                                          </p:stCondLst>
                                        </p:cTn>
                                        <p:tgtEl>
                                          <p:spTgt spid="10"/>
                                        </p:tgtEl>
                                      </p:cBhvr>
                                      <p:to x="100000" y="60000"/>
                                    </p:animScale>
                                    <p:animScale>
                                      <p:cBhvr>
                                        <p:cTn id="49" dur="166" decel="50000">
                                          <p:stCondLst>
                                            <p:cond delay="676"/>
                                          </p:stCondLst>
                                        </p:cTn>
                                        <p:tgtEl>
                                          <p:spTgt spid="10"/>
                                        </p:tgtEl>
                                      </p:cBhvr>
                                      <p:to x="100000" y="100000"/>
                                    </p:animScale>
                                    <p:animScale>
                                      <p:cBhvr>
                                        <p:cTn id="50" dur="26">
                                          <p:stCondLst>
                                            <p:cond delay="1312"/>
                                          </p:stCondLst>
                                        </p:cTn>
                                        <p:tgtEl>
                                          <p:spTgt spid="10"/>
                                        </p:tgtEl>
                                      </p:cBhvr>
                                      <p:to x="100000" y="80000"/>
                                    </p:animScale>
                                    <p:animScale>
                                      <p:cBhvr>
                                        <p:cTn id="51" dur="166" decel="50000">
                                          <p:stCondLst>
                                            <p:cond delay="1338"/>
                                          </p:stCondLst>
                                        </p:cTn>
                                        <p:tgtEl>
                                          <p:spTgt spid="10"/>
                                        </p:tgtEl>
                                      </p:cBhvr>
                                      <p:to x="100000" y="100000"/>
                                    </p:animScale>
                                    <p:animScale>
                                      <p:cBhvr>
                                        <p:cTn id="52" dur="26">
                                          <p:stCondLst>
                                            <p:cond delay="1642"/>
                                          </p:stCondLst>
                                        </p:cTn>
                                        <p:tgtEl>
                                          <p:spTgt spid="10"/>
                                        </p:tgtEl>
                                      </p:cBhvr>
                                      <p:to x="100000" y="90000"/>
                                    </p:animScale>
                                    <p:animScale>
                                      <p:cBhvr>
                                        <p:cTn id="53" dur="166" decel="50000">
                                          <p:stCondLst>
                                            <p:cond delay="1668"/>
                                          </p:stCondLst>
                                        </p:cTn>
                                        <p:tgtEl>
                                          <p:spTgt spid="10"/>
                                        </p:tgtEl>
                                      </p:cBhvr>
                                      <p:to x="100000" y="100000"/>
                                    </p:animScale>
                                    <p:animScale>
                                      <p:cBhvr>
                                        <p:cTn id="54" dur="26">
                                          <p:stCondLst>
                                            <p:cond delay="1808"/>
                                          </p:stCondLst>
                                        </p:cTn>
                                        <p:tgtEl>
                                          <p:spTgt spid="10"/>
                                        </p:tgtEl>
                                      </p:cBhvr>
                                      <p:to x="100000" y="95000"/>
                                    </p:animScale>
                                    <p:animScale>
                                      <p:cBhvr>
                                        <p:cTn id="55" dur="166" decel="50000">
                                          <p:stCondLst>
                                            <p:cond delay="1834"/>
                                          </p:stCondLst>
                                        </p:cTn>
                                        <p:tgtEl>
                                          <p:spTgt spid="10"/>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animBg="1"/>
      <p:bldP spid="8" grpId="0"/>
      <p:bldP spid="9" grpId="0" animBg="1"/>
      <p:bldP spid="10"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文本框 1"/>
          <p:cNvSpPr txBox="1">
            <a:spLocks noChangeArrowheads="1"/>
          </p:cNvSpPr>
          <p:nvPr/>
        </p:nvSpPr>
        <p:spPr bwMode="auto">
          <a:xfrm>
            <a:off x="2395229" y="2889250"/>
            <a:ext cx="639763" cy="3968750"/>
          </a:xfrm>
          <a:prstGeom prst="rect">
            <a:avLst/>
          </a:prstGeom>
          <a:solidFill>
            <a:srgbClr val="996633"/>
          </a:solidFill>
          <a:ln w="12700">
            <a:solidFill>
              <a:srgbClr val="385D8A"/>
            </a:solidFill>
            <a:round/>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3600" dirty="0">
                <a:solidFill>
                  <a:schemeClr val="bg1"/>
                </a:solidFill>
                <a:latin typeface="华文琥珀" panose="02010800040101010101" pitchFamily="2" charset="-122"/>
                <a:ea typeface="华文琥珀" panose="02010800040101010101" pitchFamily="2" charset="-122"/>
                <a:sym typeface="宋体" panose="02010600030101010101" pitchFamily="2" charset="-122"/>
              </a:rPr>
              <a:t>千磨万击还坚韧</a:t>
            </a:r>
            <a:endParaRPr lang="zh-CN" altLang="zh-CN" sz="3600" dirty="0">
              <a:solidFill>
                <a:schemeClr val="bg1"/>
              </a:solidFill>
              <a:latin typeface="华文琥珀" panose="02010800040101010101" pitchFamily="2" charset="-122"/>
              <a:ea typeface="华文琥珀" panose="02010800040101010101" pitchFamily="2" charset="-122"/>
              <a:sym typeface="宋体" panose="02010600030101010101" pitchFamily="2" charset="-122"/>
            </a:endParaRPr>
          </a:p>
        </p:txBody>
      </p:sp>
      <p:sp>
        <p:nvSpPr>
          <p:cNvPr id="4" name="文本框 1"/>
          <p:cNvSpPr txBox="1">
            <a:spLocks noChangeArrowheads="1"/>
          </p:cNvSpPr>
          <p:nvPr/>
        </p:nvSpPr>
        <p:spPr bwMode="auto">
          <a:xfrm>
            <a:off x="6103396" y="2863152"/>
            <a:ext cx="639763" cy="3968750"/>
          </a:xfrm>
          <a:prstGeom prst="rect">
            <a:avLst/>
          </a:prstGeom>
          <a:solidFill>
            <a:srgbClr val="996633"/>
          </a:solidFill>
          <a:ln w="12700">
            <a:solidFill>
              <a:srgbClr val="385D8A"/>
            </a:solidFill>
            <a:round/>
          </a:ln>
        </p:spPr>
        <p:txBody>
          <a:bodyPr>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r>
              <a:rPr lang="zh-CN" altLang="zh-CN" sz="3600" dirty="0">
                <a:solidFill>
                  <a:schemeClr val="bg1"/>
                </a:solidFill>
                <a:latin typeface="华文琥珀" panose="02010800040101010101" pitchFamily="2" charset="-122"/>
                <a:ea typeface="华文琥珀" panose="02010800040101010101" pitchFamily="2" charset="-122"/>
                <a:sym typeface="宋体" panose="02010600030101010101" pitchFamily="2" charset="-122"/>
              </a:rPr>
              <a:t>任尔东西南北风</a:t>
            </a:r>
            <a:endParaRPr lang="zh-CN" altLang="zh-CN" sz="3600" dirty="0">
              <a:solidFill>
                <a:schemeClr val="bg1"/>
              </a:solidFill>
              <a:latin typeface="华文琥珀" panose="02010800040101010101" pitchFamily="2" charset="-122"/>
              <a:ea typeface="华文琥珀" panose="02010800040101010101" pitchFamily="2" charset="-122"/>
              <a:sym typeface="宋体" panose="02010600030101010101" pitchFamily="2" charset="-122"/>
            </a:endParaRPr>
          </a:p>
        </p:txBody>
      </p:sp>
      <p:pic>
        <p:nvPicPr>
          <p:cNvPr id="15363" name="图片 1"/>
          <p:cNvPicPr>
            <a:picLocks noChangeAspect="1" noChangeArrowheads="1"/>
          </p:cNvPicPr>
          <p:nvPr/>
        </p:nvPicPr>
        <p:blipFill>
          <a:blip r:embed="rId2"/>
          <a:srcRect/>
          <a:stretch>
            <a:fillRect/>
          </a:stretch>
        </p:blipFill>
        <p:spPr bwMode="auto">
          <a:xfrm>
            <a:off x="181333" y="2889249"/>
            <a:ext cx="2149332" cy="3968751"/>
          </a:xfrm>
          <a:prstGeom prst="rect">
            <a:avLst/>
          </a:prstGeom>
          <a:noFill/>
          <a:ln>
            <a:noFill/>
          </a:ln>
          <a:scene3d>
            <a:camera prst="orthographicFront"/>
            <a:lightRig rig="threePt" dir="t"/>
          </a:scene3d>
          <a:sp3d>
            <a:bevelT prst="slop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5364" name="图片 4"/>
          <p:cNvPicPr>
            <a:picLocks noChangeAspect="1" noChangeArrowheads="1"/>
          </p:cNvPicPr>
          <p:nvPr/>
        </p:nvPicPr>
        <p:blipFill>
          <a:blip r:embed="rId3"/>
          <a:srcRect/>
          <a:stretch>
            <a:fillRect/>
          </a:stretch>
        </p:blipFill>
        <p:spPr bwMode="auto">
          <a:xfrm>
            <a:off x="6863984" y="2863152"/>
            <a:ext cx="2082726" cy="3957351"/>
          </a:xfrm>
          <a:prstGeom prst="rect">
            <a:avLst/>
          </a:prstGeom>
          <a:noFill/>
          <a:ln>
            <a:noFill/>
          </a:ln>
          <a:scene3d>
            <a:camera prst="orthographicFront"/>
            <a:lightRig rig="threePt" dir="t"/>
          </a:scene3d>
          <a:sp3d>
            <a:bevelT prst="slope"/>
          </a:sp3d>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矩形 7"/>
          <p:cNvSpPr/>
          <p:nvPr/>
        </p:nvSpPr>
        <p:spPr>
          <a:xfrm>
            <a:off x="0" y="2060848"/>
            <a:ext cx="8892480" cy="653705"/>
          </a:xfrm>
          <a:prstGeom prst="rect">
            <a:avLst/>
          </a:prstGeom>
        </p:spPr>
        <p:txBody>
          <a:bodyPr wrap="square">
            <a:spAutoFit/>
          </a:bodyPr>
          <a:lstStyle/>
          <a:p>
            <a:pPr>
              <a:lnSpc>
                <a:spcPct val="114000"/>
              </a:lnSpc>
            </a:pPr>
            <a:r>
              <a:rPr lang="zh-CN" altLang="en-US" sz="3200" b="1" dirty="0" smtClean="0">
                <a:solidFill>
                  <a:srgbClr val="C00000"/>
                </a:solidFill>
                <a:latin typeface="华文楷体" panose="02010600040101010101" pitchFamily="2" charset="-122"/>
                <a:ea typeface="华文楷体" panose="02010600040101010101" pitchFamily="2" charset="-122"/>
              </a:rPr>
              <a:t>三、</a:t>
            </a:r>
            <a:r>
              <a:rPr lang="zh-CN" altLang="en-US" sz="3200" b="1" dirty="0">
                <a:solidFill>
                  <a:srgbClr val="C00000"/>
                </a:solidFill>
                <a:latin typeface="华文楷体" panose="02010600040101010101" pitchFamily="2" charset="-122"/>
                <a:ea typeface="华文楷体" panose="02010600040101010101" pitchFamily="2" charset="-122"/>
              </a:rPr>
              <a:t>关于</a:t>
            </a:r>
            <a:r>
              <a:rPr lang="zh-CN" altLang="en-US" sz="3200" b="1" dirty="0" smtClean="0">
                <a:solidFill>
                  <a:srgbClr val="C00000"/>
                </a:solidFill>
                <a:latin typeface="华文楷体" panose="02010600040101010101" pitchFamily="2" charset="-122"/>
                <a:ea typeface="华文楷体" panose="02010600040101010101" pitchFamily="2" charset="-122"/>
              </a:rPr>
              <a:t>“自强不息”诗句</a:t>
            </a:r>
            <a:endParaRPr lang="zh-CN" altLang="en-US" sz="3200" b="1" dirty="0">
              <a:solidFill>
                <a:srgbClr val="C00000"/>
              </a:solidFill>
              <a:latin typeface="华文楷体" panose="02010600040101010101" pitchFamily="2" charset="-122"/>
              <a:ea typeface="华文楷体" panose="02010600040101010101" pitchFamily="2" charset="-122"/>
            </a:endParaRPr>
          </a:p>
        </p:txBody>
      </p:sp>
      <p:sp>
        <p:nvSpPr>
          <p:cNvPr id="10" name="矩形 9"/>
          <p:cNvSpPr/>
          <p:nvPr/>
        </p:nvSpPr>
        <p:spPr>
          <a:xfrm>
            <a:off x="3031048" y="2859242"/>
            <a:ext cx="3041359" cy="4031873"/>
          </a:xfrm>
          <a:prstGeom prst="rect">
            <a:avLst/>
          </a:prstGeom>
        </p:spPr>
        <p:txBody>
          <a:bodyPr wrap="square">
            <a:spAutoFit/>
          </a:bodyPr>
          <a:lstStyle/>
          <a:p>
            <a:r>
              <a:rPr lang="zh-CN" altLang="en-US" sz="3200" b="1" dirty="0" smtClean="0">
                <a:solidFill>
                  <a:srgbClr val="0000FF"/>
                </a:solidFill>
                <a:latin typeface="华文楷体" panose="02010600040101010101" pitchFamily="2" charset="-122"/>
                <a:ea typeface="华文楷体" panose="02010600040101010101" pitchFamily="2" charset="-122"/>
              </a:rPr>
              <a:t>（青松）经受</a:t>
            </a:r>
            <a:r>
              <a:rPr lang="zh-CN" altLang="en-US" sz="3200" b="1" dirty="0">
                <a:solidFill>
                  <a:srgbClr val="0000FF"/>
                </a:solidFill>
                <a:latin typeface="华文楷体" panose="02010600040101010101" pitchFamily="2" charset="-122"/>
                <a:ea typeface="华文楷体" panose="02010600040101010101" pitchFamily="2" charset="-122"/>
              </a:rPr>
              <a:t>了千万种磨难打击，它还是那样坚韧挺拔；不管是东风西风，还是南风北风，都不能把它吹倒，不能让它屈服。</a:t>
            </a:r>
            <a:endParaRPr lang="zh-CN" altLang="en-US" sz="3200" b="1" dirty="0">
              <a:solidFill>
                <a:srgbClr val="0000FF"/>
              </a:solidFill>
              <a:latin typeface="华文楷体" panose="02010600040101010101" pitchFamily="2" charset="-122"/>
              <a:ea typeface="华文楷体" panose="02010600040101010101" pitchFamily="2" charset="-122"/>
            </a:endParaRPr>
          </a:p>
        </p:txBody>
      </p:sp>
      <p:sp>
        <p:nvSpPr>
          <p:cNvPr id="11" name="矩形 10"/>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808000"/>
                </a:solidFill>
                <a:latin typeface="华文琥珀" panose="02010800040101010101" pitchFamily="2" charset="-122"/>
                <a:ea typeface="华文琥珀" panose="02010800040101010101" pitchFamily="2" charset="-122"/>
              </a:rPr>
              <a:t>自强不息的涵义</a:t>
            </a:r>
            <a:endParaRPr lang="zh-CN" altLang="en-US" sz="6000" cap="none" spc="0" dirty="0">
              <a:ln w="11430"/>
              <a:solidFill>
                <a:srgbClr val="808000"/>
              </a:solidFill>
              <a:latin typeface="华文琥珀" panose="02010800040101010101" pitchFamily="2" charset="-122"/>
              <a:ea typeface="华文琥珀"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nodeType="clickEffect">
                                  <p:stCondLst>
                                    <p:cond delay="0"/>
                                  </p:stCondLst>
                                  <p:childTnLst>
                                    <p:set>
                                      <p:cBhvr>
                                        <p:cTn id="6" dur="1" fill="hold">
                                          <p:stCondLst>
                                            <p:cond delay="0"/>
                                          </p:stCondLst>
                                        </p:cTn>
                                        <p:tgtEl>
                                          <p:spTgt spid="15363"/>
                                        </p:tgtEl>
                                        <p:attrNameLst>
                                          <p:attrName>style.visibility</p:attrName>
                                        </p:attrNameLst>
                                      </p:cBhvr>
                                      <p:to>
                                        <p:strVal val="visible"/>
                                      </p:to>
                                    </p:set>
                                    <p:anim calcmode="lin" valueType="num">
                                      <p:cBhvr>
                                        <p:cTn id="7" dur="1000" fill="hold"/>
                                        <p:tgtEl>
                                          <p:spTgt spid="15363"/>
                                        </p:tgtEl>
                                        <p:attrNameLst>
                                          <p:attrName>ppt_w</p:attrName>
                                        </p:attrNameLst>
                                      </p:cBhvr>
                                      <p:tavLst>
                                        <p:tav tm="0">
                                          <p:val>
                                            <p:fltVal val="0"/>
                                          </p:val>
                                        </p:tav>
                                        <p:tav tm="100000">
                                          <p:val>
                                            <p:strVal val="#ppt_w"/>
                                          </p:val>
                                        </p:tav>
                                      </p:tavLst>
                                    </p:anim>
                                    <p:anim calcmode="lin" valueType="num">
                                      <p:cBhvr>
                                        <p:cTn id="8" dur="1000" fill="hold"/>
                                        <p:tgtEl>
                                          <p:spTgt spid="15363"/>
                                        </p:tgtEl>
                                        <p:attrNameLst>
                                          <p:attrName>ppt_h</p:attrName>
                                        </p:attrNameLst>
                                      </p:cBhvr>
                                      <p:tavLst>
                                        <p:tav tm="0">
                                          <p:val>
                                            <p:fltVal val="0"/>
                                          </p:val>
                                        </p:tav>
                                        <p:tav tm="100000">
                                          <p:val>
                                            <p:strVal val="#ppt_h"/>
                                          </p:val>
                                        </p:tav>
                                      </p:tavLst>
                                    </p:anim>
                                    <p:anim calcmode="lin" valueType="num">
                                      <p:cBhvr>
                                        <p:cTn id="9" dur="1000" fill="hold"/>
                                        <p:tgtEl>
                                          <p:spTgt spid="1536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15363"/>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p:cTn id="13" dur="1000" fill="hold"/>
                                        <p:tgtEl>
                                          <p:spTgt spid="3"/>
                                        </p:tgtEl>
                                        <p:attrNameLst>
                                          <p:attrName>ppt_w</p:attrName>
                                        </p:attrNameLst>
                                      </p:cBhvr>
                                      <p:tavLst>
                                        <p:tav tm="0">
                                          <p:val>
                                            <p:fltVal val="0"/>
                                          </p:val>
                                        </p:tav>
                                        <p:tav tm="100000">
                                          <p:val>
                                            <p:strVal val="#ppt_w"/>
                                          </p:val>
                                        </p:tav>
                                      </p:tavLst>
                                    </p:anim>
                                    <p:anim calcmode="lin" valueType="num">
                                      <p:cBhvr>
                                        <p:cTn id="14" dur="1000" fill="hold"/>
                                        <p:tgtEl>
                                          <p:spTgt spid="3"/>
                                        </p:tgtEl>
                                        <p:attrNameLst>
                                          <p:attrName>ppt_h</p:attrName>
                                        </p:attrNameLst>
                                      </p:cBhvr>
                                      <p:tavLst>
                                        <p:tav tm="0">
                                          <p:val>
                                            <p:fltVal val="0"/>
                                          </p:val>
                                        </p:tav>
                                        <p:tav tm="100000">
                                          <p:val>
                                            <p:strVal val="#ppt_h"/>
                                          </p:val>
                                        </p:tav>
                                      </p:tavLst>
                                    </p:anim>
                                    <p:anim calcmode="lin" valueType="num">
                                      <p:cBhvr>
                                        <p:cTn id="15"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3"/>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17" fill="hold">
                      <p:stCondLst>
                        <p:cond delay="indefinite"/>
                      </p:stCondLst>
                      <p:childTnLst>
                        <p:par>
                          <p:cTn id="18" fill="hold">
                            <p:stCondLst>
                              <p:cond delay="0"/>
                            </p:stCondLst>
                            <p:childTnLst>
                              <p:par>
                                <p:cTn id="19" presetID="15" presetClass="entr" presetSubtype="0" fill="hold" grpId="0" nodeType="clickEffect">
                                  <p:stCondLst>
                                    <p:cond delay="0"/>
                                  </p:stCondLst>
                                  <p:childTnLst>
                                    <p:set>
                                      <p:cBhvr>
                                        <p:cTn id="20" dur="1" fill="hold">
                                          <p:stCondLst>
                                            <p:cond delay="0"/>
                                          </p:stCondLst>
                                        </p:cTn>
                                        <p:tgtEl>
                                          <p:spTgt spid="4"/>
                                        </p:tgtEl>
                                        <p:attrNameLst>
                                          <p:attrName>style.visibility</p:attrName>
                                        </p:attrNameLst>
                                      </p:cBhvr>
                                      <p:to>
                                        <p:strVal val="visible"/>
                                      </p:to>
                                    </p:set>
                                    <p:anim calcmode="lin" valueType="num">
                                      <p:cBhvr>
                                        <p:cTn id="21" dur="1000" fill="hold"/>
                                        <p:tgtEl>
                                          <p:spTgt spid="4"/>
                                        </p:tgtEl>
                                        <p:attrNameLst>
                                          <p:attrName>ppt_w</p:attrName>
                                        </p:attrNameLst>
                                      </p:cBhvr>
                                      <p:tavLst>
                                        <p:tav tm="0">
                                          <p:val>
                                            <p:fltVal val="0"/>
                                          </p:val>
                                        </p:tav>
                                        <p:tav tm="100000">
                                          <p:val>
                                            <p:strVal val="#ppt_w"/>
                                          </p:val>
                                        </p:tav>
                                      </p:tavLst>
                                    </p:anim>
                                    <p:anim calcmode="lin" valueType="num">
                                      <p:cBhvr>
                                        <p:cTn id="22" dur="1000" fill="hold"/>
                                        <p:tgtEl>
                                          <p:spTgt spid="4"/>
                                        </p:tgtEl>
                                        <p:attrNameLst>
                                          <p:attrName>ppt_h</p:attrName>
                                        </p:attrNameLst>
                                      </p:cBhvr>
                                      <p:tavLst>
                                        <p:tav tm="0">
                                          <p:val>
                                            <p:fltVal val="0"/>
                                          </p:val>
                                        </p:tav>
                                        <p:tav tm="100000">
                                          <p:val>
                                            <p:strVal val="#ppt_h"/>
                                          </p:val>
                                        </p:tav>
                                      </p:tavLst>
                                    </p:anim>
                                    <p:anim calcmode="lin" valueType="num">
                                      <p:cBhvr>
                                        <p:cTn id="23" dur="1000" fill="hold"/>
                                        <p:tgtEl>
                                          <p:spTgt spid="4"/>
                                        </p:tgtEl>
                                        <p:attrNameLst>
                                          <p:attrName>ppt_x</p:attrName>
                                        </p:attrNameLst>
                                      </p:cBhvr>
                                      <p:tavLst>
                                        <p:tav tm="0" fmla="#ppt_x+(cos(-2*pi*(1-$))*-#ppt_x-sin(-2*pi*(1-$))*(1-#ppt_y))*(1-$)">
                                          <p:val>
                                            <p:fltVal val="0"/>
                                          </p:val>
                                        </p:tav>
                                        <p:tav tm="100000">
                                          <p:val>
                                            <p:fltVal val="1"/>
                                          </p:val>
                                        </p:tav>
                                      </p:tavLst>
                                    </p:anim>
                                    <p:anim calcmode="lin" valueType="num">
                                      <p:cBhvr>
                                        <p:cTn id="24" dur="1000" fill="hold"/>
                                        <p:tgtEl>
                                          <p:spTgt spid="4"/>
                                        </p:tgtEl>
                                        <p:attrNameLst>
                                          <p:attrName>ppt_y</p:attrName>
                                        </p:attrNameLst>
                                      </p:cBhvr>
                                      <p:tavLst>
                                        <p:tav tm="0" fmla="#ppt_y+(sin(-2*pi*(1-$))*-#ppt_x+cos(-2*pi*(1-$))*(1-#ppt_y))*(1-$)">
                                          <p:val>
                                            <p:fltVal val="0"/>
                                          </p:val>
                                        </p:tav>
                                        <p:tav tm="100000">
                                          <p:val>
                                            <p:fltVal val="1"/>
                                          </p:val>
                                        </p:tav>
                                      </p:tavLst>
                                    </p:anim>
                                  </p:childTnLst>
                                </p:cTn>
                              </p:par>
                              <p:par>
                                <p:cTn id="25" presetID="15" presetClass="entr" presetSubtype="0" fill="hold" nodeType="withEffect">
                                  <p:stCondLst>
                                    <p:cond delay="0"/>
                                  </p:stCondLst>
                                  <p:childTnLst>
                                    <p:set>
                                      <p:cBhvr>
                                        <p:cTn id="26" dur="1" fill="hold">
                                          <p:stCondLst>
                                            <p:cond delay="0"/>
                                          </p:stCondLst>
                                        </p:cTn>
                                        <p:tgtEl>
                                          <p:spTgt spid="15364"/>
                                        </p:tgtEl>
                                        <p:attrNameLst>
                                          <p:attrName>style.visibility</p:attrName>
                                        </p:attrNameLst>
                                      </p:cBhvr>
                                      <p:to>
                                        <p:strVal val="visible"/>
                                      </p:to>
                                    </p:set>
                                    <p:anim calcmode="lin" valueType="num">
                                      <p:cBhvr>
                                        <p:cTn id="27" dur="1000" fill="hold"/>
                                        <p:tgtEl>
                                          <p:spTgt spid="15364"/>
                                        </p:tgtEl>
                                        <p:attrNameLst>
                                          <p:attrName>ppt_w</p:attrName>
                                        </p:attrNameLst>
                                      </p:cBhvr>
                                      <p:tavLst>
                                        <p:tav tm="0">
                                          <p:val>
                                            <p:fltVal val="0"/>
                                          </p:val>
                                        </p:tav>
                                        <p:tav tm="100000">
                                          <p:val>
                                            <p:strVal val="#ppt_w"/>
                                          </p:val>
                                        </p:tav>
                                      </p:tavLst>
                                    </p:anim>
                                    <p:anim calcmode="lin" valueType="num">
                                      <p:cBhvr>
                                        <p:cTn id="28" dur="1000" fill="hold"/>
                                        <p:tgtEl>
                                          <p:spTgt spid="15364"/>
                                        </p:tgtEl>
                                        <p:attrNameLst>
                                          <p:attrName>ppt_h</p:attrName>
                                        </p:attrNameLst>
                                      </p:cBhvr>
                                      <p:tavLst>
                                        <p:tav tm="0">
                                          <p:val>
                                            <p:fltVal val="0"/>
                                          </p:val>
                                        </p:tav>
                                        <p:tav tm="100000">
                                          <p:val>
                                            <p:strVal val="#ppt_h"/>
                                          </p:val>
                                        </p:tav>
                                      </p:tavLst>
                                    </p:anim>
                                    <p:anim calcmode="lin" valueType="num">
                                      <p:cBhvr>
                                        <p:cTn id="29" dur="1000" fill="hold"/>
                                        <p:tgtEl>
                                          <p:spTgt spid="15364"/>
                                        </p:tgtEl>
                                        <p:attrNameLst>
                                          <p:attrName>ppt_x</p:attrName>
                                        </p:attrNameLst>
                                      </p:cBhvr>
                                      <p:tavLst>
                                        <p:tav tm="0" fmla="#ppt_x+(cos(-2*pi*(1-$))*-#ppt_x-sin(-2*pi*(1-$))*(1-#ppt_y))*(1-$)">
                                          <p:val>
                                            <p:fltVal val="0"/>
                                          </p:val>
                                        </p:tav>
                                        <p:tav tm="100000">
                                          <p:val>
                                            <p:fltVal val="1"/>
                                          </p:val>
                                        </p:tav>
                                      </p:tavLst>
                                    </p:anim>
                                    <p:anim calcmode="lin" valueType="num">
                                      <p:cBhvr>
                                        <p:cTn id="30" dur="1000" fill="hold"/>
                                        <p:tgtEl>
                                          <p:spTgt spid="15364"/>
                                        </p:tgtEl>
                                        <p:attrNameLst>
                                          <p:attrName>ppt_y</p:attrName>
                                        </p:attrNameLst>
                                      </p:cBhvr>
                                      <p:tavLst>
                                        <p:tav tm="0" fmla="#ppt_y+(sin(-2*pi*(1-$))*-#ppt_x+cos(-2*pi*(1-$))*(1-#ppt_y))*(1-$)">
                                          <p:val>
                                            <p:fltVal val="0"/>
                                          </p:val>
                                        </p:tav>
                                        <p:tav tm="100000">
                                          <p:val>
                                            <p:fltVal val="1"/>
                                          </p:val>
                                        </p:tav>
                                      </p:tavLst>
                                    </p:anim>
                                  </p:childTnLst>
                                </p:cTn>
                              </p:par>
                            </p:childTnLst>
                          </p:cTn>
                        </p:par>
                      </p:childTnLst>
                    </p:cTn>
                  </p:par>
                  <p:par>
                    <p:cTn id="31" fill="hold">
                      <p:stCondLst>
                        <p:cond delay="indefinite"/>
                      </p:stCondLst>
                      <p:childTnLst>
                        <p:par>
                          <p:cTn id="32" fill="hold">
                            <p:stCondLst>
                              <p:cond delay="0"/>
                            </p:stCondLst>
                            <p:childTnLst>
                              <p:par>
                                <p:cTn id="33" presetID="53" presetClass="entr" presetSubtype="16" fill="hold" grpId="0" nodeType="clickEffect">
                                  <p:stCondLst>
                                    <p:cond delay="0"/>
                                  </p:stCondLst>
                                  <p:childTnLst>
                                    <p:set>
                                      <p:cBhvr>
                                        <p:cTn id="34" dur="1" fill="hold">
                                          <p:stCondLst>
                                            <p:cond delay="0"/>
                                          </p:stCondLst>
                                        </p:cTn>
                                        <p:tgtEl>
                                          <p:spTgt spid="10"/>
                                        </p:tgtEl>
                                        <p:attrNameLst>
                                          <p:attrName>style.visibility</p:attrName>
                                        </p:attrNameLst>
                                      </p:cBhvr>
                                      <p:to>
                                        <p:strVal val="visible"/>
                                      </p:to>
                                    </p:set>
                                    <p:anim calcmode="lin" valueType="num">
                                      <p:cBhvr>
                                        <p:cTn id="35" dur="500" fill="hold"/>
                                        <p:tgtEl>
                                          <p:spTgt spid="10"/>
                                        </p:tgtEl>
                                        <p:attrNameLst>
                                          <p:attrName>ppt_w</p:attrName>
                                        </p:attrNameLst>
                                      </p:cBhvr>
                                      <p:tavLst>
                                        <p:tav tm="0">
                                          <p:val>
                                            <p:fltVal val="0"/>
                                          </p:val>
                                        </p:tav>
                                        <p:tav tm="100000">
                                          <p:val>
                                            <p:strVal val="#ppt_w"/>
                                          </p:val>
                                        </p:tav>
                                      </p:tavLst>
                                    </p:anim>
                                    <p:anim calcmode="lin" valueType="num">
                                      <p:cBhvr>
                                        <p:cTn id="36" dur="500" fill="hold"/>
                                        <p:tgtEl>
                                          <p:spTgt spid="10"/>
                                        </p:tgtEl>
                                        <p:attrNameLst>
                                          <p:attrName>ppt_h</p:attrName>
                                        </p:attrNameLst>
                                      </p:cBhvr>
                                      <p:tavLst>
                                        <p:tav tm="0">
                                          <p:val>
                                            <p:fltVal val="0"/>
                                          </p:val>
                                        </p:tav>
                                        <p:tav tm="100000">
                                          <p:val>
                                            <p:strVal val="#ppt_h"/>
                                          </p:val>
                                        </p:tav>
                                      </p:tavLst>
                                    </p:anim>
                                    <p:animEffect transition="in" filter="fade">
                                      <p:cBhvr>
                                        <p:cTn id="37"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10"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1006201754179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821521" y="2567042"/>
            <a:ext cx="7992888" cy="232679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600" cap="none" spc="0" dirty="0" smtClean="0">
                <a:ln w="11430"/>
                <a:solidFill>
                  <a:srgbClr val="002060"/>
                </a:solidFill>
                <a:latin typeface="华文琥珀" panose="02010800040101010101" pitchFamily="2" charset="-122"/>
                <a:ea typeface="华文琥珀" panose="02010800040101010101" pitchFamily="2" charset="-122"/>
              </a:rPr>
              <a:t>第二篇章</a:t>
            </a:r>
            <a:endParaRPr lang="en-US" altLang="zh-CN" sz="6600" cap="none" spc="0" dirty="0" smtClean="0">
              <a:ln w="11430"/>
              <a:solidFill>
                <a:srgbClr val="002060"/>
              </a:solidFill>
              <a:latin typeface="华文琥珀" panose="02010800040101010101" pitchFamily="2" charset="-122"/>
              <a:ea typeface="华文琥珀" panose="02010800040101010101" pitchFamily="2" charset="-122"/>
            </a:endParaRPr>
          </a:p>
          <a:p>
            <a:pPr>
              <a:lnSpc>
                <a:spcPct val="120000"/>
              </a:lnSpc>
            </a:pPr>
            <a:r>
              <a:rPr lang="zh-CN" altLang="en-US" sz="6600" dirty="0">
                <a:ln w="11430"/>
                <a:solidFill>
                  <a:srgbClr val="002060"/>
                </a:solidFill>
                <a:latin typeface="华文琥珀" panose="02010800040101010101" pitchFamily="2" charset="-122"/>
                <a:ea typeface="华文琥珀" panose="02010800040101010101" pitchFamily="2" charset="-122"/>
              </a:rPr>
              <a:t>寻找自强不息的人物</a:t>
            </a:r>
            <a:endParaRPr lang="en-US" altLang="zh-CN" sz="6600" dirty="0">
              <a:ln w="11430"/>
              <a:solidFill>
                <a:srgbClr val="002060"/>
              </a:solidFill>
              <a:latin typeface="华文琥珀" panose="02010800040101010101" pitchFamily="2" charset="-122"/>
              <a:ea typeface="华文琥珀"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a:spLocks noChangeArrowheads="1"/>
          </p:cNvSpPr>
          <p:nvPr/>
        </p:nvSpPr>
        <p:spPr bwMode="auto">
          <a:xfrm>
            <a:off x="395536" y="2365377"/>
            <a:ext cx="8571148" cy="419544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20000"/>
              </a:lnSpc>
            </a:pPr>
            <a:r>
              <a:rPr lang="en-US" altLang="zh-CN" sz="3200" b="1" dirty="0" smtClean="0">
                <a:solidFill>
                  <a:srgbClr val="663300"/>
                </a:solidFill>
                <a:latin typeface="华文楷体" panose="02010600040101010101" pitchFamily="2" charset="-122"/>
                <a:ea typeface="华文楷体" panose="02010600040101010101" pitchFamily="2" charset="-122"/>
              </a:rPr>
              <a:t>   </a:t>
            </a:r>
            <a:r>
              <a:rPr lang="zh-CN" altLang="en-US" sz="3200" b="1" dirty="0" smtClean="0">
                <a:solidFill>
                  <a:srgbClr val="663300"/>
                </a:solidFill>
                <a:latin typeface="华文楷体" panose="02010600040101010101" pitchFamily="2" charset="-122"/>
                <a:ea typeface="华文楷体" panose="02010600040101010101" pitchFamily="2" charset="-122"/>
              </a:rPr>
              <a:t>     “</a:t>
            </a:r>
            <a:r>
              <a:rPr lang="zh-CN" altLang="en-US" sz="3200" b="1" dirty="0">
                <a:solidFill>
                  <a:srgbClr val="663300"/>
                </a:solidFill>
                <a:latin typeface="华文楷体" panose="02010600040101010101" pitchFamily="2" charset="-122"/>
                <a:ea typeface="华文楷体" panose="02010600040101010101" pitchFamily="2" charset="-122"/>
              </a:rPr>
              <a:t>历史的天空闪烁几颗星”中国古代有许多自强不息的人物，犹如一颗颗闪耀的明星；我们的身边也不乏自强不息的人，他们的精神也让我们感动。我们可以搜集历史上自强不息人物的故事，感受古人自强不息的精神，还可以采访身边自强不息的人物，了解他们发愤图强、持之以恒的正能量事件。</a:t>
            </a:r>
            <a:endParaRPr lang="zh-CN" altLang="en-US" sz="3200" b="1" dirty="0">
              <a:solidFill>
                <a:srgbClr val="663300"/>
              </a:solidFill>
              <a:latin typeface="华文楷体" panose="02010600040101010101" pitchFamily="2" charset="-122"/>
              <a:ea typeface="华文楷体" panose="02010600040101010101" pitchFamily="2" charset="-122"/>
            </a:endParaRPr>
          </a:p>
        </p:txBody>
      </p:sp>
      <p:sp>
        <p:nvSpPr>
          <p:cNvPr id="5" name="矩形 4"/>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006600"/>
                </a:solidFill>
                <a:latin typeface="华文琥珀" panose="02010800040101010101" pitchFamily="2" charset="-122"/>
                <a:ea typeface="华文琥珀" panose="02010800040101010101" pitchFamily="2" charset="-122"/>
              </a:rPr>
              <a:t>自强不息的人物</a:t>
            </a:r>
            <a:endParaRPr lang="zh-CN" altLang="en-US" sz="6000" cap="none" spc="0" dirty="0">
              <a:ln w="11430"/>
              <a:solidFill>
                <a:srgbClr val="006600"/>
              </a:solidFill>
              <a:latin typeface="华文琥珀" panose="02010800040101010101" pitchFamily="2" charset="-122"/>
              <a:ea typeface="华文琥珀"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200">
        <p14:flip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0" presetClass="entr" presetSubtype="0" fill="hold" grpId="0" nodeType="clickEffect">
                                  <p:stCondLst>
                                    <p:cond delay="0"/>
                                  </p:stCondLst>
                                  <p:childTnLst>
                                    <p:set>
                                      <p:cBhvr>
                                        <p:cTn id="11" dur="1" fill="hold">
                                          <p:stCondLst>
                                            <p:cond delay="0"/>
                                          </p:stCondLst>
                                        </p:cTn>
                                        <p:tgtEl>
                                          <p:spTgt spid="2"/>
                                        </p:tgtEl>
                                        <p:attrNameLst>
                                          <p:attrName>style.visibility</p:attrName>
                                        </p:attrNameLst>
                                      </p:cBhvr>
                                      <p:to>
                                        <p:strVal val="visible"/>
                                      </p:to>
                                    </p:set>
                                    <p:animEffect transition="in" filter="fade">
                                      <p:cBhvr>
                                        <p:cTn id="12" dur="800" decel="100000"/>
                                        <p:tgtEl>
                                          <p:spTgt spid="2"/>
                                        </p:tgtEl>
                                      </p:cBhvr>
                                    </p:animEffect>
                                    <p:anim calcmode="lin" valueType="num">
                                      <p:cBhvr>
                                        <p:cTn id="13" dur="800" decel="100000" fill="hold"/>
                                        <p:tgtEl>
                                          <p:spTgt spid="2"/>
                                        </p:tgtEl>
                                        <p:attrNameLst>
                                          <p:attrName>style.rotation</p:attrName>
                                        </p:attrNameLst>
                                      </p:cBhvr>
                                      <p:tavLst>
                                        <p:tav tm="0">
                                          <p:val>
                                            <p:fltVal val="-90"/>
                                          </p:val>
                                        </p:tav>
                                        <p:tav tm="100000">
                                          <p:val>
                                            <p:fltVal val="0"/>
                                          </p:val>
                                        </p:tav>
                                      </p:tavLst>
                                    </p:anim>
                                    <p:anim calcmode="lin" valueType="num">
                                      <p:cBhvr>
                                        <p:cTn id="14" dur="800" decel="100000" fill="hold"/>
                                        <p:tgtEl>
                                          <p:spTgt spid="2"/>
                                        </p:tgtEl>
                                        <p:attrNameLst>
                                          <p:attrName>ppt_x</p:attrName>
                                        </p:attrNameLst>
                                      </p:cBhvr>
                                      <p:tavLst>
                                        <p:tav tm="0">
                                          <p:val>
                                            <p:strVal val="#ppt_x+0.4"/>
                                          </p:val>
                                        </p:tav>
                                        <p:tav tm="100000">
                                          <p:val>
                                            <p:strVal val="#ppt_x-0.05"/>
                                          </p:val>
                                        </p:tav>
                                      </p:tavLst>
                                    </p:anim>
                                    <p:anim calcmode="lin" valueType="num">
                                      <p:cBhvr>
                                        <p:cTn id="15" dur="800" decel="100000" fill="hold"/>
                                        <p:tgtEl>
                                          <p:spTgt spid="2"/>
                                        </p:tgtEl>
                                        <p:attrNameLst>
                                          <p:attrName>ppt_y</p:attrName>
                                        </p:attrNameLst>
                                      </p:cBhvr>
                                      <p:tavLst>
                                        <p:tav tm="0">
                                          <p:val>
                                            <p:strVal val="#ppt_y-0.4"/>
                                          </p:val>
                                        </p:tav>
                                        <p:tav tm="100000">
                                          <p:val>
                                            <p:strVal val="#ppt_y+0.1"/>
                                          </p:val>
                                        </p:tav>
                                      </p:tavLst>
                                    </p:anim>
                                    <p:anim calcmode="lin" valueType="num">
                                      <p:cBhvr>
                                        <p:cTn id="16"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7"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006600"/>
                </a:solidFill>
                <a:latin typeface="华文琥珀" panose="02010800040101010101" pitchFamily="2" charset="-122"/>
                <a:ea typeface="华文琥珀" panose="02010800040101010101" pitchFamily="2" charset="-122"/>
              </a:rPr>
              <a:t>自强不息的人物</a:t>
            </a:r>
            <a:endParaRPr lang="zh-CN" altLang="en-US" sz="6000" cap="none" spc="0" dirty="0">
              <a:ln w="11430"/>
              <a:solidFill>
                <a:srgbClr val="006600"/>
              </a:solidFill>
              <a:latin typeface="华文琥珀" panose="02010800040101010101" pitchFamily="2" charset="-122"/>
              <a:ea typeface="华文琥珀" panose="02010800040101010101" pitchFamily="2" charset="-122"/>
            </a:endParaRPr>
          </a:p>
        </p:txBody>
      </p:sp>
      <p:sp>
        <p:nvSpPr>
          <p:cNvPr id="13" name="矩形 12"/>
          <p:cNvSpPr>
            <a:spLocks noChangeArrowheads="1"/>
          </p:cNvSpPr>
          <p:nvPr/>
        </p:nvSpPr>
        <p:spPr bwMode="auto">
          <a:xfrm>
            <a:off x="0" y="2614184"/>
            <a:ext cx="9144000" cy="422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2800" b="1" dirty="0" smtClean="0">
                <a:solidFill>
                  <a:srgbClr val="FF0000"/>
                </a:solidFill>
                <a:latin typeface="华文楷体" panose="02010600040101010101" pitchFamily="2" charset="-122"/>
                <a:ea typeface="华文楷体" panose="02010600040101010101" pitchFamily="2" charset="-122"/>
              </a:rPr>
              <a:t>        东汉</a:t>
            </a:r>
            <a:r>
              <a:rPr lang="zh-CN" altLang="en-US" sz="2800" b="1" dirty="0">
                <a:solidFill>
                  <a:srgbClr val="FF0000"/>
                </a:solidFill>
                <a:latin typeface="华文楷体" panose="02010600040101010101" pitchFamily="2" charset="-122"/>
                <a:ea typeface="华文楷体" panose="02010600040101010101" pitchFamily="2" charset="-122"/>
              </a:rPr>
              <a:t>时候，有个人名叫孙敬，是著名的政治家。他年轻时勤奋好学，经常关起门，独自一人不停地读书。 每天从早到晚读书，常常是废寝忘食。读书时间长，劳累了，还不休息。时间久了，疲倦得直打瞌睡。 他怕影响自己的读书学习，就想出了一个特别的办法。古时候，男子的头发很长。他就找一根绳子， 一头牢牢的绑在房梁上。当他读书疲劳时打盹了，头一低，绳子就会牵住头发，这样会把头皮扯痛了， 马上就清醒了，再继续读书学习。</a:t>
            </a:r>
            <a:endParaRPr lang="zh-CN" altLang="en-US" sz="2800" b="1" dirty="0">
              <a:solidFill>
                <a:srgbClr val="FF0000"/>
              </a:solidFill>
              <a:latin typeface="华文楷体" panose="02010600040101010101" pitchFamily="2" charset="-122"/>
              <a:ea typeface="华文楷体" panose="02010600040101010101" pitchFamily="2" charset="-122"/>
            </a:endParaRPr>
          </a:p>
        </p:txBody>
      </p:sp>
      <p:sp>
        <p:nvSpPr>
          <p:cNvPr id="14" name="矩形 13"/>
          <p:cNvSpPr/>
          <p:nvPr/>
        </p:nvSpPr>
        <p:spPr>
          <a:xfrm>
            <a:off x="3453744" y="1924382"/>
            <a:ext cx="2236510"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4000" cap="none" spc="0" dirty="0" smtClean="0">
                <a:ln w="11430"/>
                <a:solidFill>
                  <a:srgbClr val="660066"/>
                </a:solidFill>
                <a:latin typeface="华文琥珀" panose="02010800040101010101" pitchFamily="2" charset="-122"/>
                <a:ea typeface="华文琥珀" panose="02010800040101010101" pitchFamily="2" charset="-122"/>
              </a:rPr>
              <a:t>孙敬悬梁</a:t>
            </a:r>
            <a:endParaRPr lang="zh-CN" altLang="en-US" sz="4000" cap="none" spc="0" dirty="0">
              <a:ln w="11430"/>
              <a:solidFill>
                <a:srgbClr val="660066"/>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14" presetClass="entr" presetSubtype="5"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randombar(vertical)">
                                      <p:cBhvr>
                                        <p:cTn id="1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8" name="矩形 7"/>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006600"/>
                </a:solidFill>
                <a:latin typeface="华文琥珀" panose="02010800040101010101" pitchFamily="2" charset="-122"/>
                <a:ea typeface="华文琥珀" panose="02010800040101010101" pitchFamily="2" charset="-122"/>
              </a:rPr>
              <a:t>自强不息的人物</a:t>
            </a:r>
            <a:endParaRPr lang="zh-CN" altLang="en-US" sz="6000" cap="none" spc="0" dirty="0">
              <a:ln w="11430"/>
              <a:solidFill>
                <a:srgbClr val="006600"/>
              </a:solidFill>
              <a:latin typeface="华文琥珀" panose="02010800040101010101" pitchFamily="2" charset="-122"/>
              <a:ea typeface="华文琥珀" panose="02010800040101010101" pitchFamily="2" charset="-122"/>
            </a:endParaRPr>
          </a:p>
        </p:txBody>
      </p:sp>
      <p:sp>
        <p:nvSpPr>
          <p:cNvPr id="13" name="矩形 12"/>
          <p:cNvSpPr>
            <a:spLocks noChangeArrowheads="1"/>
          </p:cNvSpPr>
          <p:nvPr/>
        </p:nvSpPr>
        <p:spPr bwMode="auto">
          <a:xfrm>
            <a:off x="0" y="2614184"/>
            <a:ext cx="9144000" cy="4191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zh-CN" altLang="en-US" sz="2800" b="1" dirty="0" smtClean="0">
                <a:solidFill>
                  <a:srgbClr val="0000FF"/>
                </a:solidFill>
                <a:latin typeface="华文楷体" panose="02010600040101010101" pitchFamily="2" charset="-122"/>
                <a:ea typeface="华文楷体" panose="02010600040101010101" pitchFamily="2" charset="-122"/>
              </a:rPr>
              <a:t>        战国</a:t>
            </a:r>
            <a:r>
              <a:rPr lang="zh-CN" altLang="en-US" sz="2800" b="1" dirty="0">
                <a:solidFill>
                  <a:srgbClr val="0000FF"/>
                </a:solidFill>
                <a:latin typeface="华文楷体" panose="02010600040101010101" pitchFamily="2" charset="-122"/>
                <a:ea typeface="华文楷体" panose="02010600040101010101" pitchFamily="2" charset="-122"/>
              </a:rPr>
              <a:t>时期，有一个人名叫苏秦，也是出名的政治家。在年轻时，由于学问不多不深，曾到好多地方做事， 都不受重视。回家后，家人对他也很冷淡，瞧不起他。这对他的刺激很大。所以，他下定决心，发奋读书。 他常常读书到深夜，很疲倦，常打盹，直想睡觉。他也想出了一个方法，准备一把锥子，一打瞌睡， 就用锥子往自己的大腿上刺一下。这样，猛然间感到疼痛，使自己清醒起来，再坚持读书。 </a:t>
            </a:r>
            <a:endParaRPr lang="zh-CN" altLang="en-US" sz="2800" b="1" dirty="0">
              <a:solidFill>
                <a:srgbClr val="0000FF"/>
              </a:solidFill>
              <a:latin typeface="华文楷体" panose="02010600040101010101" pitchFamily="2" charset="-122"/>
              <a:ea typeface="华文楷体" panose="02010600040101010101" pitchFamily="2" charset="-122"/>
            </a:endParaRPr>
          </a:p>
        </p:txBody>
      </p:sp>
      <p:sp>
        <p:nvSpPr>
          <p:cNvPr id="14" name="矩形 13"/>
          <p:cNvSpPr/>
          <p:nvPr/>
        </p:nvSpPr>
        <p:spPr>
          <a:xfrm>
            <a:off x="3453745" y="1924382"/>
            <a:ext cx="2236510" cy="707886"/>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4000" cap="none" spc="0" dirty="0" smtClean="0">
                <a:ln w="11430"/>
                <a:solidFill>
                  <a:srgbClr val="660066"/>
                </a:solidFill>
                <a:latin typeface="华文琥珀" panose="02010800040101010101" pitchFamily="2" charset="-122"/>
                <a:ea typeface="华文琥珀" panose="02010800040101010101" pitchFamily="2" charset="-122"/>
              </a:rPr>
              <a:t>苏秦刺骨</a:t>
            </a:r>
            <a:endParaRPr lang="zh-CN" altLang="en-US" sz="4000" cap="none" spc="0" dirty="0">
              <a:ln w="11430"/>
              <a:solidFill>
                <a:srgbClr val="660066"/>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barn(inVertical)">
                                      <p:cBhvr>
                                        <p:cTn id="7" dur="500"/>
                                        <p:tgtEl>
                                          <p:spTgt spid="14"/>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grpId="0" nodeType="clickEffect">
                                  <p:stCondLst>
                                    <p:cond delay="0"/>
                                  </p:stCondLst>
                                  <p:childTnLst>
                                    <p:set>
                                      <p:cBhvr>
                                        <p:cTn id="11" dur="1" fill="hold">
                                          <p:stCondLst>
                                            <p:cond delay="0"/>
                                          </p:stCondLst>
                                        </p:cTn>
                                        <p:tgtEl>
                                          <p:spTgt spid="13"/>
                                        </p:tgtEl>
                                        <p:attrNameLst>
                                          <p:attrName>style.visibility</p:attrName>
                                        </p:attrNameLst>
                                      </p:cBhvr>
                                      <p:to>
                                        <p:strVal val="visible"/>
                                      </p:to>
                                    </p:set>
                                    <p:animEffect transition="in" filter="wheel(4)">
                                      <p:cBhvr>
                                        <p:cTn id="12" dur="1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 grpId="0"/>
      <p:bldP spid="14"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矩形 5"/>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006600"/>
                </a:solidFill>
                <a:latin typeface="华文琥珀" panose="02010800040101010101" pitchFamily="2" charset="-122"/>
                <a:ea typeface="华文琥珀" panose="02010800040101010101" pitchFamily="2" charset="-122"/>
              </a:rPr>
              <a:t>自强不息的人物</a:t>
            </a:r>
            <a:endParaRPr lang="zh-CN" altLang="en-US" sz="6000" cap="none" spc="0" dirty="0">
              <a:ln w="11430"/>
              <a:solidFill>
                <a:srgbClr val="006600"/>
              </a:solidFill>
              <a:latin typeface="华文琥珀" panose="02010800040101010101" pitchFamily="2" charset="-122"/>
              <a:ea typeface="华文琥珀" panose="02010800040101010101" pitchFamily="2" charset="-122"/>
            </a:endParaRPr>
          </a:p>
        </p:txBody>
      </p:sp>
      <p:pic>
        <p:nvPicPr>
          <p:cNvPr id="10242" name="Picture 2"/>
          <p:cNvPicPr>
            <a:picLocks noChangeAspect="1" noChangeArrowheads="1"/>
          </p:cNvPicPr>
          <p:nvPr/>
        </p:nvPicPr>
        <p:blipFill>
          <a:blip r:embed="rId2"/>
          <a:srcRect/>
          <a:stretch>
            <a:fillRect/>
          </a:stretch>
        </p:blipFill>
        <p:spPr bwMode="auto">
          <a:xfrm>
            <a:off x="208340" y="2457602"/>
            <a:ext cx="4345336" cy="3240360"/>
          </a:xfrm>
          <a:prstGeom prst="rect">
            <a:avLst/>
          </a:prstGeom>
          <a:noFill/>
          <a:ln>
            <a:noFill/>
          </a:ln>
          <a:scene3d>
            <a:camera prst="orthographicFront"/>
            <a:lightRig rig="threePt" dir="t"/>
          </a:scene3d>
          <a:sp3d>
            <a:bevelT w="152400" h="50800" prst="softRoun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43" name="Picture 3"/>
          <p:cNvPicPr>
            <a:picLocks noChangeAspect="1" noChangeArrowheads="1"/>
          </p:cNvPicPr>
          <p:nvPr/>
        </p:nvPicPr>
        <p:blipFill>
          <a:blip r:embed="rId3"/>
          <a:srcRect/>
          <a:stretch>
            <a:fillRect/>
          </a:stretch>
        </p:blipFill>
        <p:spPr bwMode="auto">
          <a:xfrm>
            <a:off x="4595101" y="2457602"/>
            <a:ext cx="4345336" cy="3240360"/>
          </a:xfrm>
          <a:prstGeom prst="rect">
            <a:avLst/>
          </a:prstGeom>
          <a:noFill/>
          <a:ln>
            <a:noFill/>
          </a:ln>
          <a:scene3d>
            <a:camera prst="orthographicFront"/>
            <a:lightRig rig="threePt" dir="t"/>
          </a:scene3d>
          <a:sp3d>
            <a:bevelT w="152400" h="50800" prst="softRound"/>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a:spLocks noChangeArrowheads="1"/>
          </p:cNvSpPr>
          <p:nvPr/>
        </p:nvSpPr>
        <p:spPr bwMode="auto">
          <a:xfrm>
            <a:off x="1960" y="5780782"/>
            <a:ext cx="9144000" cy="107721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r>
              <a:rPr lang="zh-CN" altLang="en-US" sz="3200" b="1" dirty="0">
                <a:solidFill>
                  <a:srgbClr val="663300"/>
                </a:solidFill>
                <a:latin typeface="华文楷体" panose="02010600040101010101" pitchFamily="2" charset="-122"/>
                <a:ea typeface="华文楷体" panose="02010600040101010101" pitchFamily="2" charset="-122"/>
              </a:rPr>
              <a:t>从孙敬和苏秦两个人读书的故事引申出</a:t>
            </a:r>
            <a:r>
              <a:rPr lang="en-US" altLang="zh-CN" sz="3200" b="1" dirty="0">
                <a:solidFill>
                  <a:srgbClr val="663300"/>
                </a:solidFill>
                <a:latin typeface="华文楷体" panose="02010600040101010101" pitchFamily="2" charset="-122"/>
                <a:ea typeface="华文楷体" panose="02010600040101010101" pitchFamily="2" charset="-122"/>
              </a:rPr>
              <a:t>"</a:t>
            </a:r>
            <a:r>
              <a:rPr lang="zh-CN" altLang="en-US" sz="3200" b="1" dirty="0">
                <a:solidFill>
                  <a:srgbClr val="663300"/>
                </a:solidFill>
                <a:latin typeface="华文楷体" panose="02010600040101010101" pitchFamily="2" charset="-122"/>
                <a:ea typeface="华文楷体" panose="02010600040101010101" pitchFamily="2" charset="-122"/>
              </a:rPr>
              <a:t>悬梁刺股</a:t>
            </a:r>
            <a:r>
              <a:rPr lang="en-US" altLang="zh-CN" sz="3200" b="1" dirty="0">
                <a:solidFill>
                  <a:srgbClr val="663300"/>
                </a:solidFill>
                <a:latin typeface="华文楷体" panose="02010600040101010101" pitchFamily="2" charset="-122"/>
                <a:ea typeface="华文楷体" panose="02010600040101010101" pitchFamily="2" charset="-122"/>
              </a:rPr>
              <a:t>"</a:t>
            </a:r>
            <a:r>
              <a:rPr lang="zh-CN" altLang="en-US" sz="3200" b="1" dirty="0">
                <a:solidFill>
                  <a:srgbClr val="663300"/>
                </a:solidFill>
                <a:latin typeface="华文楷体" panose="02010600040101010101" pitchFamily="2" charset="-122"/>
                <a:ea typeface="华文楷体" panose="02010600040101010101" pitchFamily="2" charset="-122"/>
              </a:rPr>
              <a:t>这句成语，用来比喻发奋读书，刻苦学习的精神</a:t>
            </a:r>
            <a:r>
              <a:rPr lang="zh-CN" altLang="en-US" sz="3200" b="1" dirty="0" smtClean="0">
                <a:solidFill>
                  <a:srgbClr val="663300"/>
                </a:solidFill>
                <a:latin typeface="华文楷体" panose="02010600040101010101" pitchFamily="2" charset="-122"/>
                <a:ea typeface="华文楷体" panose="02010600040101010101" pitchFamily="2" charset="-122"/>
              </a:rPr>
              <a:t>。</a:t>
            </a:r>
            <a:endParaRPr lang="zh-CN" altLang="en-US" sz="3200" b="1" dirty="0">
              <a:solidFill>
                <a:srgbClr val="663300"/>
              </a:solidFill>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5" presetClass="entr" presetSubtype="0" fill="hold" nodeType="clickEffect">
                                  <p:stCondLst>
                                    <p:cond delay="0"/>
                                  </p:stCondLst>
                                  <p:childTnLst>
                                    <p:set>
                                      <p:cBhvr>
                                        <p:cTn id="6" dur="1" fill="hold">
                                          <p:stCondLst>
                                            <p:cond delay="0"/>
                                          </p:stCondLst>
                                        </p:cTn>
                                        <p:tgtEl>
                                          <p:spTgt spid="10242"/>
                                        </p:tgtEl>
                                        <p:attrNameLst>
                                          <p:attrName>style.visibility</p:attrName>
                                        </p:attrNameLst>
                                      </p:cBhvr>
                                      <p:to>
                                        <p:strVal val="visible"/>
                                      </p:to>
                                    </p:set>
                                    <p:anim calcmode="lin" valueType="num">
                                      <p:cBhvr>
                                        <p:cTn id="7" dur="500" decel="50000" fill="hold">
                                          <p:stCondLst>
                                            <p:cond delay="0"/>
                                          </p:stCondLst>
                                        </p:cTn>
                                        <p:tgtEl>
                                          <p:spTgt spid="10242"/>
                                        </p:tgtEl>
                                        <p:attrNameLst>
                                          <p:attrName>style.rotation</p:attrName>
                                        </p:attrNameLst>
                                      </p:cBhvr>
                                      <p:tavLst>
                                        <p:tav tm="0">
                                          <p:val>
                                            <p:fltVal val="-90"/>
                                          </p:val>
                                        </p:tav>
                                        <p:tav tm="100000">
                                          <p:val>
                                            <p:fltVal val="0"/>
                                          </p:val>
                                        </p:tav>
                                      </p:tavLst>
                                    </p:anim>
                                    <p:anim calcmode="lin" valueType="num">
                                      <p:cBhvr>
                                        <p:cTn id="8" dur="500" decel="50000" fill="hold">
                                          <p:stCondLst>
                                            <p:cond delay="0"/>
                                          </p:stCondLst>
                                        </p:cTn>
                                        <p:tgtEl>
                                          <p:spTgt spid="10242"/>
                                        </p:tgtEl>
                                        <p:attrNameLst>
                                          <p:attrName>ppt_w</p:attrName>
                                        </p:attrNameLst>
                                      </p:cBhvr>
                                      <p:tavLst>
                                        <p:tav tm="0">
                                          <p:val>
                                            <p:strVal val="#ppt_w"/>
                                          </p:val>
                                        </p:tav>
                                        <p:tav tm="100000">
                                          <p:val>
                                            <p:strVal val="#ppt_w*.05"/>
                                          </p:val>
                                        </p:tav>
                                      </p:tavLst>
                                    </p:anim>
                                    <p:anim calcmode="lin" valueType="num">
                                      <p:cBhvr>
                                        <p:cTn id="9" dur="500" accel="50000" fill="hold">
                                          <p:stCondLst>
                                            <p:cond delay="500"/>
                                          </p:stCondLst>
                                        </p:cTn>
                                        <p:tgtEl>
                                          <p:spTgt spid="10242"/>
                                        </p:tgtEl>
                                        <p:attrNameLst>
                                          <p:attrName>ppt_w</p:attrName>
                                        </p:attrNameLst>
                                      </p:cBhvr>
                                      <p:tavLst>
                                        <p:tav tm="0">
                                          <p:val>
                                            <p:strVal val="#ppt_w*.05"/>
                                          </p:val>
                                        </p:tav>
                                        <p:tav tm="100000">
                                          <p:val>
                                            <p:strVal val="#ppt_w"/>
                                          </p:val>
                                        </p:tav>
                                      </p:tavLst>
                                    </p:anim>
                                    <p:anim calcmode="lin" valueType="num">
                                      <p:cBhvr>
                                        <p:cTn id="10" dur="1000" fill="hold"/>
                                        <p:tgtEl>
                                          <p:spTgt spid="10242"/>
                                        </p:tgtEl>
                                        <p:attrNameLst>
                                          <p:attrName>ppt_h</p:attrName>
                                        </p:attrNameLst>
                                      </p:cBhvr>
                                      <p:tavLst>
                                        <p:tav tm="0">
                                          <p:val>
                                            <p:strVal val="#ppt_h"/>
                                          </p:val>
                                        </p:tav>
                                        <p:tav tm="100000">
                                          <p:val>
                                            <p:strVal val="#ppt_h"/>
                                          </p:val>
                                        </p:tav>
                                      </p:tavLst>
                                    </p:anim>
                                    <p:anim calcmode="lin" valueType="num">
                                      <p:cBhvr>
                                        <p:cTn id="11" dur="500" decel="50000" fill="hold">
                                          <p:stCondLst>
                                            <p:cond delay="0"/>
                                          </p:stCondLst>
                                        </p:cTn>
                                        <p:tgtEl>
                                          <p:spTgt spid="10242"/>
                                        </p:tgtEl>
                                        <p:attrNameLst>
                                          <p:attrName>ppt_x</p:attrName>
                                        </p:attrNameLst>
                                      </p:cBhvr>
                                      <p:tavLst>
                                        <p:tav tm="0">
                                          <p:val>
                                            <p:strVal val="#ppt_x+.4"/>
                                          </p:val>
                                        </p:tav>
                                        <p:tav tm="100000">
                                          <p:val>
                                            <p:strVal val="#ppt_x"/>
                                          </p:val>
                                        </p:tav>
                                      </p:tavLst>
                                    </p:anim>
                                    <p:anim calcmode="lin" valueType="num">
                                      <p:cBhvr>
                                        <p:cTn id="12" dur="500" decel="50000" fill="hold">
                                          <p:stCondLst>
                                            <p:cond delay="0"/>
                                          </p:stCondLst>
                                        </p:cTn>
                                        <p:tgtEl>
                                          <p:spTgt spid="10242"/>
                                        </p:tgtEl>
                                        <p:attrNameLst>
                                          <p:attrName>ppt_y</p:attrName>
                                        </p:attrNameLst>
                                      </p:cBhvr>
                                      <p:tavLst>
                                        <p:tav tm="0">
                                          <p:val>
                                            <p:strVal val="#ppt_y-.2"/>
                                          </p:val>
                                        </p:tav>
                                        <p:tav tm="100000">
                                          <p:val>
                                            <p:strVal val="#ppt_y+.1"/>
                                          </p:val>
                                        </p:tav>
                                      </p:tavLst>
                                    </p:anim>
                                    <p:anim calcmode="lin" valueType="num">
                                      <p:cBhvr>
                                        <p:cTn id="13" dur="500" accel="50000" fill="hold">
                                          <p:stCondLst>
                                            <p:cond delay="500"/>
                                          </p:stCondLst>
                                        </p:cTn>
                                        <p:tgtEl>
                                          <p:spTgt spid="10242"/>
                                        </p:tgtEl>
                                        <p:attrNameLst>
                                          <p:attrName>ppt_y</p:attrName>
                                        </p:attrNameLst>
                                      </p:cBhvr>
                                      <p:tavLst>
                                        <p:tav tm="0">
                                          <p:val>
                                            <p:strVal val="#ppt_y+.1"/>
                                          </p:val>
                                        </p:tav>
                                        <p:tav tm="100000">
                                          <p:val>
                                            <p:strVal val="#ppt_y"/>
                                          </p:val>
                                        </p:tav>
                                      </p:tavLst>
                                    </p:anim>
                                    <p:animEffect transition="in" filter="fade">
                                      <p:cBhvr>
                                        <p:cTn id="14" dur="1000" decel="50000">
                                          <p:stCondLst>
                                            <p:cond delay="0"/>
                                          </p:stCondLst>
                                        </p:cTn>
                                        <p:tgtEl>
                                          <p:spTgt spid="10242"/>
                                        </p:tgtEl>
                                      </p:cBhvr>
                                    </p:animEffect>
                                  </p:childTnLst>
                                </p:cTn>
                              </p:par>
                              <p:par>
                                <p:cTn id="15" presetID="25" presetClass="entr" presetSubtype="0" fill="hold" nodeType="withEffect">
                                  <p:stCondLst>
                                    <p:cond delay="0"/>
                                  </p:stCondLst>
                                  <p:childTnLst>
                                    <p:set>
                                      <p:cBhvr>
                                        <p:cTn id="16" dur="1" fill="hold">
                                          <p:stCondLst>
                                            <p:cond delay="0"/>
                                          </p:stCondLst>
                                        </p:cTn>
                                        <p:tgtEl>
                                          <p:spTgt spid="10243"/>
                                        </p:tgtEl>
                                        <p:attrNameLst>
                                          <p:attrName>style.visibility</p:attrName>
                                        </p:attrNameLst>
                                      </p:cBhvr>
                                      <p:to>
                                        <p:strVal val="visible"/>
                                      </p:to>
                                    </p:set>
                                    <p:anim calcmode="lin" valueType="num">
                                      <p:cBhvr>
                                        <p:cTn id="17" dur="500" decel="50000" fill="hold">
                                          <p:stCondLst>
                                            <p:cond delay="0"/>
                                          </p:stCondLst>
                                        </p:cTn>
                                        <p:tgtEl>
                                          <p:spTgt spid="10243"/>
                                        </p:tgtEl>
                                        <p:attrNameLst>
                                          <p:attrName>style.rotation</p:attrName>
                                        </p:attrNameLst>
                                      </p:cBhvr>
                                      <p:tavLst>
                                        <p:tav tm="0">
                                          <p:val>
                                            <p:fltVal val="-90"/>
                                          </p:val>
                                        </p:tav>
                                        <p:tav tm="100000">
                                          <p:val>
                                            <p:fltVal val="0"/>
                                          </p:val>
                                        </p:tav>
                                      </p:tavLst>
                                    </p:anim>
                                    <p:anim calcmode="lin" valueType="num">
                                      <p:cBhvr>
                                        <p:cTn id="18" dur="500" decel="50000" fill="hold">
                                          <p:stCondLst>
                                            <p:cond delay="0"/>
                                          </p:stCondLst>
                                        </p:cTn>
                                        <p:tgtEl>
                                          <p:spTgt spid="10243"/>
                                        </p:tgtEl>
                                        <p:attrNameLst>
                                          <p:attrName>ppt_w</p:attrName>
                                        </p:attrNameLst>
                                      </p:cBhvr>
                                      <p:tavLst>
                                        <p:tav tm="0">
                                          <p:val>
                                            <p:strVal val="#ppt_w"/>
                                          </p:val>
                                        </p:tav>
                                        <p:tav tm="100000">
                                          <p:val>
                                            <p:strVal val="#ppt_w*.05"/>
                                          </p:val>
                                        </p:tav>
                                      </p:tavLst>
                                    </p:anim>
                                    <p:anim calcmode="lin" valueType="num">
                                      <p:cBhvr>
                                        <p:cTn id="19" dur="500" accel="50000" fill="hold">
                                          <p:stCondLst>
                                            <p:cond delay="500"/>
                                          </p:stCondLst>
                                        </p:cTn>
                                        <p:tgtEl>
                                          <p:spTgt spid="10243"/>
                                        </p:tgtEl>
                                        <p:attrNameLst>
                                          <p:attrName>ppt_w</p:attrName>
                                        </p:attrNameLst>
                                      </p:cBhvr>
                                      <p:tavLst>
                                        <p:tav tm="0">
                                          <p:val>
                                            <p:strVal val="#ppt_w*.05"/>
                                          </p:val>
                                        </p:tav>
                                        <p:tav tm="100000">
                                          <p:val>
                                            <p:strVal val="#ppt_w"/>
                                          </p:val>
                                        </p:tav>
                                      </p:tavLst>
                                    </p:anim>
                                    <p:anim calcmode="lin" valueType="num">
                                      <p:cBhvr>
                                        <p:cTn id="20" dur="1000" fill="hold"/>
                                        <p:tgtEl>
                                          <p:spTgt spid="10243"/>
                                        </p:tgtEl>
                                        <p:attrNameLst>
                                          <p:attrName>ppt_h</p:attrName>
                                        </p:attrNameLst>
                                      </p:cBhvr>
                                      <p:tavLst>
                                        <p:tav tm="0">
                                          <p:val>
                                            <p:strVal val="#ppt_h"/>
                                          </p:val>
                                        </p:tav>
                                        <p:tav tm="100000">
                                          <p:val>
                                            <p:strVal val="#ppt_h"/>
                                          </p:val>
                                        </p:tav>
                                      </p:tavLst>
                                    </p:anim>
                                    <p:anim calcmode="lin" valueType="num">
                                      <p:cBhvr>
                                        <p:cTn id="21" dur="500" decel="50000" fill="hold">
                                          <p:stCondLst>
                                            <p:cond delay="0"/>
                                          </p:stCondLst>
                                        </p:cTn>
                                        <p:tgtEl>
                                          <p:spTgt spid="10243"/>
                                        </p:tgtEl>
                                        <p:attrNameLst>
                                          <p:attrName>ppt_x</p:attrName>
                                        </p:attrNameLst>
                                      </p:cBhvr>
                                      <p:tavLst>
                                        <p:tav tm="0">
                                          <p:val>
                                            <p:strVal val="#ppt_x+.4"/>
                                          </p:val>
                                        </p:tav>
                                        <p:tav tm="100000">
                                          <p:val>
                                            <p:strVal val="#ppt_x"/>
                                          </p:val>
                                        </p:tav>
                                      </p:tavLst>
                                    </p:anim>
                                    <p:anim calcmode="lin" valueType="num">
                                      <p:cBhvr>
                                        <p:cTn id="22" dur="500" decel="50000" fill="hold">
                                          <p:stCondLst>
                                            <p:cond delay="0"/>
                                          </p:stCondLst>
                                        </p:cTn>
                                        <p:tgtEl>
                                          <p:spTgt spid="10243"/>
                                        </p:tgtEl>
                                        <p:attrNameLst>
                                          <p:attrName>ppt_y</p:attrName>
                                        </p:attrNameLst>
                                      </p:cBhvr>
                                      <p:tavLst>
                                        <p:tav tm="0">
                                          <p:val>
                                            <p:strVal val="#ppt_y-.2"/>
                                          </p:val>
                                        </p:tav>
                                        <p:tav tm="100000">
                                          <p:val>
                                            <p:strVal val="#ppt_y+.1"/>
                                          </p:val>
                                        </p:tav>
                                      </p:tavLst>
                                    </p:anim>
                                    <p:anim calcmode="lin" valueType="num">
                                      <p:cBhvr>
                                        <p:cTn id="23" dur="500" accel="50000" fill="hold">
                                          <p:stCondLst>
                                            <p:cond delay="500"/>
                                          </p:stCondLst>
                                        </p:cTn>
                                        <p:tgtEl>
                                          <p:spTgt spid="10243"/>
                                        </p:tgtEl>
                                        <p:attrNameLst>
                                          <p:attrName>ppt_y</p:attrName>
                                        </p:attrNameLst>
                                      </p:cBhvr>
                                      <p:tavLst>
                                        <p:tav tm="0">
                                          <p:val>
                                            <p:strVal val="#ppt_y+.1"/>
                                          </p:val>
                                        </p:tav>
                                        <p:tav tm="100000">
                                          <p:val>
                                            <p:strVal val="#ppt_y"/>
                                          </p:val>
                                        </p:tav>
                                      </p:tavLst>
                                    </p:anim>
                                    <p:animEffect transition="in" filter="fade">
                                      <p:cBhvr>
                                        <p:cTn id="24" dur="1000" decel="50000">
                                          <p:stCondLst>
                                            <p:cond delay="0"/>
                                          </p:stCondLst>
                                        </p:cTn>
                                        <p:tgtEl>
                                          <p:spTgt spid="10243"/>
                                        </p:tgtEl>
                                      </p:cBhvr>
                                    </p:animEffect>
                                  </p:childTnLst>
                                </p:cTn>
                              </p:par>
                              <p:par>
                                <p:cTn id="25" presetID="25" presetClass="entr" presetSubtype="0" fill="hold" grpId="0" nodeType="withEffect">
                                  <p:stCondLst>
                                    <p:cond delay="0"/>
                                  </p:stCondLst>
                                  <p:childTnLst>
                                    <p:set>
                                      <p:cBhvr>
                                        <p:cTn id="26" dur="1" fill="hold">
                                          <p:stCondLst>
                                            <p:cond delay="0"/>
                                          </p:stCondLst>
                                        </p:cTn>
                                        <p:tgtEl>
                                          <p:spTgt spid="9"/>
                                        </p:tgtEl>
                                        <p:attrNameLst>
                                          <p:attrName>style.visibility</p:attrName>
                                        </p:attrNameLst>
                                      </p:cBhvr>
                                      <p:to>
                                        <p:strVal val="visible"/>
                                      </p:to>
                                    </p:set>
                                    <p:anim calcmode="lin" valueType="num">
                                      <p:cBhvr>
                                        <p:cTn id="27" dur="500" decel="50000" fill="hold">
                                          <p:stCondLst>
                                            <p:cond delay="0"/>
                                          </p:stCondLst>
                                        </p:cTn>
                                        <p:tgtEl>
                                          <p:spTgt spid="9"/>
                                        </p:tgtEl>
                                        <p:attrNameLst>
                                          <p:attrName>style.rotation</p:attrName>
                                        </p:attrNameLst>
                                      </p:cBhvr>
                                      <p:tavLst>
                                        <p:tav tm="0">
                                          <p:val>
                                            <p:fltVal val="-90"/>
                                          </p:val>
                                        </p:tav>
                                        <p:tav tm="100000">
                                          <p:val>
                                            <p:fltVal val="0"/>
                                          </p:val>
                                        </p:tav>
                                      </p:tavLst>
                                    </p:anim>
                                    <p:anim calcmode="lin" valueType="num">
                                      <p:cBhvr>
                                        <p:cTn id="28" dur="500" decel="50000" fill="hold">
                                          <p:stCondLst>
                                            <p:cond delay="0"/>
                                          </p:stCondLst>
                                        </p:cTn>
                                        <p:tgtEl>
                                          <p:spTgt spid="9"/>
                                        </p:tgtEl>
                                        <p:attrNameLst>
                                          <p:attrName>ppt_w</p:attrName>
                                        </p:attrNameLst>
                                      </p:cBhvr>
                                      <p:tavLst>
                                        <p:tav tm="0">
                                          <p:val>
                                            <p:strVal val="#ppt_w"/>
                                          </p:val>
                                        </p:tav>
                                        <p:tav tm="100000">
                                          <p:val>
                                            <p:strVal val="#ppt_w*.05"/>
                                          </p:val>
                                        </p:tav>
                                      </p:tavLst>
                                    </p:anim>
                                    <p:anim calcmode="lin" valueType="num">
                                      <p:cBhvr>
                                        <p:cTn id="29" dur="500" accel="50000" fill="hold">
                                          <p:stCondLst>
                                            <p:cond delay="500"/>
                                          </p:stCondLst>
                                        </p:cTn>
                                        <p:tgtEl>
                                          <p:spTgt spid="9"/>
                                        </p:tgtEl>
                                        <p:attrNameLst>
                                          <p:attrName>ppt_w</p:attrName>
                                        </p:attrNameLst>
                                      </p:cBhvr>
                                      <p:tavLst>
                                        <p:tav tm="0">
                                          <p:val>
                                            <p:strVal val="#ppt_w*.05"/>
                                          </p:val>
                                        </p:tav>
                                        <p:tav tm="100000">
                                          <p:val>
                                            <p:strVal val="#ppt_w"/>
                                          </p:val>
                                        </p:tav>
                                      </p:tavLst>
                                    </p:anim>
                                    <p:anim calcmode="lin" valueType="num">
                                      <p:cBhvr>
                                        <p:cTn id="30" dur="1000" fill="hold"/>
                                        <p:tgtEl>
                                          <p:spTgt spid="9"/>
                                        </p:tgtEl>
                                        <p:attrNameLst>
                                          <p:attrName>ppt_h</p:attrName>
                                        </p:attrNameLst>
                                      </p:cBhvr>
                                      <p:tavLst>
                                        <p:tav tm="0">
                                          <p:val>
                                            <p:strVal val="#ppt_h"/>
                                          </p:val>
                                        </p:tav>
                                        <p:tav tm="100000">
                                          <p:val>
                                            <p:strVal val="#ppt_h"/>
                                          </p:val>
                                        </p:tav>
                                      </p:tavLst>
                                    </p:anim>
                                    <p:anim calcmode="lin" valueType="num">
                                      <p:cBhvr>
                                        <p:cTn id="31" dur="500" decel="50000" fill="hold">
                                          <p:stCondLst>
                                            <p:cond delay="0"/>
                                          </p:stCondLst>
                                        </p:cTn>
                                        <p:tgtEl>
                                          <p:spTgt spid="9"/>
                                        </p:tgtEl>
                                        <p:attrNameLst>
                                          <p:attrName>ppt_x</p:attrName>
                                        </p:attrNameLst>
                                      </p:cBhvr>
                                      <p:tavLst>
                                        <p:tav tm="0">
                                          <p:val>
                                            <p:strVal val="#ppt_x+.4"/>
                                          </p:val>
                                        </p:tav>
                                        <p:tav tm="100000">
                                          <p:val>
                                            <p:strVal val="#ppt_x"/>
                                          </p:val>
                                        </p:tav>
                                      </p:tavLst>
                                    </p:anim>
                                    <p:anim calcmode="lin" valueType="num">
                                      <p:cBhvr>
                                        <p:cTn id="32" dur="500" decel="50000" fill="hold">
                                          <p:stCondLst>
                                            <p:cond delay="0"/>
                                          </p:stCondLst>
                                        </p:cTn>
                                        <p:tgtEl>
                                          <p:spTgt spid="9"/>
                                        </p:tgtEl>
                                        <p:attrNameLst>
                                          <p:attrName>ppt_y</p:attrName>
                                        </p:attrNameLst>
                                      </p:cBhvr>
                                      <p:tavLst>
                                        <p:tav tm="0">
                                          <p:val>
                                            <p:strVal val="#ppt_y-.2"/>
                                          </p:val>
                                        </p:tav>
                                        <p:tav tm="100000">
                                          <p:val>
                                            <p:strVal val="#ppt_y+.1"/>
                                          </p:val>
                                        </p:tav>
                                      </p:tavLst>
                                    </p:anim>
                                    <p:anim calcmode="lin" valueType="num">
                                      <p:cBhvr>
                                        <p:cTn id="33" dur="500" accel="50000" fill="hold">
                                          <p:stCondLst>
                                            <p:cond delay="500"/>
                                          </p:stCondLst>
                                        </p:cTn>
                                        <p:tgtEl>
                                          <p:spTgt spid="9"/>
                                        </p:tgtEl>
                                        <p:attrNameLst>
                                          <p:attrName>ppt_y</p:attrName>
                                        </p:attrNameLst>
                                      </p:cBhvr>
                                      <p:tavLst>
                                        <p:tav tm="0">
                                          <p:val>
                                            <p:strVal val="#ppt_y+.1"/>
                                          </p:val>
                                        </p:tav>
                                        <p:tav tm="100000">
                                          <p:val>
                                            <p:strVal val="#ppt_y"/>
                                          </p:val>
                                        </p:tav>
                                      </p:tavLst>
                                    </p:anim>
                                    <p:animEffect transition="in" filter="fade">
                                      <p:cBhvr>
                                        <p:cTn id="34" dur="1000" decel="50000">
                                          <p:stCondLst>
                                            <p:cond delay="0"/>
                                          </p:stCondLst>
                                        </p:cTn>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8433" name="文本框 5"/>
          <p:cNvSpPr txBox="1">
            <a:spLocks noChangeArrowheads="1"/>
          </p:cNvSpPr>
          <p:nvPr/>
        </p:nvSpPr>
        <p:spPr bwMode="auto">
          <a:xfrm>
            <a:off x="16340" y="2101192"/>
            <a:ext cx="9132731" cy="22467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Clr>
                <a:srgbClr val="9BBB59"/>
              </a:buClr>
              <a:buFont typeface="Wingdings" panose="05000000000000000000" pitchFamily="2" charset="2"/>
              <a:buNone/>
            </a:pPr>
            <a:r>
              <a:rPr lang="en-US" altLang="zh-CN" sz="2800" b="1" dirty="0">
                <a:latin typeface="华文楷体" panose="02010600040101010101" pitchFamily="2" charset="-122"/>
                <a:ea typeface="华文楷体" panose="02010600040101010101" pitchFamily="2" charset="-122"/>
                <a:sym typeface="宋体" panose="02010600030101010101" pitchFamily="2" charset="-122"/>
              </a:rPr>
              <a:t>    </a:t>
            </a:r>
            <a:r>
              <a:rPr lang="en-US" altLang="zh-CN" sz="2800" b="1" dirty="0" smtClean="0">
                <a:latin typeface="华文楷体" panose="02010600040101010101" pitchFamily="2" charset="-122"/>
                <a:ea typeface="华文楷体" panose="02010600040101010101" pitchFamily="2" charset="-122"/>
                <a:sym typeface="宋体" panose="02010600030101010101" pitchFamily="2" charset="-122"/>
              </a:rPr>
              <a:t>  </a:t>
            </a:r>
            <a:r>
              <a:rPr lang="zh-CN" altLang="en-US" sz="2800" b="1" dirty="0" smtClean="0">
                <a:latin typeface="华文楷体" panose="02010600040101010101" pitchFamily="2" charset="-122"/>
                <a:ea typeface="华文楷体" panose="02010600040101010101" pitchFamily="2" charset="-122"/>
                <a:sym typeface="宋体" panose="02010600030101010101" pitchFamily="2" charset="-122"/>
              </a:rPr>
              <a:t>“</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盖</a:t>
            </a:r>
            <a:r>
              <a:rPr lang="zh-CN" altLang="en-US" sz="2800" b="1" dirty="0">
                <a:solidFill>
                  <a:srgbClr val="0000FF"/>
                </a:solidFill>
                <a:latin typeface="华文楷体" panose="02010600040101010101" pitchFamily="2" charset="-122"/>
                <a:ea typeface="华文楷体" panose="02010600040101010101" pitchFamily="2" charset="-122"/>
                <a:sym typeface="宋体" panose="02010600030101010101" pitchFamily="2" charset="-122"/>
              </a:rPr>
              <a:t>文王</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拘而演《周易》；</a:t>
            </a:r>
            <a:r>
              <a:rPr lang="zh-CN" altLang="en-US" sz="2800" b="1" dirty="0">
                <a:solidFill>
                  <a:srgbClr val="0000FF"/>
                </a:solidFill>
                <a:latin typeface="华文楷体" panose="02010600040101010101" pitchFamily="2" charset="-122"/>
                <a:ea typeface="华文楷体" panose="02010600040101010101" pitchFamily="2" charset="-122"/>
                <a:sym typeface="宋体" panose="02010600030101010101" pitchFamily="2" charset="-122"/>
              </a:rPr>
              <a:t>仲尼</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厄而作《春秋》；</a:t>
            </a:r>
            <a:r>
              <a:rPr lang="zh-CN" altLang="en-US" sz="2800" b="1" dirty="0">
                <a:solidFill>
                  <a:srgbClr val="0000FF"/>
                </a:solidFill>
                <a:latin typeface="华文楷体" panose="02010600040101010101" pitchFamily="2" charset="-122"/>
                <a:ea typeface="华文楷体" panose="02010600040101010101" pitchFamily="2" charset="-122"/>
                <a:sym typeface="宋体" panose="02010600030101010101" pitchFamily="2" charset="-122"/>
              </a:rPr>
              <a:t>屈原</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放逐，乃赋《离骚》；</a:t>
            </a:r>
            <a:r>
              <a:rPr lang="zh-CN" altLang="en-US" sz="2800" b="1" dirty="0">
                <a:solidFill>
                  <a:srgbClr val="0000FF"/>
                </a:solidFill>
                <a:latin typeface="华文楷体" panose="02010600040101010101" pitchFamily="2" charset="-122"/>
                <a:ea typeface="华文楷体" panose="02010600040101010101" pitchFamily="2" charset="-122"/>
                <a:sym typeface="宋体" panose="02010600030101010101" pitchFamily="2" charset="-122"/>
              </a:rPr>
              <a:t>左丘</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失明，厥有《国语》；</a:t>
            </a:r>
            <a:r>
              <a:rPr lang="zh-CN" altLang="en-US" sz="2800" b="1" dirty="0">
                <a:solidFill>
                  <a:srgbClr val="0000FF"/>
                </a:solidFill>
                <a:latin typeface="华文楷体" panose="02010600040101010101" pitchFamily="2" charset="-122"/>
                <a:ea typeface="华文楷体" panose="02010600040101010101" pitchFamily="2" charset="-122"/>
                <a:sym typeface="宋体" panose="02010600030101010101" pitchFamily="2" charset="-122"/>
              </a:rPr>
              <a:t>孙子</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膑脚，《兵法》修列；</a:t>
            </a:r>
            <a:r>
              <a:rPr lang="zh-CN" altLang="en-US" sz="2800" b="1" dirty="0">
                <a:solidFill>
                  <a:srgbClr val="0000FF"/>
                </a:solidFill>
                <a:latin typeface="华文楷体" panose="02010600040101010101" pitchFamily="2" charset="-122"/>
                <a:ea typeface="华文楷体" panose="02010600040101010101" pitchFamily="2" charset="-122"/>
                <a:sym typeface="宋体" panose="02010600030101010101" pitchFamily="2" charset="-122"/>
              </a:rPr>
              <a:t>不韦</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迁蜀，世传《吕览》；</a:t>
            </a:r>
            <a:r>
              <a:rPr lang="zh-CN" altLang="en-US" sz="2800" b="1" dirty="0">
                <a:solidFill>
                  <a:srgbClr val="0000FF"/>
                </a:solidFill>
                <a:latin typeface="华文楷体" panose="02010600040101010101" pitchFamily="2" charset="-122"/>
                <a:ea typeface="华文楷体" panose="02010600040101010101" pitchFamily="2" charset="-122"/>
                <a:sym typeface="宋体" panose="02010600030101010101" pitchFamily="2" charset="-122"/>
              </a:rPr>
              <a:t>韩非</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囚秦</a:t>
            </a:r>
            <a:r>
              <a:rPr lang="zh-CN" altLang="en-US" sz="2800" b="1" dirty="0" smtClean="0">
                <a:latin typeface="华文楷体" panose="02010600040101010101" pitchFamily="2" charset="-122"/>
                <a:ea typeface="华文楷体" panose="02010600040101010101" pitchFamily="2" charset="-122"/>
                <a:sym typeface="宋体" panose="02010600030101010101" pitchFamily="2" charset="-122"/>
              </a:rPr>
              <a:t>，《说难》</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《孤愤》；《诗》三百篇，此皆圣贤发愤之所为作也。”   </a:t>
            </a:r>
            <a:r>
              <a:rPr lang="zh-CN" altLang="en-US" sz="2800" b="1" dirty="0" smtClean="0">
                <a:latin typeface="华文楷体" panose="02010600040101010101" pitchFamily="2" charset="-122"/>
                <a:ea typeface="华文楷体" panose="02010600040101010101" pitchFamily="2" charset="-122"/>
                <a:sym typeface="宋体" panose="02010600030101010101" pitchFamily="2" charset="-122"/>
              </a:rPr>
              <a:t>                               </a:t>
            </a:r>
            <a:r>
              <a:rPr lang="en-US" altLang="zh-CN" sz="2800" b="1" dirty="0" smtClean="0">
                <a:latin typeface="华文楷体" panose="02010600040101010101" pitchFamily="2" charset="-122"/>
                <a:ea typeface="华文楷体" panose="02010600040101010101" pitchFamily="2" charset="-122"/>
                <a:sym typeface="宋体" panose="02010600030101010101" pitchFamily="2" charset="-122"/>
              </a:rPr>
              <a:t>——</a:t>
            </a:r>
            <a:r>
              <a:rPr lang="zh-CN" altLang="en-US" sz="2800" b="1" dirty="0">
                <a:solidFill>
                  <a:srgbClr val="0000FF"/>
                </a:solidFill>
                <a:latin typeface="华文楷体" panose="02010600040101010101" pitchFamily="2" charset="-122"/>
                <a:ea typeface="华文楷体" panose="02010600040101010101" pitchFamily="2" charset="-122"/>
                <a:sym typeface="宋体" panose="02010600030101010101" pitchFamily="2" charset="-122"/>
              </a:rPr>
              <a:t>司马迁</a:t>
            </a:r>
            <a:r>
              <a:rPr lang="zh-CN" altLang="en-US" sz="2800" b="1" dirty="0">
                <a:latin typeface="华文楷体" panose="02010600040101010101" pitchFamily="2" charset="-122"/>
                <a:ea typeface="华文楷体" panose="02010600040101010101" pitchFamily="2" charset="-122"/>
                <a:sym typeface="宋体" panose="02010600030101010101" pitchFamily="2" charset="-122"/>
              </a:rPr>
              <a:t>《报任安书》</a:t>
            </a:r>
            <a:endParaRPr lang="zh-CN" altLang="en-US" sz="2800" b="1" dirty="0">
              <a:latin typeface="华文楷体" panose="02010600040101010101" pitchFamily="2" charset="-122"/>
              <a:ea typeface="华文楷体" panose="02010600040101010101" pitchFamily="2" charset="-122"/>
              <a:sym typeface="宋体" panose="02010600030101010101" pitchFamily="2" charset="-122"/>
            </a:endParaRPr>
          </a:p>
        </p:txBody>
      </p:sp>
      <p:sp>
        <p:nvSpPr>
          <p:cNvPr id="5" name="矩形 4"/>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006600"/>
                </a:solidFill>
                <a:latin typeface="华文琥珀" panose="02010800040101010101" pitchFamily="2" charset="-122"/>
                <a:ea typeface="华文琥珀" panose="02010800040101010101" pitchFamily="2" charset="-122"/>
              </a:rPr>
              <a:t>自强不息的人物</a:t>
            </a:r>
            <a:endParaRPr lang="zh-CN" altLang="en-US" sz="6000" cap="none" spc="0" dirty="0">
              <a:ln w="11430"/>
              <a:solidFill>
                <a:srgbClr val="006600"/>
              </a:solidFill>
              <a:latin typeface="华文琥珀" panose="02010800040101010101" pitchFamily="2" charset="-122"/>
              <a:ea typeface="华文琥珀" panose="02010800040101010101" pitchFamily="2" charset="-122"/>
            </a:endParaRPr>
          </a:p>
        </p:txBody>
      </p:sp>
      <p:sp>
        <p:nvSpPr>
          <p:cNvPr id="6" name="文本框 5"/>
          <p:cNvSpPr txBox="1">
            <a:spLocks noChangeArrowheads="1"/>
          </p:cNvSpPr>
          <p:nvPr/>
        </p:nvSpPr>
        <p:spPr bwMode="auto">
          <a:xfrm>
            <a:off x="11269" y="4365010"/>
            <a:ext cx="9132731" cy="2492990"/>
          </a:xfrm>
          <a:prstGeom prst="rect">
            <a:avLst/>
          </a:prstGeom>
        </p:spPr>
        <p:style>
          <a:lnRef idx="3">
            <a:schemeClr val="lt1"/>
          </a:lnRef>
          <a:fillRef idx="1">
            <a:schemeClr val="accent4"/>
          </a:fillRef>
          <a:effectRef idx="1">
            <a:schemeClr val="accent4"/>
          </a:effectRef>
          <a:fontRef idx="minor">
            <a:schemeClr val="lt1"/>
          </a:fontRef>
        </p:style>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a:defRPr>
                <a:solidFill>
                  <a:schemeClr val="tx1"/>
                </a:solidFill>
                <a:latin typeface="Arial" panose="020B0604020202020204" pitchFamily="34" charset="0"/>
                <a:ea typeface="宋体" panose="02010600030101010101" pitchFamily="2" charset="-122"/>
              </a:defRPr>
            </a:lvl2pPr>
            <a:lvl3pPr>
              <a:defRPr>
                <a:solidFill>
                  <a:schemeClr val="tx1"/>
                </a:solidFill>
                <a:latin typeface="Arial" panose="020B0604020202020204" pitchFamily="34" charset="0"/>
                <a:ea typeface="宋体" panose="02010600030101010101" pitchFamily="2" charset="-122"/>
              </a:defRPr>
            </a:lvl3pPr>
            <a:lvl4pPr>
              <a:defRPr>
                <a:solidFill>
                  <a:schemeClr val="tx1"/>
                </a:solidFill>
                <a:latin typeface="Arial" panose="020B0604020202020204" pitchFamily="34" charset="0"/>
                <a:ea typeface="宋体" panose="02010600030101010101" pitchFamily="2" charset="-122"/>
              </a:defRPr>
            </a:lvl4pPr>
            <a:lvl5pPr>
              <a:defRPr>
                <a:solidFill>
                  <a:schemeClr val="tx1"/>
                </a:solidFill>
                <a:latin typeface="Arial" panose="020B0604020202020204" pitchFamily="34" charset="0"/>
                <a:ea typeface="宋体" panose="02010600030101010101" pitchFamily="2" charset="-122"/>
              </a:defRPr>
            </a:lvl5pPr>
            <a:lvl6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6pPr>
            <a:lvl7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7pPr>
            <a:lvl8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8pPr>
            <a:lvl9pPr fontAlgn="base">
              <a:spcBef>
                <a:spcPct val="0"/>
              </a:spcBef>
              <a:spcAft>
                <a:spcPct val="0"/>
              </a:spcAft>
              <a:buFont typeface="Arial" panose="020B0604020202020204" pitchFamily="34" charset="0"/>
              <a:defRPr>
                <a:solidFill>
                  <a:schemeClr val="tx1"/>
                </a:solidFill>
                <a:latin typeface="Arial" panose="020B0604020202020204" pitchFamily="34" charset="0"/>
                <a:ea typeface="宋体" panose="02010600030101010101" pitchFamily="2" charset="-122"/>
              </a:defRPr>
            </a:lvl9pPr>
          </a:lstStyle>
          <a:p>
            <a:pPr>
              <a:buClr>
                <a:srgbClr val="9BBB59"/>
              </a:buClr>
              <a:buFont typeface="Wingdings" panose="05000000000000000000" pitchFamily="2" charset="2"/>
              <a:buNone/>
            </a:pPr>
            <a:r>
              <a:rPr lang="zh-CN" altLang="en-US" sz="2600" b="1" dirty="0" smtClean="0">
                <a:solidFill>
                  <a:schemeClr val="bg1"/>
                </a:solidFill>
                <a:latin typeface="华文楷体" panose="02010600040101010101" pitchFamily="2" charset="-122"/>
                <a:ea typeface="华文楷体" panose="02010600040101010101" pitchFamily="2" charset="-122"/>
              </a:rPr>
              <a:t>        文</a:t>
            </a:r>
            <a:r>
              <a:rPr lang="zh-CN" altLang="en-US" sz="2600" b="1" dirty="0">
                <a:solidFill>
                  <a:schemeClr val="bg1"/>
                </a:solidFill>
                <a:latin typeface="华文楷体" panose="02010600040101010101" pitchFamily="2" charset="-122"/>
                <a:ea typeface="华文楷体" panose="02010600040101010101" pitchFamily="2" charset="-122"/>
              </a:rPr>
              <a:t>王被拘禁在里时推演了</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周易</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；孔子在困穷的境遇中编写了</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春秋</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；屈原被流放后创作了</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离骚</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；左丘明失明后写出了</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国语</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；孙膑被砍去了膝盖骨</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编著了</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兵法</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；吕不韦被贬放到蜀地</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有</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吕氏春秋</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流传世上；韩非被囚禁在秦国</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写下了</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说难</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孤愤</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；（至于）</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诗经</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三百篇</a:t>
            </a:r>
            <a:r>
              <a:rPr lang="en-US" altLang="zh-CN" sz="2600" b="1" dirty="0">
                <a:solidFill>
                  <a:schemeClr val="bg1"/>
                </a:solidFill>
                <a:latin typeface="华文楷体" panose="02010600040101010101" pitchFamily="2" charset="-122"/>
                <a:ea typeface="华文楷体" panose="02010600040101010101" pitchFamily="2" charset="-122"/>
              </a:rPr>
              <a:t>,</a:t>
            </a:r>
            <a:r>
              <a:rPr lang="zh-CN" altLang="en-US" sz="2600" b="1" dirty="0">
                <a:solidFill>
                  <a:schemeClr val="bg1"/>
                </a:solidFill>
                <a:latin typeface="华文楷体" panose="02010600040101010101" pitchFamily="2" charset="-122"/>
                <a:ea typeface="华文楷体" panose="02010600040101010101" pitchFamily="2" charset="-122"/>
              </a:rPr>
              <a:t>也大多是圣贤们为抒发郁愤而写出来的</a:t>
            </a:r>
            <a:r>
              <a:rPr lang="en-US" altLang="zh-CN" sz="2600" b="1" dirty="0">
                <a:solidFill>
                  <a:schemeClr val="bg1"/>
                </a:solidFill>
                <a:latin typeface="华文楷体" panose="02010600040101010101" pitchFamily="2" charset="-122"/>
                <a:ea typeface="华文楷体" panose="02010600040101010101" pitchFamily="2" charset="-122"/>
              </a:rPr>
              <a:t>.</a:t>
            </a:r>
            <a:endParaRPr lang="zh-CN" altLang="en-US" sz="2600" b="1" dirty="0">
              <a:solidFill>
                <a:schemeClr val="bg1"/>
              </a:solidFill>
              <a:latin typeface="华文楷体" panose="02010600040101010101" pitchFamily="2" charset="-122"/>
              <a:ea typeface="华文楷体" panose="02010600040101010101" pitchFamily="2" charset="-122"/>
              <a:sym typeface="宋体" panose="0201060003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p14:dur="0"/>
    </mc:Choice>
    <mc:Fallback>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18433"/>
                                        </p:tgtEl>
                                        <p:attrNameLst>
                                          <p:attrName>style.visibility</p:attrName>
                                        </p:attrNameLst>
                                      </p:cBhvr>
                                      <p:to>
                                        <p:strVal val="visible"/>
                                      </p:to>
                                    </p:set>
                                    <p:animEffect transition="in" filter="barn(inVertical)">
                                      <p:cBhvr>
                                        <p:cTn id="7" dur="500"/>
                                        <p:tgtEl>
                                          <p:spTgt spid="18433"/>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3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circle(out)">
                                      <p:cBhvr>
                                        <p:cTn id="12"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433" grpId="0"/>
      <p:bldP spid="6"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descr="1006201754179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矩形 2"/>
          <p:cNvSpPr/>
          <p:nvPr/>
        </p:nvSpPr>
        <p:spPr>
          <a:xfrm>
            <a:off x="467544" y="2567042"/>
            <a:ext cx="8568952" cy="232679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600" cap="none" spc="0" dirty="0" smtClean="0">
                <a:ln w="11430"/>
                <a:solidFill>
                  <a:srgbClr val="0000FF"/>
                </a:solidFill>
                <a:latin typeface="华文琥珀" panose="02010800040101010101" pitchFamily="2" charset="-122"/>
                <a:ea typeface="华文琥珀" panose="02010800040101010101" pitchFamily="2" charset="-122"/>
              </a:rPr>
              <a:t>第三篇章</a:t>
            </a:r>
            <a:endParaRPr lang="en-US" altLang="zh-CN" sz="6600" cap="none" spc="0" dirty="0" smtClean="0">
              <a:ln w="11430"/>
              <a:solidFill>
                <a:srgbClr val="0000FF"/>
              </a:solidFill>
              <a:latin typeface="华文琥珀" panose="02010800040101010101" pitchFamily="2" charset="-122"/>
              <a:ea typeface="华文琥珀" panose="02010800040101010101" pitchFamily="2" charset="-122"/>
            </a:endParaRPr>
          </a:p>
          <a:p>
            <a:pPr>
              <a:lnSpc>
                <a:spcPct val="120000"/>
              </a:lnSpc>
            </a:pPr>
            <a:r>
              <a:rPr lang="zh-CN" altLang="en-US" sz="6600" dirty="0" smtClean="0">
                <a:ln w="11430"/>
                <a:solidFill>
                  <a:srgbClr val="0000FF"/>
                </a:solidFill>
                <a:latin typeface="华文琥珀" panose="02010800040101010101" pitchFamily="2" charset="-122"/>
                <a:ea typeface="华文琥珀" panose="02010800040101010101" pitchFamily="2" charset="-122"/>
              </a:rPr>
              <a:t>演讲：青年当自强不息</a:t>
            </a:r>
            <a:endParaRPr lang="en-US" altLang="zh-CN" sz="6600" dirty="0">
              <a:ln w="11430"/>
              <a:solidFill>
                <a:srgbClr val="0000FF"/>
              </a:solidFill>
              <a:latin typeface="华文琥珀" panose="02010800040101010101" pitchFamily="2" charset="-122"/>
              <a:ea typeface="华文琥珀"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randombar(horizontal)">
                                      <p:cBhvr>
                                        <p:cTn id="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218" name="文本框 32"/>
          <p:cNvSpPr txBox="1">
            <a:spLocks noChangeArrowheads="1"/>
          </p:cNvSpPr>
          <p:nvPr/>
        </p:nvSpPr>
        <p:spPr bwMode="auto">
          <a:xfrm>
            <a:off x="4475164" y="390101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500">
                <a:solidFill>
                  <a:srgbClr val="EFFFFF"/>
                </a:solidFill>
              </a:rPr>
              <a:t>状元成才路</a:t>
            </a:r>
            <a:endParaRPr lang="zh-CN" altLang="zh-CN" sz="500">
              <a:solidFill>
                <a:srgbClr val="EFFFFF"/>
              </a:solidFill>
            </a:endParaRPr>
          </a:p>
        </p:txBody>
      </p:sp>
      <p:sp>
        <p:nvSpPr>
          <p:cNvPr id="9219" name="文本框 34"/>
          <p:cNvSpPr txBox="1">
            <a:spLocks noChangeArrowheads="1"/>
          </p:cNvSpPr>
          <p:nvPr/>
        </p:nvSpPr>
        <p:spPr bwMode="auto">
          <a:xfrm rot="-280097">
            <a:off x="3431955" y="16658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0" name="文本框 36"/>
          <p:cNvSpPr txBox="1">
            <a:spLocks noChangeArrowheads="1"/>
          </p:cNvSpPr>
          <p:nvPr/>
        </p:nvSpPr>
        <p:spPr bwMode="auto">
          <a:xfrm rot="-5350866">
            <a:off x="5862417" y="17833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1" name="文本框 37"/>
          <p:cNvSpPr txBox="1">
            <a:spLocks noChangeArrowheads="1"/>
          </p:cNvSpPr>
          <p:nvPr/>
        </p:nvSpPr>
        <p:spPr bwMode="auto">
          <a:xfrm rot="-4150866">
            <a:off x="5332193" y="23273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2" name="文本框 45"/>
          <p:cNvSpPr txBox="1">
            <a:spLocks noChangeArrowheads="1"/>
          </p:cNvSpPr>
          <p:nvPr/>
        </p:nvSpPr>
        <p:spPr bwMode="auto">
          <a:xfrm rot="-5350866">
            <a:off x="6422804" y="18129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3" name="文本框 46"/>
          <p:cNvSpPr txBox="1">
            <a:spLocks noChangeArrowheads="1"/>
          </p:cNvSpPr>
          <p:nvPr/>
        </p:nvSpPr>
        <p:spPr bwMode="auto">
          <a:xfrm rot="-424911">
            <a:off x="7068124" y="21209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4" name="文本框 47"/>
          <p:cNvSpPr txBox="1">
            <a:spLocks noChangeArrowheads="1"/>
          </p:cNvSpPr>
          <p:nvPr/>
        </p:nvSpPr>
        <p:spPr bwMode="auto">
          <a:xfrm rot="-4150866">
            <a:off x="7656293" y="33602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5" name="文本框 49"/>
          <p:cNvSpPr txBox="1">
            <a:spLocks noChangeArrowheads="1"/>
          </p:cNvSpPr>
          <p:nvPr/>
        </p:nvSpPr>
        <p:spPr bwMode="auto">
          <a:xfrm rot="657351">
            <a:off x="5448874" y="18076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6" name="文本框 50"/>
          <p:cNvSpPr txBox="1">
            <a:spLocks noChangeArrowheads="1"/>
          </p:cNvSpPr>
          <p:nvPr/>
        </p:nvSpPr>
        <p:spPr bwMode="auto">
          <a:xfrm rot="1480325">
            <a:off x="7391974" y="16870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7" name="文本框 51"/>
          <p:cNvSpPr txBox="1">
            <a:spLocks noChangeArrowheads="1"/>
          </p:cNvSpPr>
          <p:nvPr/>
        </p:nvSpPr>
        <p:spPr bwMode="auto">
          <a:xfrm rot="-5350866">
            <a:off x="5981479" y="29305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8" name="文本框 32"/>
          <p:cNvSpPr txBox="1">
            <a:spLocks noChangeArrowheads="1"/>
          </p:cNvSpPr>
          <p:nvPr/>
        </p:nvSpPr>
        <p:spPr bwMode="auto">
          <a:xfrm>
            <a:off x="3262314" y="474768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29" name="文本框 34"/>
          <p:cNvSpPr txBox="1">
            <a:spLocks noChangeArrowheads="1"/>
          </p:cNvSpPr>
          <p:nvPr/>
        </p:nvSpPr>
        <p:spPr bwMode="auto">
          <a:xfrm rot="4149897">
            <a:off x="4462243" y="46926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0" name="文本框 36"/>
          <p:cNvSpPr txBox="1">
            <a:spLocks noChangeArrowheads="1"/>
          </p:cNvSpPr>
          <p:nvPr/>
        </p:nvSpPr>
        <p:spPr bwMode="auto">
          <a:xfrm rot="-1380000">
            <a:off x="3901060" y="17632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1" name="文本框 37"/>
          <p:cNvSpPr txBox="1">
            <a:spLocks noChangeArrowheads="1"/>
          </p:cNvSpPr>
          <p:nvPr/>
        </p:nvSpPr>
        <p:spPr bwMode="auto">
          <a:xfrm rot="-180000">
            <a:off x="4131249" y="27665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2" name="文本框 45"/>
          <p:cNvSpPr txBox="1">
            <a:spLocks noChangeArrowheads="1"/>
          </p:cNvSpPr>
          <p:nvPr/>
        </p:nvSpPr>
        <p:spPr bwMode="auto">
          <a:xfrm rot="-1380000">
            <a:off x="4461449" y="17928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3" name="文本框 46"/>
          <p:cNvSpPr txBox="1">
            <a:spLocks noChangeArrowheads="1"/>
          </p:cNvSpPr>
          <p:nvPr/>
        </p:nvSpPr>
        <p:spPr bwMode="auto">
          <a:xfrm rot="-1380000">
            <a:off x="4831335" y="20785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4" name="文本框 47"/>
          <p:cNvSpPr txBox="1">
            <a:spLocks noChangeArrowheads="1"/>
          </p:cNvSpPr>
          <p:nvPr/>
        </p:nvSpPr>
        <p:spPr bwMode="auto">
          <a:xfrm rot="-180000">
            <a:off x="5064699" y="30078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5" name="文本框 49"/>
          <p:cNvSpPr txBox="1">
            <a:spLocks noChangeArrowheads="1"/>
          </p:cNvSpPr>
          <p:nvPr/>
        </p:nvSpPr>
        <p:spPr bwMode="auto">
          <a:xfrm rot="-5350866">
            <a:off x="6311679" y="28416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6" name="文本框 50"/>
          <p:cNvSpPr txBox="1">
            <a:spLocks noChangeArrowheads="1"/>
          </p:cNvSpPr>
          <p:nvPr/>
        </p:nvSpPr>
        <p:spPr bwMode="auto">
          <a:xfrm rot="-170103">
            <a:off x="5590160" y="34819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7" name="文本框 51"/>
          <p:cNvSpPr txBox="1">
            <a:spLocks noChangeArrowheads="1"/>
          </p:cNvSpPr>
          <p:nvPr/>
        </p:nvSpPr>
        <p:spPr bwMode="auto">
          <a:xfrm rot="-5350866">
            <a:off x="5846542" y="46069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8" name="文本框 32"/>
          <p:cNvSpPr txBox="1">
            <a:spLocks noChangeArrowheads="1"/>
          </p:cNvSpPr>
          <p:nvPr/>
        </p:nvSpPr>
        <p:spPr bwMode="auto">
          <a:xfrm rot="1209897">
            <a:off x="1500760" y="38841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39" name="文本框 34"/>
          <p:cNvSpPr txBox="1">
            <a:spLocks noChangeArrowheads="1"/>
          </p:cNvSpPr>
          <p:nvPr/>
        </p:nvSpPr>
        <p:spPr bwMode="auto">
          <a:xfrm rot="4149897">
            <a:off x="2141318" y="463552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0" name="文本框 36"/>
          <p:cNvSpPr txBox="1">
            <a:spLocks noChangeArrowheads="1"/>
          </p:cNvSpPr>
          <p:nvPr/>
        </p:nvSpPr>
        <p:spPr bwMode="auto">
          <a:xfrm rot="-1380000">
            <a:off x="1605535" y="43328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1" name="文本框 37"/>
          <p:cNvSpPr txBox="1">
            <a:spLocks noChangeArrowheads="1"/>
          </p:cNvSpPr>
          <p:nvPr/>
        </p:nvSpPr>
        <p:spPr bwMode="auto">
          <a:xfrm rot="1029897">
            <a:off x="2486599" y="36999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2" name="文本框 45"/>
          <p:cNvSpPr txBox="1">
            <a:spLocks noChangeArrowheads="1"/>
          </p:cNvSpPr>
          <p:nvPr/>
        </p:nvSpPr>
        <p:spPr bwMode="auto">
          <a:xfrm rot="-1380000">
            <a:off x="3162874" y="42227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3" name="文本框 46"/>
          <p:cNvSpPr txBox="1">
            <a:spLocks noChangeArrowheads="1"/>
          </p:cNvSpPr>
          <p:nvPr/>
        </p:nvSpPr>
        <p:spPr bwMode="auto">
          <a:xfrm rot="-170103">
            <a:off x="787974" y="20680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4" name="文本框 47"/>
          <p:cNvSpPr txBox="1">
            <a:spLocks noChangeArrowheads="1"/>
          </p:cNvSpPr>
          <p:nvPr/>
        </p:nvSpPr>
        <p:spPr bwMode="auto">
          <a:xfrm rot="1029897">
            <a:off x="829249" y="45614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5" name="文本框 49"/>
          <p:cNvSpPr txBox="1">
            <a:spLocks noChangeArrowheads="1"/>
          </p:cNvSpPr>
          <p:nvPr/>
        </p:nvSpPr>
        <p:spPr bwMode="auto">
          <a:xfrm rot="-170103">
            <a:off x="3010474" y="51435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6" name="文本框 50"/>
          <p:cNvSpPr txBox="1">
            <a:spLocks noChangeArrowheads="1"/>
          </p:cNvSpPr>
          <p:nvPr/>
        </p:nvSpPr>
        <p:spPr bwMode="auto">
          <a:xfrm rot="-170103">
            <a:off x="4158235" y="42545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7" name="文本框 51"/>
          <p:cNvSpPr txBox="1">
            <a:spLocks noChangeArrowheads="1"/>
          </p:cNvSpPr>
          <p:nvPr/>
        </p:nvSpPr>
        <p:spPr bwMode="auto">
          <a:xfrm rot="-170103">
            <a:off x="4324924" y="52662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8" name="文本框 32"/>
          <p:cNvSpPr txBox="1">
            <a:spLocks noChangeArrowheads="1"/>
          </p:cNvSpPr>
          <p:nvPr/>
        </p:nvSpPr>
        <p:spPr bwMode="auto">
          <a:xfrm rot="-5070842">
            <a:off x="323630" y="27506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49" name="文本框 34"/>
          <p:cNvSpPr txBox="1">
            <a:spLocks noChangeArrowheads="1"/>
          </p:cNvSpPr>
          <p:nvPr/>
        </p:nvSpPr>
        <p:spPr bwMode="auto">
          <a:xfrm rot="4149897">
            <a:off x="1338043" y="29062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0" name="文本框 34"/>
          <p:cNvSpPr txBox="1">
            <a:spLocks noChangeArrowheads="1"/>
          </p:cNvSpPr>
          <p:nvPr/>
        </p:nvSpPr>
        <p:spPr bwMode="auto">
          <a:xfrm rot="-170103">
            <a:off x="1243585" y="17314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1" name="文本框 35"/>
          <p:cNvSpPr txBox="1">
            <a:spLocks noChangeArrowheads="1"/>
          </p:cNvSpPr>
          <p:nvPr/>
        </p:nvSpPr>
        <p:spPr bwMode="auto">
          <a:xfrm rot="1029897">
            <a:off x="1338835" y="22733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2" name="文本框 45"/>
          <p:cNvSpPr txBox="1">
            <a:spLocks noChangeArrowheads="1"/>
          </p:cNvSpPr>
          <p:nvPr/>
        </p:nvSpPr>
        <p:spPr bwMode="auto">
          <a:xfrm rot="-1380000">
            <a:off x="2118299" y="15557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3" name="文本框 46"/>
          <p:cNvSpPr txBox="1">
            <a:spLocks noChangeArrowheads="1"/>
          </p:cNvSpPr>
          <p:nvPr/>
        </p:nvSpPr>
        <p:spPr bwMode="auto">
          <a:xfrm rot="-1380000">
            <a:off x="2688210" y="17822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4" name="文本框 47"/>
          <p:cNvSpPr txBox="1">
            <a:spLocks noChangeArrowheads="1"/>
          </p:cNvSpPr>
          <p:nvPr/>
        </p:nvSpPr>
        <p:spPr bwMode="auto">
          <a:xfrm rot="-180000">
            <a:off x="2416749" y="25336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5" name="文本框 49"/>
          <p:cNvSpPr txBox="1">
            <a:spLocks noChangeArrowheads="1"/>
          </p:cNvSpPr>
          <p:nvPr/>
        </p:nvSpPr>
        <p:spPr bwMode="auto">
          <a:xfrm rot="-1380000">
            <a:off x="3277174" y="20785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6" name="文本框 50"/>
          <p:cNvSpPr txBox="1">
            <a:spLocks noChangeArrowheads="1"/>
          </p:cNvSpPr>
          <p:nvPr/>
        </p:nvSpPr>
        <p:spPr bwMode="auto">
          <a:xfrm rot="-1380000">
            <a:off x="2850135" y="28532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7" name="文本框 51"/>
          <p:cNvSpPr txBox="1">
            <a:spLocks noChangeArrowheads="1"/>
          </p:cNvSpPr>
          <p:nvPr/>
        </p:nvSpPr>
        <p:spPr bwMode="auto">
          <a:xfrm rot="-1380000">
            <a:off x="3485135" y="30353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8" name="文本框 32"/>
          <p:cNvSpPr txBox="1">
            <a:spLocks noChangeArrowheads="1"/>
          </p:cNvSpPr>
          <p:nvPr/>
        </p:nvSpPr>
        <p:spPr bwMode="auto">
          <a:xfrm rot="1209897">
            <a:off x="5115499" y="47455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59" name="文本框 34"/>
          <p:cNvSpPr txBox="1">
            <a:spLocks noChangeArrowheads="1"/>
          </p:cNvSpPr>
          <p:nvPr/>
        </p:nvSpPr>
        <p:spPr bwMode="auto">
          <a:xfrm rot="-1030866">
            <a:off x="6311680" y="52197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0" name="文本框 36"/>
          <p:cNvSpPr txBox="1">
            <a:spLocks noChangeArrowheads="1"/>
          </p:cNvSpPr>
          <p:nvPr/>
        </p:nvSpPr>
        <p:spPr bwMode="auto">
          <a:xfrm rot="368503">
            <a:off x="5774310" y="38396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1" name="文本框 37"/>
          <p:cNvSpPr txBox="1">
            <a:spLocks noChangeArrowheads="1"/>
          </p:cNvSpPr>
          <p:nvPr/>
        </p:nvSpPr>
        <p:spPr bwMode="auto">
          <a:xfrm rot="829244">
            <a:off x="5285360" y="53255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2" name="文本框 45"/>
          <p:cNvSpPr txBox="1">
            <a:spLocks noChangeArrowheads="1"/>
          </p:cNvSpPr>
          <p:nvPr/>
        </p:nvSpPr>
        <p:spPr bwMode="auto">
          <a:xfrm rot="-4502722">
            <a:off x="6779992" y="33623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3" name="文本框 46"/>
          <p:cNvSpPr txBox="1">
            <a:spLocks noChangeArrowheads="1"/>
          </p:cNvSpPr>
          <p:nvPr/>
        </p:nvSpPr>
        <p:spPr bwMode="auto">
          <a:xfrm rot="2702238">
            <a:off x="7568979" y="41116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4" name="文本框 47"/>
          <p:cNvSpPr txBox="1">
            <a:spLocks noChangeArrowheads="1"/>
          </p:cNvSpPr>
          <p:nvPr/>
        </p:nvSpPr>
        <p:spPr bwMode="auto">
          <a:xfrm rot="-3456638">
            <a:off x="6745068" y="45667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5" name="文本框 49"/>
          <p:cNvSpPr txBox="1">
            <a:spLocks noChangeArrowheads="1"/>
          </p:cNvSpPr>
          <p:nvPr/>
        </p:nvSpPr>
        <p:spPr bwMode="auto">
          <a:xfrm rot="-3180423">
            <a:off x="1965105" y="31274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6" name="文本框 50"/>
          <p:cNvSpPr txBox="1">
            <a:spLocks noChangeArrowheads="1"/>
          </p:cNvSpPr>
          <p:nvPr/>
        </p:nvSpPr>
        <p:spPr bwMode="auto">
          <a:xfrm rot="-3640556">
            <a:off x="7240368" y="48165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7" name="文本框 51"/>
          <p:cNvSpPr txBox="1">
            <a:spLocks noChangeArrowheads="1"/>
          </p:cNvSpPr>
          <p:nvPr/>
        </p:nvSpPr>
        <p:spPr bwMode="auto">
          <a:xfrm rot="1549510">
            <a:off x="7755510" y="29273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8" name="文本框 32"/>
          <p:cNvSpPr txBox="1">
            <a:spLocks noChangeArrowheads="1"/>
          </p:cNvSpPr>
          <p:nvPr/>
        </p:nvSpPr>
        <p:spPr bwMode="auto">
          <a:xfrm rot="4190103">
            <a:off x="4289204" y="33708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69" name="文本框 34"/>
          <p:cNvSpPr txBox="1">
            <a:spLocks noChangeArrowheads="1"/>
          </p:cNvSpPr>
          <p:nvPr/>
        </p:nvSpPr>
        <p:spPr bwMode="auto">
          <a:xfrm rot="8340000">
            <a:off x="4921030" y="42121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0" name="文本框 36"/>
          <p:cNvSpPr txBox="1">
            <a:spLocks noChangeArrowheads="1"/>
          </p:cNvSpPr>
          <p:nvPr/>
        </p:nvSpPr>
        <p:spPr bwMode="auto">
          <a:xfrm rot="-1160763">
            <a:off x="5774310" y="23622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1" name="文本框 37"/>
          <p:cNvSpPr txBox="1">
            <a:spLocks noChangeArrowheads="1"/>
          </p:cNvSpPr>
          <p:nvPr/>
        </p:nvSpPr>
        <p:spPr bwMode="auto">
          <a:xfrm rot="39237">
            <a:off x="5650485" y="30586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2" name="文本框 45"/>
          <p:cNvSpPr txBox="1">
            <a:spLocks noChangeArrowheads="1"/>
          </p:cNvSpPr>
          <p:nvPr/>
        </p:nvSpPr>
        <p:spPr bwMode="auto">
          <a:xfrm rot="-1160763">
            <a:off x="6334699" y="23918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3" name="文本框 46"/>
          <p:cNvSpPr txBox="1">
            <a:spLocks noChangeArrowheads="1"/>
          </p:cNvSpPr>
          <p:nvPr/>
        </p:nvSpPr>
        <p:spPr bwMode="auto">
          <a:xfrm rot="-1160763">
            <a:off x="6704585" y="26776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4" name="文本框 47"/>
          <p:cNvSpPr txBox="1">
            <a:spLocks noChangeArrowheads="1"/>
          </p:cNvSpPr>
          <p:nvPr/>
        </p:nvSpPr>
        <p:spPr bwMode="auto">
          <a:xfrm rot="39237">
            <a:off x="7185599" y="33041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5" name="文本框 49"/>
          <p:cNvSpPr txBox="1">
            <a:spLocks noChangeArrowheads="1"/>
          </p:cNvSpPr>
          <p:nvPr/>
        </p:nvSpPr>
        <p:spPr bwMode="auto">
          <a:xfrm rot="-1160763">
            <a:off x="7039549" y="29062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6" name="文本框 50"/>
          <p:cNvSpPr txBox="1">
            <a:spLocks noChangeArrowheads="1"/>
          </p:cNvSpPr>
          <p:nvPr/>
        </p:nvSpPr>
        <p:spPr bwMode="auto">
          <a:xfrm rot="-1160763">
            <a:off x="7488810" y="26056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7" name="文本框 51"/>
          <p:cNvSpPr txBox="1">
            <a:spLocks noChangeArrowheads="1"/>
          </p:cNvSpPr>
          <p:nvPr/>
        </p:nvSpPr>
        <p:spPr bwMode="auto">
          <a:xfrm rot="-1160763">
            <a:off x="7290374" y="37528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8" name="文本框 32"/>
          <p:cNvSpPr txBox="1">
            <a:spLocks noChangeArrowheads="1"/>
          </p:cNvSpPr>
          <p:nvPr/>
        </p:nvSpPr>
        <p:spPr bwMode="auto">
          <a:xfrm rot="4190103">
            <a:off x="2766793" y="44820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79" name="文本框 34"/>
          <p:cNvSpPr txBox="1">
            <a:spLocks noChangeArrowheads="1"/>
          </p:cNvSpPr>
          <p:nvPr/>
        </p:nvSpPr>
        <p:spPr bwMode="auto">
          <a:xfrm rot="8340000">
            <a:off x="3922492" y="37825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0" name="文本框 36"/>
          <p:cNvSpPr txBox="1">
            <a:spLocks noChangeArrowheads="1"/>
          </p:cNvSpPr>
          <p:nvPr/>
        </p:nvSpPr>
        <p:spPr bwMode="auto">
          <a:xfrm rot="2810103">
            <a:off x="3814542" y="23421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1" name="文本框 37"/>
          <p:cNvSpPr txBox="1">
            <a:spLocks noChangeArrowheads="1"/>
          </p:cNvSpPr>
          <p:nvPr/>
        </p:nvSpPr>
        <p:spPr bwMode="auto">
          <a:xfrm rot="4010103">
            <a:off x="3814542" y="30660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2" name="文本框 45"/>
          <p:cNvSpPr txBox="1">
            <a:spLocks noChangeArrowheads="1"/>
          </p:cNvSpPr>
          <p:nvPr/>
        </p:nvSpPr>
        <p:spPr bwMode="auto">
          <a:xfrm rot="2810103">
            <a:off x="4374929" y="23717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3" name="文本框 46"/>
          <p:cNvSpPr txBox="1">
            <a:spLocks noChangeArrowheads="1"/>
          </p:cNvSpPr>
          <p:nvPr/>
        </p:nvSpPr>
        <p:spPr bwMode="auto">
          <a:xfrm rot="2810103">
            <a:off x="4744818" y="26575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4" name="文本框 47"/>
          <p:cNvSpPr txBox="1">
            <a:spLocks noChangeArrowheads="1"/>
          </p:cNvSpPr>
          <p:nvPr/>
        </p:nvSpPr>
        <p:spPr bwMode="auto">
          <a:xfrm rot="4010103">
            <a:off x="4744818" y="33814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5" name="文本框 49"/>
          <p:cNvSpPr txBox="1">
            <a:spLocks noChangeArrowheads="1"/>
          </p:cNvSpPr>
          <p:nvPr/>
        </p:nvSpPr>
        <p:spPr bwMode="auto">
          <a:xfrm rot="-1160763">
            <a:off x="6225160" y="34205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6" name="文本框 50"/>
          <p:cNvSpPr txBox="1">
            <a:spLocks noChangeArrowheads="1"/>
          </p:cNvSpPr>
          <p:nvPr/>
        </p:nvSpPr>
        <p:spPr bwMode="auto">
          <a:xfrm rot="4020000">
            <a:off x="5219479" y="35359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7" name="文本框 51"/>
          <p:cNvSpPr txBox="1">
            <a:spLocks noChangeArrowheads="1"/>
          </p:cNvSpPr>
          <p:nvPr/>
        </p:nvSpPr>
        <p:spPr bwMode="auto">
          <a:xfrm rot="-1160763">
            <a:off x="5599685" y="43201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8" name="文本框 32"/>
          <p:cNvSpPr txBox="1">
            <a:spLocks noChangeArrowheads="1"/>
          </p:cNvSpPr>
          <p:nvPr/>
        </p:nvSpPr>
        <p:spPr bwMode="auto">
          <a:xfrm rot="5400000">
            <a:off x="1142780" y="43339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89" name="文本框 34"/>
          <p:cNvSpPr txBox="1">
            <a:spLocks noChangeArrowheads="1"/>
          </p:cNvSpPr>
          <p:nvPr/>
        </p:nvSpPr>
        <p:spPr bwMode="auto">
          <a:xfrm rot="8340000">
            <a:off x="1879380" y="47646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0" name="文本框 36"/>
          <p:cNvSpPr txBox="1">
            <a:spLocks noChangeArrowheads="1"/>
          </p:cNvSpPr>
          <p:nvPr/>
        </p:nvSpPr>
        <p:spPr bwMode="auto">
          <a:xfrm rot="2810103">
            <a:off x="1863504" y="367138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1" name="文本框 37"/>
          <p:cNvSpPr txBox="1">
            <a:spLocks noChangeArrowheads="1"/>
          </p:cNvSpPr>
          <p:nvPr/>
        </p:nvSpPr>
        <p:spPr bwMode="auto">
          <a:xfrm rot="5220000">
            <a:off x="2298479" y="40481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2" name="文本框 45"/>
          <p:cNvSpPr txBox="1">
            <a:spLocks noChangeArrowheads="1"/>
          </p:cNvSpPr>
          <p:nvPr/>
        </p:nvSpPr>
        <p:spPr bwMode="auto">
          <a:xfrm rot="2810103">
            <a:off x="2811243" y="369043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3" name="文本框 46"/>
          <p:cNvSpPr txBox="1">
            <a:spLocks noChangeArrowheads="1"/>
          </p:cNvSpPr>
          <p:nvPr/>
        </p:nvSpPr>
        <p:spPr bwMode="auto">
          <a:xfrm rot="4020000">
            <a:off x="701454" y="26469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4" name="文本框 47"/>
          <p:cNvSpPr txBox="1">
            <a:spLocks noChangeArrowheads="1"/>
          </p:cNvSpPr>
          <p:nvPr/>
        </p:nvSpPr>
        <p:spPr bwMode="auto">
          <a:xfrm rot="5220000">
            <a:off x="703042" y="38915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5" name="文本框 49"/>
          <p:cNvSpPr txBox="1">
            <a:spLocks noChangeArrowheads="1"/>
          </p:cNvSpPr>
          <p:nvPr/>
        </p:nvSpPr>
        <p:spPr bwMode="auto">
          <a:xfrm rot="4020000">
            <a:off x="2465168" y="50154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6" name="文本框 50"/>
          <p:cNvSpPr txBox="1">
            <a:spLocks noChangeArrowheads="1"/>
          </p:cNvSpPr>
          <p:nvPr/>
        </p:nvSpPr>
        <p:spPr bwMode="auto">
          <a:xfrm rot="4020000">
            <a:off x="3703417" y="45180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7" name="文本框 51"/>
          <p:cNvSpPr txBox="1">
            <a:spLocks noChangeArrowheads="1"/>
          </p:cNvSpPr>
          <p:nvPr/>
        </p:nvSpPr>
        <p:spPr bwMode="auto">
          <a:xfrm rot="4020000">
            <a:off x="4073305" y="48038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8" name="文本框 32"/>
          <p:cNvSpPr txBox="1">
            <a:spLocks noChangeArrowheads="1"/>
          </p:cNvSpPr>
          <p:nvPr/>
        </p:nvSpPr>
        <p:spPr bwMode="auto">
          <a:xfrm rot="-880739">
            <a:off x="514924" y="33803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299" name="文本框 34"/>
          <p:cNvSpPr txBox="1">
            <a:spLocks noChangeArrowheads="1"/>
          </p:cNvSpPr>
          <p:nvPr/>
        </p:nvSpPr>
        <p:spPr bwMode="auto">
          <a:xfrm rot="8340000">
            <a:off x="1252317" y="34840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0" name="文本框 36"/>
          <p:cNvSpPr txBox="1">
            <a:spLocks noChangeArrowheads="1"/>
          </p:cNvSpPr>
          <p:nvPr/>
        </p:nvSpPr>
        <p:spPr bwMode="auto">
          <a:xfrm rot="4020000">
            <a:off x="1671418" y="20436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1" name="文本框 37"/>
          <p:cNvSpPr txBox="1">
            <a:spLocks noChangeArrowheads="1"/>
          </p:cNvSpPr>
          <p:nvPr/>
        </p:nvSpPr>
        <p:spPr bwMode="auto">
          <a:xfrm rot="5220000">
            <a:off x="1671418" y="27675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2" name="文本框 45"/>
          <p:cNvSpPr txBox="1">
            <a:spLocks noChangeArrowheads="1"/>
          </p:cNvSpPr>
          <p:nvPr/>
        </p:nvSpPr>
        <p:spPr bwMode="auto">
          <a:xfrm rot="2810103">
            <a:off x="2231804" y="20733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3" name="文本框 46"/>
          <p:cNvSpPr txBox="1">
            <a:spLocks noChangeArrowheads="1"/>
          </p:cNvSpPr>
          <p:nvPr/>
        </p:nvSpPr>
        <p:spPr bwMode="auto">
          <a:xfrm rot="2810103">
            <a:off x="2601692" y="23590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4" name="文本框 47"/>
          <p:cNvSpPr txBox="1">
            <a:spLocks noChangeArrowheads="1"/>
          </p:cNvSpPr>
          <p:nvPr/>
        </p:nvSpPr>
        <p:spPr bwMode="auto">
          <a:xfrm rot="4010103">
            <a:off x="2330229" y="311258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5" name="文本框 49"/>
          <p:cNvSpPr txBox="1">
            <a:spLocks noChangeArrowheads="1"/>
          </p:cNvSpPr>
          <p:nvPr/>
        </p:nvSpPr>
        <p:spPr bwMode="auto">
          <a:xfrm rot="2810103">
            <a:off x="3189068" y="26575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6" name="文本框 50"/>
          <p:cNvSpPr txBox="1">
            <a:spLocks noChangeArrowheads="1"/>
          </p:cNvSpPr>
          <p:nvPr/>
        </p:nvSpPr>
        <p:spPr bwMode="auto">
          <a:xfrm rot="2810103">
            <a:off x="3076355" y="32374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7" name="文本框 51"/>
          <p:cNvSpPr txBox="1">
            <a:spLocks noChangeArrowheads="1"/>
          </p:cNvSpPr>
          <p:nvPr/>
        </p:nvSpPr>
        <p:spPr bwMode="auto">
          <a:xfrm rot="2810103">
            <a:off x="3446242" y="35232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8" name="文本框 32"/>
          <p:cNvSpPr txBox="1">
            <a:spLocks noChangeArrowheads="1"/>
          </p:cNvSpPr>
          <p:nvPr/>
        </p:nvSpPr>
        <p:spPr bwMode="auto">
          <a:xfrm rot="5400000">
            <a:off x="4752755" y="49392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09" name="文本框 34"/>
          <p:cNvSpPr txBox="1">
            <a:spLocks noChangeArrowheads="1"/>
          </p:cNvSpPr>
          <p:nvPr/>
        </p:nvSpPr>
        <p:spPr bwMode="auto">
          <a:xfrm rot="3159237">
            <a:off x="5817968" y="53700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10" name="文本框 36"/>
          <p:cNvSpPr txBox="1">
            <a:spLocks noChangeArrowheads="1"/>
          </p:cNvSpPr>
          <p:nvPr/>
        </p:nvSpPr>
        <p:spPr bwMode="auto">
          <a:xfrm rot="-1160763">
            <a:off x="6237860" y="39285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11" name="文本框 37"/>
          <p:cNvSpPr txBox="1">
            <a:spLocks noChangeArrowheads="1"/>
          </p:cNvSpPr>
          <p:nvPr/>
        </p:nvSpPr>
        <p:spPr bwMode="auto">
          <a:xfrm rot="39237">
            <a:off x="6237860" y="46524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12" name="文本框 45"/>
          <p:cNvSpPr txBox="1">
            <a:spLocks noChangeArrowheads="1"/>
          </p:cNvSpPr>
          <p:nvPr/>
        </p:nvSpPr>
        <p:spPr bwMode="auto">
          <a:xfrm rot="-1160763">
            <a:off x="6798249" y="39581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13" name="文本框 46"/>
          <p:cNvSpPr txBox="1">
            <a:spLocks noChangeArrowheads="1"/>
          </p:cNvSpPr>
          <p:nvPr/>
        </p:nvSpPr>
        <p:spPr bwMode="auto">
          <a:xfrm rot="-1160763">
            <a:off x="7168135" y="42439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14" name="文本框 47"/>
          <p:cNvSpPr txBox="1">
            <a:spLocks noChangeArrowheads="1"/>
          </p:cNvSpPr>
          <p:nvPr/>
        </p:nvSpPr>
        <p:spPr bwMode="auto">
          <a:xfrm rot="39237">
            <a:off x="6855399" y="50017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15" name="文本框 49"/>
          <p:cNvSpPr txBox="1">
            <a:spLocks noChangeArrowheads="1"/>
          </p:cNvSpPr>
          <p:nvPr/>
        </p:nvSpPr>
        <p:spPr bwMode="auto">
          <a:xfrm rot="-1160763">
            <a:off x="7688835" y="46312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16" name="文本框 50"/>
          <p:cNvSpPr txBox="1">
            <a:spLocks noChangeArrowheads="1"/>
          </p:cNvSpPr>
          <p:nvPr/>
        </p:nvSpPr>
        <p:spPr bwMode="auto">
          <a:xfrm rot="-1160763">
            <a:off x="7642799" y="51223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9317" name="文本框 51"/>
          <p:cNvSpPr txBox="1">
            <a:spLocks noChangeArrowheads="1"/>
          </p:cNvSpPr>
          <p:nvPr/>
        </p:nvSpPr>
        <p:spPr bwMode="auto">
          <a:xfrm rot="-1160763">
            <a:off x="6780785" y="15557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 name="矩形 1"/>
          <p:cNvSpPr>
            <a:spLocks noChangeArrowheads="1"/>
          </p:cNvSpPr>
          <p:nvPr/>
        </p:nvSpPr>
        <p:spPr bwMode="auto">
          <a:xfrm>
            <a:off x="-1" y="2054107"/>
            <a:ext cx="9143999" cy="47863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lnSpc>
                <a:spcPct val="120000"/>
              </a:lnSpc>
            </a:pPr>
            <a:r>
              <a:rPr lang="en-US" altLang="zh-CN" sz="3200" b="1" dirty="0" smtClean="0">
                <a:solidFill>
                  <a:srgbClr val="002060"/>
                </a:solidFill>
                <a:latin typeface="华文楷体" panose="02010600040101010101" pitchFamily="2" charset="-122"/>
                <a:ea typeface="华文楷体" panose="02010600040101010101" pitchFamily="2" charset="-122"/>
              </a:rPr>
              <a:t>            </a:t>
            </a:r>
            <a:r>
              <a:rPr lang="zh-CN" altLang="en-US" sz="3200" b="1" dirty="0" smtClean="0">
                <a:solidFill>
                  <a:srgbClr val="002060"/>
                </a:solidFill>
                <a:latin typeface="华文楷体" panose="02010600040101010101" pitchFamily="2" charset="-122"/>
                <a:ea typeface="华文楷体" panose="02010600040101010101" pitchFamily="2" charset="-122"/>
              </a:rPr>
              <a:t>“</a:t>
            </a:r>
            <a:r>
              <a:rPr lang="zh-CN" altLang="en-US" sz="3200" b="1" dirty="0">
                <a:solidFill>
                  <a:srgbClr val="002060"/>
                </a:solidFill>
                <a:latin typeface="华文楷体" panose="02010600040101010101" pitchFamily="2" charset="-122"/>
                <a:ea typeface="华文楷体" panose="02010600040101010101" pitchFamily="2" charset="-122"/>
              </a:rPr>
              <a:t>中华民族是历经磨难、不屈不挠的伟大民族，中国人民是勤劳勇敢、自强不息的伟大民族，中国共产党是敢于斗争、敢于胜利的伟大政党。历史车轮滚滚向前，时代潮流浩浩荡荡。历史只眷顾坚定者、奋进者、搏击者、而不会等待犹豫者、懈怠者、畏难者</a:t>
            </a:r>
            <a:r>
              <a:rPr lang="zh-CN" altLang="en-US" sz="3200" b="1" dirty="0" smtClean="0">
                <a:solidFill>
                  <a:srgbClr val="002060"/>
                </a:solidFill>
                <a:latin typeface="华文楷体" panose="02010600040101010101" pitchFamily="2" charset="-122"/>
                <a:ea typeface="华文楷体" panose="02010600040101010101" pitchFamily="2" charset="-122"/>
              </a:rPr>
              <a:t>。全党一定要保持艰苦奋斗、戒骄戒躁的作风，以时不我待、只争朝夕的精神、奋力走好新时代的长征路”</a:t>
            </a:r>
            <a:r>
              <a:rPr lang="en-US" altLang="zh-CN" sz="3200" b="1" dirty="0">
                <a:solidFill>
                  <a:srgbClr val="002060"/>
                </a:solidFill>
                <a:latin typeface="华文楷体" panose="02010600040101010101" pitchFamily="2" charset="-122"/>
                <a:ea typeface="华文楷体" panose="02010600040101010101" pitchFamily="2" charset="-122"/>
              </a:rPr>
              <a:t> </a:t>
            </a:r>
            <a:r>
              <a:rPr lang="en-US" altLang="zh-CN" sz="3200" b="1" dirty="0" smtClean="0">
                <a:solidFill>
                  <a:srgbClr val="002060"/>
                </a:solidFill>
                <a:latin typeface="华文楷体" panose="02010600040101010101" pitchFamily="2" charset="-122"/>
                <a:ea typeface="华文楷体" panose="02010600040101010101" pitchFamily="2" charset="-122"/>
              </a:rPr>
              <a:t>         ——</a:t>
            </a:r>
            <a:r>
              <a:rPr lang="zh-CN" altLang="en-US" sz="3200" b="1" dirty="0" smtClean="0">
                <a:solidFill>
                  <a:srgbClr val="002060"/>
                </a:solidFill>
                <a:latin typeface="华文楷体" panose="02010600040101010101" pitchFamily="2" charset="-122"/>
                <a:ea typeface="华文楷体" panose="02010600040101010101" pitchFamily="2" charset="-122"/>
              </a:rPr>
              <a:t>摘自</a:t>
            </a:r>
            <a:r>
              <a:rPr lang="en-US" altLang="zh-CN" sz="3200" b="1" dirty="0" smtClean="0">
                <a:solidFill>
                  <a:srgbClr val="002060"/>
                </a:solidFill>
                <a:latin typeface="华文楷体" panose="02010600040101010101" pitchFamily="2" charset="-122"/>
                <a:ea typeface="华文楷体" panose="02010600040101010101" pitchFamily="2" charset="-122"/>
              </a:rPr>
              <a:t>《</a:t>
            </a:r>
            <a:r>
              <a:rPr lang="zh-CN" altLang="en-US" sz="3200" b="1" dirty="0" smtClean="0">
                <a:solidFill>
                  <a:srgbClr val="002060"/>
                </a:solidFill>
                <a:latin typeface="华文楷体" panose="02010600040101010101" pitchFamily="2" charset="-122"/>
                <a:ea typeface="华文楷体" panose="02010600040101010101" pitchFamily="2" charset="-122"/>
              </a:rPr>
              <a:t>十九大报告</a:t>
            </a:r>
            <a:r>
              <a:rPr lang="en-US" altLang="zh-CN" sz="3200" b="1" dirty="0" smtClean="0">
                <a:solidFill>
                  <a:srgbClr val="002060"/>
                </a:solidFill>
                <a:latin typeface="华文楷体" panose="02010600040101010101" pitchFamily="2" charset="-122"/>
                <a:ea typeface="华文楷体" panose="02010600040101010101" pitchFamily="2" charset="-122"/>
              </a:rPr>
              <a:t>》</a:t>
            </a:r>
            <a:endParaRPr lang="zh-CN" altLang="en-US" sz="3200" b="1" dirty="0">
              <a:solidFill>
                <a:srgbClr val="002060"/>
              </a:solidFill>
              <a:latin typeface="华文楷体" panose="02010600040101010101" pitchFamily="2" charset="-122"/>
              <a:ea typeface="华文楷体" panose="02010600040101010101" pitchFamily="2" charset="-122"/>
            </a:endParaRPr>
          </a:p>
        </p:txBody>
      </p:sp>
      <p:sp>
        <p:nvSpPr>
          <p:cNvPr id="104" name="矩形 103"/>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C00000"/>
                </a:solidFill>
                <a:latin typeface="华文琥珀" panose="02010800040101010101" pitchFamily="2" charset="-122"/>
                <a:ea typeface="华文琥珀" panose="02010800040101010101" pitchFamily="2" charset="-122"/>
              </a:rPr>
              <a:t>青年当自强不息</a:t>
            </a:r>
            <a:endParaRPr lang="zh-CN" altLang="en-US" sz="6000" cap="none" spc="0" dirty="0">
              <a:ln w="11430"/>
              <a:solidFill>
                <a:srgbClr val="C00000"/>
              </a:solidFill>
              <a:latin typeface="华文琥珀" panose="02010800040101010101" pitchFamily="2" charset="-122"/>
              <a:ea typeface="华文琥珀"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3000">
        <p14:shred pattern="rectang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104"/>
                                        </p:tgtEl>
                                        <p:attrNameLst>
                                          <p:attrName>style.visibility</p:attrName>
                                        </p:attrNameLst>
                                      </p:cBhvr>
                                      <p:to>
                                        <p:strVal val="visible"/>
                                      </p:to>
                                    </p:set>
                                    <p:animEffect transition="in" filter="fade">
                                      <p:cBhvr>
                                        <p:cTn id="7" dur="1000"/>
                                        <p:tgtEl>
                                          <p:spTgt spid="104"/>
                                        </p:tgtEl>
                                      </p:cBhvr>
                                    </p:animEffect>
                                    <p:anim calcmode="lin" valueType="num">
                                      <p:cBhvr>
                                        <p:cTn id="8" dur="1000" fill="hold"/>
                                        <p:tgtEl>
                                          <p:spTgt spid="104"/>
                                        </p:tgtEl>
                                        <p:attrNameLst>
                                          <p:attrName>ppt_x</p:attrName>
                                        </p:attrNameLst>
                                      </p:cBhvr>
                                      <p:tavLst>
                                        <p:tav tm="0">
                                          <p:val>
                                            <p:strVal val="#ppt_x"/>
                                          </p:val>
                                        </p:tav>
                                        <p:tav tm="100000">
                                          <p:val>
                                            <p:strVal val="#ppt_x"/>
                                          </p:val>
                                        </p:tav>
                                      </p:tavLst>
                                    </p:anim>
                                    <p:anim calcmode="lin" valueType="num">
                                      <p:cBhvr>
                                        <p:cTn id="9" dur="1000" fill="hold"/>
                                        <p:tgtEl>
                                          <p:spTgt spid="104"/>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16" presetClass="entr" presetSubtype="21" fill="hold" grpId="0" nodeType="clickEffect">
                                  <p:stCondLst>
                                    <p:cond delay="0"/>
                                  </p:stCondLst>
                                  <p:childTnLst>
                                    <p:set>
                                      <p:cBhvr>
                                        <p:cTn id="13" dur="1" fill="hold">
                                          <p:stCondLst>
                                            <p:cond delay="0"/>
                                          </p:stCondLst>
                                        </p:cTn>
                                        <p:tgtEl>
                                          <p:spTgt spid="2"/>
                                        </p:tgtEl>
                                        <p:attrNameLst>
                                          <p:attrName>style.visibility</p:attrName>
                                        </p:attrNameLst>
                                      </p:cBhvr>
                                      <p:to>
                                        <p:strVal val="visible"/>
                                      </p:to>
                                    </p:set>
                                    <p:animEffect transition="in" filter="barn(inVertical)">
                                      <p:cBhvr>
                                        <p:cTn id="14"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4"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组合 1"/>
          <p:cNvGrpSpPr/>
          <p:nvPr/>
        </p:nvGrpSpPr>
        <p:grpSpPr>
          <a:xfrm>
            <a:off x="-11563" y="0"/>
            <a:ext cx="9155563" cy="6858000"/>
            <a:chOff x="-11563" y="0"/>
            <a:chExt cx="9155563" cy="6858000"/>
          </a:xfrm>
        </p:grpSpPr>
        <p:pic>
          <p:nvPicPr>
            <p:cNvPr id="1028" name="Picture 4"/>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1563" y="0"/>
              <a:ext cx="9155563" cy="68580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029" name="Picture 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1563" y="6381328"/>
              <a:ext cx="9155563" cy="4766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grpSp>
        <p:nvGrpSpPr>
          <p:cNvPr id="3" name="组合 2"/>
          <p:cNvGrpSpPr/>
          <p:nvPr/>
        </p:nvGrpSpPr>
        <p:grpSpPr>
          <a:xfrm>
            <a:off x="4543092" y="159566"/>
            <a:ext cx="4339650" cy="1938993"/>
            <a:chOff x="4543092" y="159566"/>
            <a:chExt cx="4339650" cy="1938993"/>
          </a:xfrm>
        </p:grpSpPr>
        <p:sp>
          <p:nvSpPr>
            <p:cNvPr id="11" name="矩形 10"/>
            <p:cNvSpPr/>
            <p:nvPr/>
          </p:nvSpPr>
          <p:spPr>
            <a:xfrm>
              <a:off x="4696980" y="159566"/>
              <a:ext cx="4031874"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b="1" cap="none" spc="0" dirty="0" smtClean="0">
                  <a:ln w="11430"/>
                  <a:solidFill>
                    <a:srgbClr val="00B0F0"/>
                  </a:solidFill>
                  <a:latin typeface="华文琥珀" panose="02010800040101010101" pitchFamily="2" charset="-122"/>
                  <a:ea typeface="华文琥珀" panose="02010800040101010101" pitchFamily="2" charset="-122"/>
                </a:rPr>
                <a:t>综合性学习</a:t>
              </a:r>
              <a:endParaRPr lang="zh-CN" altLang="en-US" sz="6000" b="1" cap="none" spc="0" dirty="0">
                <a:ln w="11430"/>
                <a:solidFill>
                  <a:srgbClr val="00B0F0"/>
                </a:solidFill>
                <a:latin typeface="华文琥珀" panose="02010800040101010101" pitchFamily="2" charset="-122"/>
                <a:ea typeface="华文琥珀" panose="02010800040101010101" pitchFamily="2" charset="-122"/>
              </a:endParaRPr>
            </a:p>
          </p:txBody>
        </p:sp>
        <p:sp>
          <p:nvSpPr>
            <p:cNvPr id="12" name="矩形 11"/>
            <p:cNvSpPr/>
            <p:nvPr/>
          </p:nvSpPr>
          <p:spPr>
            <a:xfrm>
              <a:off x="4543092" y="1175229"/>
              <a:ext cx="4339650" cy="923330"/>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5400" b="1" cap="none" spc="0" dirty="0" smtClean="0">
                  <a:ln w="11430"/>
                  <a:solidFill>
                    <a:srgbClr val="FFC000"/>
                  </a:solidFill>
                  <a:latin typeface="华文琥珀" panose="02010800040101010101" pitchFamily="2" charset="-122"/>
                  <a:ea typeface="华文琥珀" panose="02010800040101010101" pitchFamily="2" charset="-122"/>
                </a:rPr>
                <a:t>君子自强不息</a:t>
              </a:r>
              <a:endParaRPr lang="zh-CN" altLang="en-US" sz="5400" b="1" cap="none" spc="0" dirty="0">
                <a:ln w="11430"/>
                <a:solidFill>
                  <a:srgbClr val="FFC000"/>
                </a:solidFill>
                <a:latin typeface="华文琥珀" panose="02010800040101010101" pitchFamily="2" charset="-122"/>
                <a:ea typeface="华文琥珀" panose="02010800040101010101" pitchFamily="2" charset="-122"/>
              </a:endParaRPr>
            </a:p>
          </p:txBody>
        </p:sp>
      </p:grpSp>
    </p:spTree>
  </p:cSld>
  <p:clrMapOvr>
    <a:masterClrMapping/>
  </p:clrMapOvr>
  <mc:AlternateContent xmlns:mc="http://schemas.openxmlformats.org/markup-compatibility/2006">
    <mc:Choice xmlns:p14="http://schemas.microsoft.com/office/powerpoint/2010/main" Requires="p14">
      <p:transition spd="slow" p14:dur="1400">
        <p14:ripple/>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52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2000" fill="hold"/>
                                        <p:tgtEl>
                                          <p:spTgt spid="3"/>
                                        </p:tgtEl>
                                        <p:attrNameLst>
                                          <p:attrName>ppt_w</p:attrName>
                                        </p:attrNameLst>
                                      </p:cBhvr>
                                      <p:tavLst>
                                        <p:tav tm="0">
                                          <p:val>
                                            <p:fltVal val="0"/>
                                          </p:val>
                                        </p:tav>
                                        <p:tav tm="100000">
                                          <p:val>
                                            <p:strVal val="#ppt_w"/>
                                          </p:val>
                                        </p:tav>
                                      </p:tavLst>
                                    </p:anim>
                                    <p:anim calcmode="lin" valueType="num">
                                      <p:cBhvr>
                                        <p:cTn id="8" dur="2000" fill="hold"/>
                                        <p:tgtEl>
                                          <p:spTgt spid="3"/>
                                        </p:tgtEl>
                                        <p:attrNameLst>
                                          <p:attrName>ppt_h</p:attrName>
                                        </p:attrNameLst>
                                      </p:cBhvr>
                                      <p:tavLst>
                                        <p:tav tm="0">
                                          <p:val>
                                            <p:fltVal val="0"/>
                                          </p:val>
                                        </p:tav>
                                        <p:tav tm="100000">
                                          <p:val>
                                            <p:strVal val="#ppt_h"/>
                                          </p:val>
                                        </p:tav>
                                      </p:tavLst>
                                    </p:anim>
                                    <p:animEffect transition="in" filter="fade">
                                      <p:cBhvr>
                                        <p:cTn id="9" dur="2000"/>
                                        <p:tgtEl>
                                          <p:spTgt spid="3"/>
                                        </p:tgtEl>
                                      </p:cBhvr>
                                    </p:animEffect>
                                    <p:anim calcmode="lin" valueType="num">
                                      <p:cBhvr>
                                        <p:cTn id="10" dur="2000" fill="hold"/>
                                        <p:tgtEl>
                                          <p:spTgt spid="3"/>
                                        </p:tgtEl>
                                        <p:attrNameLst>
                                          <p:attrName>ppt_x</p:attrName>
                                        </p:attrNameLst>
                                      </p:cBhvr>
                                      <p:tavLst>
                                        <p:tav tm="0">
                                          <p:val>
                                            <p:fltVal val="0.5"/>
                                          </p:val>
                                        </p:tav>
                                        <p:tav tm="100000">
                                          <p:val>
                                            <p:strVal val="#ppt_x"/>
                                          </p:val>
                                        </p:tav>
                                      </p:tavLst>
                                    </p:anim>
                                    <p:anim calcmode="lin" valueType="num">
                                      <p:cBhvr>
                                        <p:cTn id="11" dur="2000" fill="hold"/>
                                        <p:tgtEl>
                                          <p:spTgt spid="3"/>
                                        </p:tgtEl>
                                        <p:attrNameLst>
                                          <p:attrName>ppt_y</p:attrName>
                                        </p:attrNameLst>
                                      </p:cBhvr>
                                      <p:tavLst>
                                        <p:tav tm="0">
                                          <p:val>
                                            <p:fltVal val="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a:spLocks noChangeArrowheads="1"/>
          </p:cNvSpPr>
          <p:nvPr/>
        </p:nvSpPr>
        <p:spPr bwMode="auto">
          <a:xfrm>
            <a:off x="-8183" y="2276872"/>
            <a:ext cx="9143999" cy="452784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3200" b="1" dirty="0" smtClean="0">
                <a:solidFill>
                  <a:srgbClr val="002060"/>
                </a:solidFill>
                <a:latin typeface="华文楷体" panose="02010600040101010101" pitchFamily="2" charset="-122"/>
                <a:ea typeface="华文楷体" panose="02010600040101010101" pitchFamily="2" charset="-122"/>
              </a:rPr>
              <a:t>        对于</a:t>
            </a:r>
            <a:r>
              <a:rPr lang="zh-CN" altLang="en-US" sz="3200" b="1" dirty="0">
                <a:solidFill>
                  <a:srgbClr val="002060"/>
                </a:solidFill>
                <a:latin typeface="华文楷体" panose="02010600040101010101" pitchFamily="2" charset="-122"/>
                <a:ea typeface="华文楷体" panose="02010600040101010101" pitchFamily="2" charset="-122"/>
              </a:rPr>
              <a:t>青少年，这份报告也给予了厚望：“青年兴则国家兴，青年强则国家强。青年一代有理想、有本领、有担当，国家就有希望。</a:t>
            </a:r>
            <a:r>
              <a:rPr lang="en-US" altLang="zh-CN" sz="3200" b="1" dirty="0">
                <a:solidFill>
                  <a:srgbClr val="002060"/>
                </a:solidFill>
                <a:latin typeface="华文楷体" panose="02010600040101010101" pitchFamily="2" charset="-122"/>
                <a:ea typeface="华文楷体" panose="02010600040101010101" pitchFamily="2" charset="-122"/>
              </a:rPr>
              <a:t>……</a:t>
            </a:r>
            <a:r>
              <a:rPr lang="zh-CN" altLang="en-US" sz="3200" b="1" dirty="0">
                <a:solidFill>
                  <a:srgbClr val="002060"/>
                </a:solidFill>
                <a:latin typeface="华文楷体" panose="02010600040101010101" pitchFamily="2" charset="-122"/>
                <a:ea typeface="华文楷体" panose="02010600040101010101" pitchFamily="2" charset="-122"/>
              </a:rPr>
              <a:t>中华民族伟大复兴的中国梦终将在一代代青年的接力奋斗中变为现实。”那么？我们青少年应该怎样做才能不辜负这份希望呢？</a:t>
            </a:r>
            <a:endParaRPr lang="en-US" altLang="zh-CN" sz="3200" b="1" dirty="0">
              <a:solidFill>
                <a:srgbClr val="002060"/>
              </a:solidFill>
              <a:latin typeface="华文楷体" panose="02010600040101010101" pitchFamily="2" charset="-122"/>
              <a:ea typeface="华文楷体" panose="02010600040101010101" pitchFamily="2" charset="-122"/>
            </a:endParaRPr>
          </a:p>
          <a:p>
            <a:pPr eaLnBrk="1" hangingPunct="1">
              <a:lnSpc>
                <a:spcPct val="130000"/>
              </a:lnSpc>
            </a:pPr>
            <a:r>
              <a:rPr lang="en-US" altLang="zh-CN" sz="3200" b="1" dirty="0">
                <a:solidFill>
                  <a:srgbClr val="002060"/>
                </a:solidFill>
                <a:latin typeface="华文楷体" panose="02010600040101010101" pitchFamily="2" charset="-122"/>
                <a:ea typeface="华文楷体" panose="02010600040101010101" pitchFamily="2" charset="-122"/>
              </a:rPr>
              <a:t>    </a:t>
            </a:r>
            <a:r>
              <a:rPr lang="zh-CN" altLang="en-US" sz="3200" b="1" dirty="0">
                <a:solidFill>
                  <a:srgbClr val="002060"/>
                </a:solidFill>
                <a:latin typeface="华文楷体" panose="02010600040101010101" pitchFamily="2" charset="-122"/>
                <a:ea typeface="华文楷体" panose="02010600040101010101" pitchFamily="2" charset="-122"/>
              </a:rPr>
              <a:t>请以“自强不息”为话题，进行一次演讲活动。</a:t>
            </a:r>
            <a:endParaRPr lang="zh-CN" altLang="en-US" sz="3200" b="1" dirty="0">
              <a:solidFill>
                <a:srgbClr val="002060"/>
              </a:solidFill>
              <a:latin typeface="华文楷体" panose="02010600040101010101" pitchFamily="2" charset="-122"/>
              <a:ea typeface="华文楷体" panose="02010600040101010101" pitchFamily="2" charset="-122"/>
            </a:endParaRPr>
          </a:p>
        </p:txBody>
      </p:sp>
      <p:sp>
        <p:nvSpPr>
          <p:cNvPr id="4" name="矩形 3"/>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C00000"/>
                </a:solidFill>
                <a:latin typeface="华文琥珀" panose="02010800040101010101" pitchFamily="2" charset="-122"/>
                <a:ea typeface="华文琥珀" panose="02010800040101010101" pitchFamily="2" charset="-122"/>
              </a:rPr>
              <a:t>青年当自强不息</a:t>
            </a:r>
            <a:endParaRPr lang="zh-CN" altLang="en-US" sz="6000" cap="none" spc="0" dirty="0">
              <a:ln w="11430"/>
              <a:solidFill>
                <a:srgbClr val="C00000"/>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arn(inVertical)">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C00000"/>
                </a:solidFill>
                <a:latin typeface="华文琥珀" panose="02010800040101010101" pitchFamily="2" charset="-122"/>
                <a:ea typeface="华文琥珀" panose="02010800040101010101" pitchFamily="2" charset="-122"/>
              </a:rPr>
              <a:t>青年当自强不息</a:t>
            </a:r>
            <a:endParaRPr lang="zh-CN" altLang="en-US" sz="6000" cap="none" spc="0" dirty="0">
              <a:ln w="11430"/>
              <a:solidFill>
                <a:srgbClr val="C00000"/>
              </a:solidFill>
              <a:latin typeface="华文琥珀" panose="02010800040101010101" pitchFamily="2" charset="-122"/>
              <a:ea typeface="华文琥珀" panose="02010800040101010101" pitchFamily="2" charset="-122"/>
            </a:endParaRPr>
          </a:p>
        </p:txBody>
      </p:sp>
      <p:sp>
        <p:nvSpPr>
          <p:cNvPr id="8" name="矩形 7"/>
          <p:cNvSpPr/>
          <p:nvPr/>
        </p:nvSpPr>
        <p:spPr>
          <a:xfrm>
            <a:off x="12530" y="-14515"/>
            <a:ext cx="1415772"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3200" cap="none" spc="0" dirty="0" smtClean="0">
                <a:ln w="11430"/>
                <a:solidFill>
                  <a:schemeClr val="bg1"/>
                </a:solidFill>
                <a:latin typeface="华文琥珀" panose="02010800040101010101" pitchFamily="2" charset="-122"/>
                <a:ea typeface="华文琥珀" panose="02010800040101010101" pitchFamily="2" charset="-122"/>
              </a:rPr>
              <a:t>演讲稿</a:t>
            </a:r>
            <a:endParaRPr lang="zh-CN" altLang="en-US" sz="3200" cap="none" spc="0" dirty="0">
              <a:ln w="11430"/>
              <a:solidFill>
                <a:schemeClr val="bg1"/>
              </a:solidFill>
              <a:latin typeface="华文琥珀" panose="02010800040101010101" pitchFamily="2" charset="-122"/>
              <a:ea typeface="华文琥珀" panose="02010800040101010101" pitchFamily="2" charset="-122"/>
            </a:endParaRPr>
          </a:p>
        </p:txBody>
      </p:sp>
      <p:sp>
        <p:nvSpPr>
          <p:cNvPr id="2" name="矩形 1"/>
          <p:cNvSpPr/>
          <p:nvPr/>
        </p:nvSpPr>
        <p:spPr>
          <a:xfrm>
            <a:off x="-15135" y="2489953"/>
            <a:ext cx="9131470" cy="4401205"/>
          </a:xfrm>
          <a:prstGeom prst="rect">
            <a:avLst/>
          </a:prstGeom>
        </p:spPr>
        <p:txBody>
          <a:bodyPr wrap="square">
            <a:spAutoFit/>
          </a:bodyPr>
          <a:lstStyle/>
          <a:p>
            <a:pPr>
              <a:spcBef>
                <a:spcPct val="0"/>
              </a:spcBef>
            </a:pPr>
            <a:r>
              <a:rPr lang="en-US" altLang="zh-CN" sz="2800" b="1" dirty="0" smtClean="0">
                <a:solidFill>
                  <a:srgbClr val="0000FF"/>
                </a:solidFill>
                <a:latin typeface="华文楷体" panose="02010600040101010101" pitchFamily="2" charset="-122"/>
                <a:ea typeface="华文楷体" panose="02010600040101010101" pitchFamily="2" charset="-122"/>
              </a:rPr>
              <a:t>        </a:t>
            </a:r>
            <a:r>
              <a:rPr lang="zh-CN" altLang="zh-CN" sz="2800" b="1" dirty="0" smtClean="0">
                <a:solidFill>
                  <a:srgbClr val="0000FF"/>
                </a:solidFill>
                <a:latin typeface="华文楷体" panose="02010600040101010101" pitchFamily="2" charset="-122"/>
                <a:ea typeface="华文楷体" panose="02010600040101010101" pitchFamily="2" charset="-122"/>
              </a:rPr>
              <a:t>古语</a:t>
            </a:r>
            <a:r>
              <a:rPr lang="zh-CN" altLang="zh-CN" sz="2800" b="1" dirty="0">
                <a:solidFill>
                  <a:srgbClr val="0000FF"/>
                </a:solidFill>
                <a:latin typeface="华文楷体" panose="02010600040101010101" pitchFamily="2" charset="-122"/>
                <a:ea typeface="华文楷体" panose="02010600040101010101" pitchFamily="2" charset="-122"/>
              </a:rPr>
              <a:t>云：“天行健，君子以自强不息。”天的运行刚健不辍，君子应当像天那样自强不息。“自强不息”就是自觉努力向上，为选定的目标去奋斗，永不松懈。现在，我们有了共同的愿景，就是“志存</a:t>
            </a:r>
            <a:r>
              <a:rPr lang="zh-CN" altLang="zh-CN" sz="2800" b="1" dirty="0" smtClean="0">
                <a:solidFill>
                  <a:srgbClr val="0000FF"/>
                </a:solidFill>
                <a:latin typeface="华文楷体" panose="02010600040101010101" pitchFamily="2" charset="-122"/>
                <a:ea typeface="华文楷体" panose="02010600040101010101" pitchFamily="2" charset="-122"/>
              </a:rPr>
              <a:t>高远</a:t>
            </a:r>
            <a:r>
              <a:rPr lang="zh-CN" altLang="en-US" sz="2800" b="1" dirty="0">
                <a:solidFill>
                  <a:srgbClr val="0000FF"/>
                </a:solidFill>
                <a:latin typeface="华文楷体" panose="02010600040101010101" pitchFamily="2" charset="-122"/>
                <a:ea typeface="华文楷体" panose="02010600040101010101" pitchFamily="2" charset="-122"/>
              </a:rPr>
              <a:t>、</a:t>
            </a:r>
            <a:r>
              <a:rPr lang="zh-CN" altLang="zh-CN" sz="2800" b="1" dirty="0" smtClean="0">
                <a:solidFill>
                  <a:srgbClr val="0000FF"/>
                </a:solidFill>
                <a:latin typeface="华文楷体" panose="02010600040101010101" pitchFamily="2" charset="-122"/>
                <a:ea typeface="华文楷体" panose="02010600040101010101" pitchFamily="2" charset="-122"/>
              </a:rPr>
              <a:t>修身储能</a:t>
            </a:r>
            <a:r>
              <a:rPr lang="zh-CN" altLang="en-US" sz="2800" b="1" dirty="0" smtClean="0">
                <a:solidFill>
                  <a:srgbClr val="0000FF"/>
                </a:solidFill>
                <a:latin typeface="华文楷体" panose="02010600040101010101" pitchFamily="2" charset="-122"/>
                <a:ea typeface="华文楷体" panose="02010600040101010101" pitchFamily="2" charset="-122"/>
              </a:rPr>
              <a:t>、</a:t>
            </a:r>
            <a:r>
              <a:rPr lang="zh-CN" altLang="zh-CN" sz="2800" b="1" dirty="0" smtClean="0">
                <a:solidFill>
                  <a:srgbClr val="0000FF"/>
                </a:solidFill>
                <a:latin typeface="华文楷体" panose="02010600040101010101" pitchFamily="2" charset="-122"/>
                <a:ea typeface="华文楷体" panose="02010600040101010101" pitchFamily="2" charset="-122"/>
              </a:rPr>
              <a:t>自强不息</a:t>
            </a:r>
            <a:r>
              <a:rPr lang="zh-CN" altLang="en-US" sz="2800" b="1" dirty="0" smtClean="0">
                <a:solidFill>
                  <a:srgbClr val="0000FF"/>
                </a:solidFill>
                <a:latin typeface="华文楷体" panose="02010600040101010101" pitchFamily="2" charset="-122"/>
                <a:ea typeface="华文楷体" panose="02010600040101010101" pitchFamily="2" charset="-122"/>
              </a:rPr>
              <a:t>、</a:t>
            </a:r>
            <a:r>
              <a:rPr lang="zh-CN" altLang="zh-CN" sz="2800" b="1" dirty="0" smtClean="0">
                <a:solidFill>
                  <a:srgbClr val="0000FF"/>
                </a:solidFill>
                <a:latin typeface="华文楷体" panose="02010600040101010101" pitchFamily="2" charset="-122"/>
                <a:ea typeface="华文楷体" panose="02010600040101010101" pitchFamily="2" charset="-122"/>
              </a:rPr>
              <a:t>追求</a:t>
            </a:r>
            <a:r>
              <a:rPr lang="zh-CN" altLang="zh-CN" sz="2800" b="1" dirty="0">
                <a:solidFill>
                  <a:srgbClr val="0000FF"/>
                </a:solidFill>
                <a:latin typeface="华文楷体" panose="02010600040101010101" pitchFamily="2" charset="-122"/>
                <a:ea typeface="华文楷体" panose="02010600040101010101" pitchFamily="2" charset="-122"/>
              </a:rPr>
              <a:t>卓越</a:t>
            </a:r>
            <a:r>
              <a:rPr lang="zh-CN" altLang="zh-CN" sz="2800" b="1" dirty="0" smtClean="0">
                <a:solidFill>
                  <a:srgbClr val="0000FF"/>
                </a:solidFill>
                <a:latin typeface="华文楷体" panose="02010600040101010101" pitchFamily="2" charset="-122"/>
                <a:ea typeface="华文楷体" panose="02010600040101010101" pitchFamily="2" charset="-122"/>
              </a:rPr>
              <a:t>”</a:t>
            </a:r>
            <a:r>
              <a:rPr lang="zh-CN" altLang="en-US" sz="2800" b="1" dirty="0" smtClean="0">
                <a:solidFill>
                  <a:srgbClr val="0000FF"/>
                </a:solidFill>
                <a:latin typeface="华文楷体" panose="02010600040101010101" pitchFamily="2" charset="-122"/>
                <a:ea typeface="华文楷体" panose="02010600040101010101" pitchFamily="2" charset="-122"/>
              </a:rPr>
              <a:t>，</a:t>
            </a:r>
            <a:r>
              <a:rPr lang="zh-CN" altLang="zh-CN" sz="2800" b="1" dirty="0" smtClean="0">
                <a:solidFill>
                  <a:srgbClr val="0000FF"/>
                </a:solidFill>
                <a:latin typeface="华文楷体" panose="02010600040101010101" pitchFamily="2" charset="-122"/>
                <a:ea typeface="华文楷体" panose="02010600040101010101" pitchFamily="2" charset="-122"/>
              </a:rPr>
              <a:t>这</a:t>
            </a:r>
            <a:r>
              <a:rPr lang="zh-CN" altLang="zh-CN" sz="2800" b="1" dirty="0">
                <a:solidFill>
                  <a:srgbClr val="0000FF"/>
                </a:solidFill>
                <a:latin typeface="华文楷体" panose="02010600040101010101" pitchFamily="2" charset="-122"/>
                <a:ea typeface="华文楷体" panose="02010600040101010101" pitchFamily="2" charset="-122"/>
              </a:rPr>
              <a:t>告诉我们，人首先要有志向，可是，我们一旦确定人生志向后，将怎么办呢？就要排除一切障碍，毫不气馁、毫不退缩的为立下的志向而努力。只有自强不息者，才能到达成功的顶峰。</a:t>
            </a:r>
            <a:endParaRPr lang="zh-CN" altLang="zh-CN" sz="2800" b="1" dirty="0">
              <a:solidFill>
                <a:srgbClr val="0000FF"/>
              </a:solidFill>
              <a:latin typeface="华文楷体" panose="02010600040101010101" pitchFamily="2" charset="-122"/>
              <a:ea typeface="华文楷体" panose="02010600040101010101" pitchFamily="2" charset="-122"/>
            </a:endParaRPr>
          </a:p>
          <a:p>
            <a:pPr>
              <a:spcBef>
                <a:spcPct val="0"/>
              </a:spcBef>
            </a:pPr>
            <a:r>
              <a:rPr lang="zh-CN" altLang="zh-CN" sz="2800" b="1" dirty="0">
                <a:solidFill>
                  <a:srgbClr val="0000FF"/>
                </a:solidFill>
                <a:latin typeface="华文楷体" panose="02010600040101010101" pitchFamily="2" charset="-122"/>
                <a:ea typeface="华文楷体" panose="02010600040101010101" pitchFamily="2" charset="-122"/>
              </a:rPr>
              <a:t>       荀子说：“锲而舍之，朽木不折；锲而不舍，金石可镂。”立志容易奋斗难，荀子的这句名言告诉我们一</a:t>
            </a:r>
            <a:r>
              <a:rPr lang="zh-CN" altLang="zh-CN" sz="2800" b="1" dirty="0" smtClean="0">
                <a:solidFill>
                  <a:srgbClr val="0000FF"/>
                </a:solidFill>
                <a:latin typeface="华文楷体" panose="02010600040101010101" pitchFamily="2" charset="-122"/>
                <a:ea typeface="华文楷体" panose="02010600040101010101" pitchFamily="2" charset="-122"/>
              </a:rPr>
              <a:t>个</a:t>
            </a:r>
            <a:r>
              <a:rPr lang="zh-CN" altLang="en-US" sz="2800" b="1" dirty="0" smtClean="0">
                <a:solidFill>
                  <a:srgbClr val="0000FF"/>
                </a:solidFill>
                <a:latin typeface="华文楷体" panose="02010600040101010101" pitchFamily="2" charset="-122"/>
                <a:ea typeface="华文楷体" panose="02010600040101010101" pitchFamily="2" charset="-122"/>
              </a:rPr>
              <a:t>永</a:t>
            </a:r>
            <a:endParaRPr lang="zh-CN" altLang="zh-CN" sz="2800" b="1" dirty="0">
              <a:solidFill>
                <a:srgbClr val="0000FF"/>
              </a:solidFill>
              <a:latin typeface="华文楷体" panose="02010600040101010101" pitchFamily="2" charset="-122"/>
              <a:ea typeface="华文楷体" panose="02010600040101010101" pitchFamily="2" charset="-122"/>
            </a:endParaRPr>
          </a:p>
        </p:txBody>
      </p:sp>
      <p:sp>
        <p:nvSpPr>
          <p:cNvPr id="4" name="矩形 3"/>
          <p:cNvSpPr/>
          <p:nvPr/>
        </p:nvSpPr>
        <p:spPr>
          <a:xfrm>
            <a:off x="2653719" y="2013989"/>
            <a:ext cx="3877985" cy="475964"/>
          </a:xfrm>
          <a:prstGeom prst="rect">
            <a:avLst/>
          </a:prstGeom>
        </p:spPr>
        <p:txBody>
          <a:bodyPr wrap="none">
            <a:spAutoFit/>
          </a:bodyPr>
          <a:lstStyle/>
          <a:p>
            <a:pPr algn="ctr">
              <a:lnSpc>
                <a:spcPts val="2800"/>
              </a:lnSpc>
              <a:spcBef>
                <a:spcPct val="0"/>
              </a:spcBef>
            </a:pPr>
            <a:r>
              <a:rPr lang="zh-CN" altLang="en-US" sz="3200" b="1" dirty="0">
                <a:solidFill>
                  <a:srgbClr val="006600"/>
                </a:solidFill>
                <a:latin typeface="华文楷体" panose="02010600040101010101" pitchFamily="2" charset="-122"/>
                <a:ea typeface="华文楷体" panose="02010600040101010101" pitchFamily="2" charset="-122"/>
              </a:rPr>
              <a:t>自强不息，迈向成功</a:t>
            </a:r>
            <a:endParaRPr lang="zh-CN" altLang="en-US" sz="3200" b="1" dirty="0">
              <a:solidFill>
                <a:srgbClr val="006600"/>
              </a:solidFill>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2" presetClass="entr" presetSubtype="0" fill="hold" grpId="0"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fade">
                                      <p:cBhvr>
                                        <p:cTn id="13" dur="1000"/>
                                        <p:tgtEl>
                                          <p:spTgt spid="4"/>
                                        </p:tgtEl>
                                      </p:cBhvr>
                                    </p:animEffect>
                                    <p:anim calcmode="lin" valueType="num">
                                      <p:cBhvr>
                                        <p:cTn id="14" dur="1000" fill="hold"/>
                                        <p:tgtEl>
                                          <p:spTgt spid="4"/>
                                        </p:tgtEl>
                                        <p:attrNameLst>
                                          <p:attrName>ppt_x</p:attrName>
                                        </p:attrNameLst>
                                      </p:cBhvr>
                                      <p:tavLst>
                                        <p:tav tm="0">
                                          <p:val>
                                            <p:strVal val="#ppt_x"/>
                                          </p:val>
                                        </p:tav>
                                        <p:tav tm="100000">
                                          <p:val>
                                            <p:strVal val="#ppt_x"/>
                                          </p:val>
                                        </p:tav>
                                      </p:tavLst>
                                    </p:anim>
                                    <p:anim calcmode="lin" valueType="num">
                                      <p:cBhvr>
                                        <p:cTn id="15" dur="1000" fill="hold"/>
                                        <p:tgtEl>
                                          <p:spTgt spid="4"/>
                                        </p:tgtEl>
                                        <p:attrNameLst>
                                          <p:attrName>ppt_y</p:attrName>
                                        </p:attrNameLst>
                                      </p:cBhvr>
                                      <p:tavLst>
                                        <p:tav tm="0">
                                          <p:val>
                                            <p:strVal val="#ppt_y+.1"/>
                                          </p:val>
                                        </p:tav>
                                        <p:tav tm="100000">
                                          <p:val>
                                            <p:strVal val="#ppt_y"/>
                                          </p:val>
                                        </p:tav>
                                      </p:tavLst>
                                    </p:anim>
                                  </p:childTnLst>
                                </p:cTn>
                              </p:par>
                            </p:childTnLst>
                          </p:cTn>
                        </p:par>
                      </p:childTnLst>
                    </p:cTn>
                  </p:par>
                  <p:par>
                    <p:cTn id="16" fill="hold">
                      <p:stCondLst>
                        <p:cond delay="indefinite"/>
                      </p:stCondLst>
                      <p:childTnLst>
                        <p:par>
                          <p:cTn id="17" fill="hold">
                            <p:stCondLst>
                              <p:cond delay="0"/>
                            </p:stCondLst>
                            <p:childTnLst>
                              <p:par>
                                <p:cTn id="18" presetID="53" presetClass="entr" presetSubtype="16" fill="hold" grpId="0" nodeType="clickEffect">
                                  <p:stCondLst>
                                    <p:cond delay="0"/>
                                  </p:stCondLst>
                                  <p:childTnLst>
                                    <p:set>
                                      <p:cBhvr>
                                        <p:cTn id="19" dur="1" fill="hold">
                                          <p:stCondLst>
                                            <p:cond delay="0"/>
                                          </p:stCondLst>
                                        </p:cTn>
                                        <p:tgtEl>
                                          <p:spTgt spid="2">
                                            <p:txEl>
                                              <p:pRg st="0" end="0"/>
                                            </p:txEl>
                                          </p:spTgt>
                                        </p:tgtEl>
                                        <p:attrNameLst>
                                          <p:attrName>style.visibility</p:attrName>
                                        </p:attrNameLst>
                                      </p:cBhvr>
                                      <p:to>
                                        <p:strVal val="visible"/>
                                      </p:to>
                                    </p:set>
                                    <p:anim calcmode="lin" valueType="num">
                                      <p:cBhvr>
                                        <p:cTn id="20"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21"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22" dur="500"/>
                                        <p:tgtEl>
                                          <p:spTgt spid="2">
                                            <p:txEl>
                                              <p:pRg st="0" end="0"/>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2">
                                            <p:txEl>
                                              <p:pRg st="1" end="1"/>
                                            </p:txEl>
                                          </p:spTgt>
                                        </p:tgtEl>
                                        <p:attrNameLst>
                                          <p:attrName>style.visibility</p:attrName>
                                        </p:attrNameLst>
                                      </p:cBhvr>
                                      <p:to>
                                        <p:strVal val="visible"/>
                                      </p:to>
                                    </p:set>
                                    <p:anim calcmode="lin" valueType="num">
                                      <p:cBhvr>
                                        <p:cTn id="27"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28"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29" dur="500"/>
                                        <p:tgtEl>
                                          <p:spTgt spid="2">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2" grpId="0" build="p"/>
      <p:bldP spid="4"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C00000"/>
                </a:solidFill>
                <a:latin typeface="华文琥珀" panose="02010800040101010101" pitchFamily="2" charset="-122"/>
                <a:ea typeface="华文琥珀" panose="02010800040101010101" pitchFamily="2" charset="-122"/>
              </a:rPr>
              <a:t>青年当自强不息</a:t>
            </a:r>
            <a:endParaRPr lang="zh-CN" altLang="en-US" sz="6000" cap="none" spc="0" dirty="0">
              <a:ln w="11430"/>
              <a:solidFill>
                <a:srgbClr val="C00000"/>
              </a:solidFill>
              <a:latin typeface="华文琥珀" panose="02010800040101010101" pitchFamily="2" charset="-122"/>
              <a:ea typeface="华文琥珀" panose="02010800040101010101" pitchFamily="2" charset="-122"/>
            </a:endParaRPr>
          </a:p>
        </p:txBody>
      </p:sp>
      <p:sp>
        <p:nvSpPr>
          <p:cNvPr id="8" name="矩形 7"/>
          <p:cNvSpPr/>
          <p:nvPr/>
        </p:nvSpPr>
        <p:spPr>
          <a:xfrm>
            <a:off x="12530" y="-14515"/>
            <a:ext cx="1415772"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3200" cap="none" spc="0" dirty="0" smtClean="0">
                <a:ln w="11430"/>
                <a:solidFill>
                  <a:schemeClr val="bg1"/>
                </a:solidFill>
                <a:latin typeface="华文琥珀" panose="02010800040101010101" pitchFamily="2" charset="-122"/>
                <a:ea typeface="华文琥珀" panose="02010800040101010101" pitchFamily="2" charset="-122"/>
              </a:rPr>
              <a:t>演讲稿</a:t>
            </a:r>
            <a:endParaRPr lang="zh-CN" altLang="en-US" sz="3200" cap="none" spc="0" dirty="0">
              <a:ln w="11430"/>
              <a:solidFill>
                <a:schemeClr val="bg1"/>
              </a:solidFill>
              <a:latin typeface="华文琥珀" panose="02010800040101010101" pitchFamily="2" charset="-122"/>
              <a:ea typeface="华文琥珀" panose="02010800040101010101" pitchFamily="2" charset="-122"/>
            </a:endParaRPr>
          </a:p>
        </p:txBody>
      </p:sp>
      <p:sp>
        <p:nvSpPr>
          <p:cNvPr id="2" name="矩形 1"/>
          <p:cNvSpPr/>
          <p:nvPr/>
        </p:nvSpPr>
        <p:spPr>
          <a:xfrm>
            <a:off x="-15135" y="2662996"/>
            <a:ext cx="9131470" cy="1384995"/>
          </a:xfrm>
          <a:prstGeom prst="rect">
            <a:avLst/>
          </a:prstGeom>
        </p:spPr>
        <p:txBody>
          <a:bodyPr wrap="square">
            <a:spAutoFit/>
          </a:bodyPr>
          <a:lstStyle/>
          <a:p>
            <a:pPr>
              <a:spcBef>
                <a:spcPct val="0"/>
              </a:spcBef>
            </a:pPr>
            <a:r>
              <a:rPr lang="zh-CN" altLang="zh-CN" sz="2800" b="1" dirty="0" smtClean="0">
                <a:solidFill>
                  <a:srgbClr val="0000FF"/>
                </a:solidFill>
                <a:latin typeface="华文楷体" panose="02010600040101010101" pitchFamily="2" charset="-122"/>
                <a:ea typeface="华文楷体" panose="02010600040101010101" pitchFamily="2" charset="-122"/>
              </a:rPr>
              <a:t>恒</a:t>
            </a:r>
            <a:r>
              <a:rPr lang="zh-CN" altLang="zh-CN" sz="2800" b="1" dirty="0">
                <a:solidFill>
                  <a:srgbClr val="0000FF"/>
                </a:solidFill>
                <a:latin typeface="华文楷体" panose="02010600040101010101" pitchFamily="2" charset="-122"/>
                <a:ea typeface="华文楷体" panose="02010600040101010101" pitchFamily="2" charset="-122"/>
              </a:rPr>
              <a:t>的道理：只有坚定意志，自强不息，锲而不舍的奋斗才能实现理想。否则，无论我们立下多少志向，没有自强不息，锲而不舍的精神，一切志向都是空谈而不会变成现实。</a:t>
            </a:r>
            <a:endParaRPr lang="zh-CN" altLang="zh-CN" sz="2800" b="1" dirty="0">
              <a:solidFill>
                <a:srgbClr val="0000FF"/>
              </a:solidFill>
              <a:latin typeface="华文楷体" panose="02010600040101010101" pitchFamily="2" charset="-122"/>
              <a:ea typeface="华文楷体" panose="02010600040101010101" pitchFamily="2" charset="-122"/>
            </a:endParaRPr>
          </a:p>
        </p:txBody>
      </p:sp>
      <p:sp>
        <p:nvSpPr>
          <p:cNvPr id="4" name="矩形 3"/>
          <p:cNvSpPr/>
          <p:nvPr/>
        </p:nvSpPr>
        <p:spPr>
          <a:xfrm>
            <a:off x="2633007" y="2187032"/>
            <a:ext cx="3877985" cy="475964"/>
          </a:xfrm>
          <a:prstGeom prst="rect">
            <a:avLst/>
          </a:prstGeom>
        </p:spPr>
        <p:txBody>
          <a:bodyPr wrap="none">
            <a:spAutoFit/>
          </a:bodyPr>
          <a:lstStyle/>
          <a:p>
            <a:pPr algn="ctr">
              <a:lnSpc>
                <a:spcPts val="2800"/>
              </a:lnSpc>
              <a:spcBef>
                <a:spcPct val="0"/>
              </a:spcBef>
            </a:pPr>
            <a:r>
              <a:rPr lang="zh-CN" altLang="en-US" sz="3200" b="1" dirty="0">
                <a:solidFill>
                  <a:srgbClr val="006600"/>
                </a:solidFill>
                <a:latin typeface="华文楷体" panose="02010600040101010101" pitchFamily="2" charset="-122"/>
                <a:ea typeface="华文楷体" panose="02010600040101010101" pitchFamily="2" charset="-122"/>
              </a:rPr>
              <a:t>自强不息，迈向成功</a:t>
            </a:r>
            <a:endParaRPr lang="zh-CN" altLang="en-US" sz="3200" b="1" dirty="0">
              <a:solidFill>
                <a:srgbClr val="006600"/>
              </a:solidFill>
              <a:latin typeface="华文楷体" panose="02010600040101010101" pitchFamily="2" charset="-122"/>
              <a:ea typeface="华文楷体" panose="02010600040101010101" pitchFamily="2" charset="-122"/>
            </a:endParaRPr>
          </a:p>
        </p:txBody>
      </p:sp>
      <p:sp>
        <p:nvSpPr>
          <p:cNvPr id="3" name="矩形 2"/>
          <p:cNvSpPr/>
          <p:nvPr/>
        </p:nvSpPr>
        <p:spPr>
          <a:xfrm>
            <a:off x="-40816" y="4047991"/>
            <a:ext cx="9144000" cy="2677656"/>
          </a:xfrm>
          <a:prstGeom prst="rect">
            <a:avLst/>
          </a:prstGeom>
        </p:spPr>
        <p:txBody>
          <a:bodyPr wrap="square">
            <a:spAutoFit/>
          </a:bodyPr>
          <a:lstStyle/>
          <a:p>
            <a:r>
              <a:rPr lang="zh-CN" altLang="en-US" sz="2800" b="1" noProof="1" smtClean="0">
                <a:solidFill>
                  <a:srgbClr val="0000FF"/>
                </a:solidFill>
                <a:latin typeface="华文楷体" panose="02010600040101010101" pitchFamily="2" charset="-122"/>
                <a:ea typeface="华文楷体" panose="02010600040101010101" pitchFamily="2" charset="-122"/>
                <a:sym typeface="+mn-ea"/>
              </a:rPr>
              <a:t>        自强</a:t>
            </a:r>
            <a:r>
              <a:rPr lang="zh-CN" altLang="en-US" sz="2800" b="1" noProof="1">
                <a:solidFill>
                  <a:srgbClr val="0000FF"/>
                </a:solidFill>
                <a:latin typeface="华文楷体" panose="02010600040101010101" pitchFamily="2" charset="-122"/>
                <a:ea typeface="华文楷体" panose="02010600040101010101" pitchFamily="2" charset="-122"/>
                <a:sym typeface="+mn-ea"/>
              </a:rPr>
              <a:t>者他们坚信“天生我材必有用”、“前途是自己创造出来的”</a:t>
            </a:r>
            <a:r>
              <a:rPr lang="en-US" altLang="zh-CN" sz="2800" b="1" noProof="1">
                <a:solidFill>
                  <a:srgbClr val="0000FF"/>
                </a:solidFill>
                <a:latin typeface="华文楷体" panose="02010600040101010101" pitchFamily="2" charset="-122"/>
                <a:ea typeface="华文楷体" panose="02010600040101010101" pitchFamily="2" charset="-122"/>
                <a:sym typeface="+mn-ea"/>
              </a:rPr>
              <a:t>,</a:t>
            </a:r>
            <a:r>
              <a:rPr lang="zh-CN" altLang="en-US" sz="2800" b="1" noProof="1">
                <a:solidFill>
                  <a:srgbClr val="0000FF"/>
                </a:solidFill>
                <a:latin typeface="华文楷体" panose="02010600040101010101" pitchFamily="2" charset="-122"/>
                <a:ea typeface="华文楷体" panose="02010600040101010101" pitchFamily="2" charset="-122"/>
                <a:sym typeface="+mn-ea"/>
              </a:rPr>
              <a:t>他们藐视困难，追求高远目标，面对人生激流中的暗礁与险滩，奋勇搏击，永不停下前进的脚步。司马迁立志写</a:t>
            </a:r>
            <a:r>
              <a:rPr lang="en-US" altLang="zh-CN" sz="2800" b="1" noProof="1">
                <a:solidFill>
                  <a:srgbClr val="0000FF"/>
                </a:solidFill>
                <a:latin typeface="华文楷体" panose="02010600040101010101" pitchFamily="2" charset="-122"/>
                <a:ea typeface="华文楷体" panose="02010600040101010101" pitchFamily="2" charset="-122"/>
                <a:sym typeface="+mn-ea"/>
              </a:rPr>
              <a:t>《</a:t>
            </a:r>
            <a:r>
              <a:rPr lang="zh-CN" altLang="en-US" sz="2800" b="1" noProof="1">
                <a:solidFill>
                  <a:srgbClr val="0000FF"/>
                </a:solidFill>
                <a:latin typeface="华文楷体" panose="02010600040101010101" pitchFamily="2" charset="-122"/>
                <a:ea typeface="华文楷体" panose="02010600040101010101" pitchFamily="2" charset="-122"/>
                <a:sym typeface="+mn-ea"/>
              </a:rPr>
              <a:t>史记</a:t>
            </a:r>
            <a:r>
              <a:rPr lang="en-US" altLang="zh-CN" sz="2800" b="1" noProof="1">
                <a:solidFill>
                  <a:srgbClr val="0000FF"/>
                </a:solidFill>
                <a:latin typeface="华文楷体" panose="02010600040101010101" pitchFamily="2" charset="-122"/>
                <a:ea typeface="华文楷体" panose="02010600040101010101" pitchFamily="2" charset="-122"/>
                <a:sym typeface="+mn-ea"/>
              </a:rPr>
              <a:t>》</a:t>
            </a:r>
            <a:r>
              <a:rPr lang="zh-CN" altLang="en-US" sz="2800" b="1" noProof="1">
                <a:solidFill>
                  <a:srgbClr val="0000FF"/>
                </a:solidFill>
                <a:latin typeface="华文楷体" panose="02010600040101010101" pitchFamily="2" charset="-122"/>
                <a:ea typeface="华文楷体" panose="02010600040101010101" pitchFamily="2" charset="-122"/>
                <a:sym typeface="+mn-ea"/>
              </a:rPr>
              <a:t>，自己虽然遭受屈辱的酷刑，仍自强不息完成浩浩史家之绝唱</a:t>
            </a:r>
            <a:r>
              <a:rPr lang="en-US" altLang="zh-CN" sz="2800" b="1" noProof="1">
                <a:solidFill>
                  <a:srgbClr val="0000FF"/>
                </a:solidFill>
                <a:latin typeface="华文楷体" panose="02010600040101010101" pitchFamily="2" charset="-122"/>
                <a:ea typeface="华文楷体" panose="02010600040101010101" pitchFamily="2" charset="-122"/>
                <a:sym typeface="+mn-ea"/>
              </a:rPr>
              <a:t>――《</a:t>
            </a:r>
            <a:r>
              <a:rPr lang="zh-CN" altLang="en-US" sz="2800" b="1" noProof="1">
                <a:solidFill>
                  <a:srgbClr val="0000FF"/>
                </a:solidFill>
                <a:latin typeface="华文楷体" panose="02010600040101010101" pitchFamily="2" charset="-122"/>
                <a:ea typeface="华文楷体" panose="02010600040101010101" pitchFamily="2" charset="-122"/>
                <a:sym typeface="+mn-ea"/>
              </a:rPr>
              <a:t>史记</a:t>
            </a:r>
            <a:r>
              <a:rPr lang="en-US" altLang="zh-CN" sz="2800" b="1" noProof="1">
                <a:solidFill>
                  <a:srgbClr val="0000FF"/>
                </a:solidFill>
                <a:latin typeface="华文楷体" panose="02010600040101010101" pitchFamily="2" charset="-122"/>
                <a:ea typeface="华文楷体" panose="02010600040101010101" pitchFamily="2" charset="-122"/>
                <a:sym typeface="+mn-ea"/>
              </a:rPr>
              <a:t>》</a:t>
            </a:r>
            <a:r>
              <a:rPr lang="zh-CN" altLang="en-US" sz="2800" b="1" noProof="1">
                <a:solidFill>
                  <a:srgbClr val="0000FF"/>
                </a:solidFill>
                <a:latin typeface="华文楷体" panose="02010600040101010101" pitchFamily="2" charset="-122"/>
                <a:ea typeface="华文楷体" panose="02010600040101010101" pitchFamily="2" charset="-122"/>
                <a:sym typeface="+mn-ea"/>
              </a:rPr>
              <a:t>；当代作家史铁生，立志走文学之路，虽身残仍自强不息，他笔下流淌</a:t>
            </a:r>
            <a:r>
              <a:rPr lang="zh-CN" altLang="en-US" sz="2800" b="1" noProof="1" smtClean="0">
                <a:solidFill>
                  <a:srgbClr val="0000FF"/>
                </a:solidFill>
                <a:latin typeface="华文楷体" panose="02010600040101010101" pitchFamily="2" charset="-122"/>
                <a:ea typeface="华文楷体" panose="02010600040101010101" pitchFamily="2" charset="-122"/>
                <a:sym typeface="+mn-ea"/>
              </a:rPr>
              <a:t>的</a:t>
            </a:r>
            <a:endParaRPr lang="zh-CN" altLang="en-US" sz="2800" b="1" noProof="1">
              <a:solidFill>
                <a:srgbClr val="0000FF"/>
              </a:solidFill>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gtEl>
                                        <p:attrNameLst>
                                          <p:attrName>style.visibility</p:attrName>
                                        </p:attrNameLst>
                                      </p:cBhvr>
                                      <p:to>
                                        <p:strVal val="visible"/>
                                      </p:to>
                                    </p:set>
                                    <p:anim calcmode="lin" valueType="num">
                                      <p:cBhvr>
                                        <p:cTn id="14" dur="500" fill="hold"/>
                                        <p:tgtEl>
                                          <p:spTgt spid="3"/>
                                        </p:tgtEl>
                                        <p:attrNameLst>
                                          <p:attrName>ppt_w</p:attrName>
                                        </p:attrNameLst>
                                      </p:cBhvr>
                                      <p:tavLst>
                                        <p:tav tm="0">
                                          <p:val>
                                            <p:fltVal val="0"/>
                                          </p:val>
                                        </p:tav>
                                        <p:tav tm="100000">
                                          <p:val>
                                            <p:strVal val="#ppt_w"/>
                                          </p:val>
                                        </p:tav>
                                      </p:tavLst>
                                    </p:anim>
                                    <p:anim calcmode="lin" valueType="num">
                                      <p:cBhvr>
                                        <p:cTn id="15" dur="500" fill="hold"/>
                                        <p:tgtEl>
                                          <p:spTgt spid="3"/>
                                        </p:tgtEl>
                                        <p:attrNameLst>
                                          <p:attrName>ppt_h</p:attrName>
                                        </p:attrNameLst>
                                      </p:cBhvr>
                                      <p:tavLst>
                                        <p:tav tm="0">
                                          <p:val>
                                            <p:fltVal val="0"/>
                                          </p:val>
                                        </p:tav>
                                        <p:tav tm="100000">
                                          <p:val>
                                            <p:strVal val="#ppt_h"/>
                                          </p:val>
                                        </p:tav>
                                      </p:tavLst>
                                    </p:anim>
                                    <p:animEffect transition="in" filter="fade">
                                      <p:cBhvr>
                                        <p:cTn id="16" dur="5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C00000"/>
                </a:solidFill>
                <a:latin typeface="华文琥珀" panose="02010800040101010101" pitchFamily="2" charset="-122"/>
                <a:ea typeface="华文琥珀" panose="02010800040101010101" pitchFamily="2" charset="-122"/>
              </a:rPr>
              <a:t>青年当自强不息</a:t>
            </a:r>
            <a:endParaRPr lang="zh-CN" altLang="en-US" sz="6000" cap="none" spc="0" dirty="0">
              <a:ln w="11430"/>
              <a:solidFill>
                <a:srgbClr val="C00000"/>
              </a:solidFill>
              <a:latin typeface="华文琥珀" panose="02010800040101010101" pitchFamily="2" charset="-122"/>
              <a:ea typeface="华文琥珀" panose="02010800040101010101" pitchFamily="2" charset="-122"/>
            </a:endParaRPr>
          </a:p>
        </p:txBody>
      </p:sp>
      <p:sp>
        <p:nvSpPr>
          <p:cNvPr id="8" name="矩形 7"/>
          <p:cNvSpPr/>
          <p:nvPr/>
        </p:nvSpPr>
        <p:spPr>
          <a:xfrm>
            <a:off x="12530" y="-14515"/>
            <a:ext cx="1415772"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3200" cap="none" spc="0" dirty="0" smtClean="0">
                <a:ln w="11430"/>
                <a:solidFill>
                  <a:schemeClr val="bg1"/>
                </a:solidFill>
                <a:latin typeface="华文琥珀" panose="02010800040101010101" pitchFamily="2" charset="-122"/>
                <a:ea typeface="华文琥珀" panose="02010800040101010101" pitchFamily="2" charset="-122"/>
              </a:rPr>
              <a:t>演讲稿</a:t>
            </a:r>
            <a:endParaRPr lang="zh-CN" altLang="en-US" sz="3200" cap="none" spc="0" dirty="0">
              <a:ln w="11430"/>
              <a:solidFill>
                <a:schemeClr val="bg1"/>
              </a:solidFill>
              <a:latin typeface="华文琥珀" panose="02010800040101010101" pitchFamily="2" charset="-122"/>
              <a:ea typeface="华文琥珀" panose="02010800040101010101" pitchFamily="2" charset="-122"/>
            </a:endParaRPr>
          </a:p>
        </p:txBody>
      </p:sp>
      <p:sp>
        <p:nvSpPr>
          <p:cNvPr id="4" name="矩形 3"/>
          <p:cNvSpPr/>
          <p:nvPr/>
        </p:nvSpPr>
        <p:spPr>
          <a:xfrm>
            <a:off x="2633007" y="2187032"/>
            <a:ext cx="3877985" cy="475964"/>
          </a:xfrm>
          <a:prstGeom prst="rect">
            <a:avLst/>
          </a:prstGeom>
        </p:spPr>
        <p:txBody>
          <a:bodyPr wrap="none">
            <a:spAutoFit/>
          </a:bodyPr>
          <a:lstStyle/>
          <a:p>
            <a:pPr algn="ctr">
              <a:lnSpc>
                <a:spcPts val="2800"/>
              </a:lnSpc>
              <a:spcBef>
                <a:spcPct val="0"/>
              </a:spcBef>
            </a:pPr>
            <a:r>
              <a:rPr lang="zh-CN" altLang="en-US" sz="3200" b="1" dirty="0">
                <a:solidFill>
                  <a:srgbClr val="006600"/>
                </a:solidFill>
                <a:latin typeface="华文楷体" panose="02010600040101010101" pitchFamily="2" charset="-122"/>
                <a:ea typeface="华文楷体" panose="02010600040101010101" pitchFamily="2" charset="-122"/>
              </a:rPr>
              <a:t>自强不息，迈向成功</a:t>
            </a:r>
            <a:endParaRPr lang="zh-CN" altLang="en-US" sz="3200" b="1" dirty="0">
              <a:solidFill>
                <a:srgbClr val="006600"/>
              </a:solidFill>
              <a:latin typeface="华文楷体" panose="02010600040101010101" pitchFamily="2" charset="-122"/>
              <a:ea typeface="华文楷体" panose="02010600040101010101" pitchFamily="2" charset="-122"/>
            </a:endParaRPr>
          </a:p>
        </p:txBody>
      </p:sp>
      <p:sp>
        <p:nvSpPr>
          <p:cNvPr id="3" name="矩形 2"/>
          <p:cNvSpPr/>
          <p:nvPr/>
        </p:nvSpPr>
        <p:spPr>
          <a:xfrm>
            <a:off x="-40816" y="2662996"/>
            <a:ext cx="9144000" cy="3970318"/>
          </a:xfrm>
          <a:prstGeom prst="rect">
            <a:avLst/>
          </a:prstGeom>
        </p:spPr>
        <p:txBody>
          <a:bodyPr wrap="square">
            <a:spAutoFit/>
          </a:bodyPr>
          <a:lstStyle/>
          <a:p>
            <a:r>
              <a:rPr lang="zh-CN" altLang="en-US" sz="2800" b="1" noProof="1" smtClean="0">
                <a:solidFill>
                  <a:srgbClr val="0000FF"/>
                </a:solidFill>
                <a:latin typeface="华文楷体" panose="02010600040101010101" pitchFamily="2" charset="-122"/>
                <a:ea typeface="华文楷体" panose="02010600040101010101" pitchFamily="2" charset="-122"/>
                <a:sym typeface="+mn-ea"/>
              </a:rPr>
              <a:t>思想</a:t>
            </a:r>
            <a:r>
              <a:rPr lang="zh-CN" altLang="en-US" sz="2800" b="1" noProof="1">
                <a:solidFill>
                  <a:srgbClr val="0000FF"/>
                </a:solidFill>
                <a:latin typeface="华文楷体" panose="02010600040101010101" pitchFamily="2" charset="-122"/>
                <a:ea typeface="华文楷体" panose="02010600040101010101" pitchFamily="2" charset="-122"/>
                <a:sym typeface="+mn-ea"/>
              </a:rPr>
              <a:t>和灵魂震撼我们的心灵；发明大王爱迪生，立志发明，历经无数失败，仍自强不息，终获成功，推动了世界的发展。</a:t>
            </a:r>
            <a:endParaRPr lang="zh-CN" altLang="en-US" sz="2800" b="1" noProof="1">
              <a:solidFill>
                <a:srgbClr val="0000FF"/>
              </a:solidFill>
              <a:latin typeface="华文楷体" panose="02010600040101010101" pitchFamily="2" charset="-122"/>
              <a:ea typeface="华文楷体" panose="02010600040101010101" pitchFamily="2" charset="-122"/>
            </a:endParaRPr>
          </a:p>
          <a:p>
            <a:r>
              <a:rPr lang="zh-CN" altLang="en-US" sz="2800" b="1" noProof="1">
                <a:solidFill>
                  <a:srgbClr val="0000FF"/>
                </a:solidFill>
                <a:latin typeface="华文楷体" panose="02010600040101010101" pitchFamily="2" charset="-122"/>
                <a:ea typeface="华文楷体" panose="02010600040101010101" pitchFamily="2" charset="-122"/>
                <a:sym typeface="+mn-ea"/>
              </a:rPr>
              <a:t>      </a:t>
            </a:r>
            <a:r>
              <a:rPr lang="zh-CN" altLang="en-US" sz="2800" b="1" noProof="1" smtClean="0">
                <a:solidFill>
                  <a:srgbClr val="0000FF"/>
                </a:solidFill>
                <a:latin typeface="华文楷体" panose="02010600040101010101" pitchFamily="2" charset="-122"/>
                <a:ea typeface="华文楷体" panose="02010600040101010101" pitchFamily="2" charset="-122"/>
                <a:sym typeface="+mn-ea"/>
              </a:rPr>
              <a:t>  </a:t>
            </a:r>
            <a:r>
              <a:rPr lang="zh-CN" altLang="en-US" sz="2800" b="1" noProof="1">
                <a:solidFill>
                  <a:srgbClr val="0000FF"/>
                </a:solidFill>
                <a:latin typeface="华文楷体" panose="02010600040101010101" pitchFamily="2" charset="-122"/>
                <a:ea typeface="华文楷体" panose="02010600040101010101" pitchFamily="2" charset="-122"/>
                <a:sym typeface="+mn-ea"/>
              </a:rPr>
              <a:t>马克思曾经说过：“在科学的道路上没有平整的路途，只有不畏劳苦沿着峻峭山路攀爬的人，才能到达光辉的顶点。”这形象地告知了我们，要想在事业上获得成功，就必需努力奋斗，自强不息。</a:t>
            </a:r>
            <a:endParaRPr lang="zh-CN" altLang="en-US" sz="2800" b="1" noProof="1">
              <a:solidFill>
                <a:srgbClr val="0000FF"/>
              </a:solidFill>
              <a:latin typeface="华文楷体" panose="02010600040101010101" pitchFamily="2" charset="-122"/>
              <a:ea typeface="华文楷体" panose="02010600040101010101" pitchFamily="2" charset="-122"/>
            </a:endParaRPr>
          </a:p>
          <a:p>
            <a:r>
              <a:rPr lang="zh-CN" altLang="en-US" sz="2800" b="1" noProof="1">
                <a:solidFill>
                  <a:srgbClr val="0000FF"/>
                </a:solidFill>
                <a:latin typeface="华文楷体" panose="02010600040101010101" pitchFamily="2" charset="-122"/>
                <a:ea typeface="华文楷体" panose="02010600040101010101" pitchFamily="2" charset="-122"/>
                <a:sym typeface="+mn-ea"/>
              </a:rPr>
              <a:t>     </a:t>
            </a:r>
            <a:r>
              <a:rPr lang="zh-CN" altLang="en-US" sz="2800" b="1" noProof="1" smtClean="0">
                <a:solidFill>
                  <a:srgbClr val="0000FF"/>
                </a:solidFill>
                <a:latin typeface="华文楷体" panose="02010600040101010101" pitchFamily="2" charset="-122"/>
                <a:ea typeface="华文楷体" panose="02010600040101010101" pitchFamily="2" charset="-122"/>
                <a:sym typeface="+mn-ea"/>
              </a:rPr>
              <a:t>   当</a:t>
            </a:r>
            <a:r>
              <a:rPr lang="zh-CN" altLang="en-US" sz="2800" b="1" noProof="1">
                <a:solidFill>
                  <a:srgbClr val="0000FF"/>
                </a:solidFill>
                <a:latin typeface="华文楷体" panose="02010600040101010101" pitchFamily="2" charset="-122"/>
                <a:ea typeface="华文楷体" panose="02010600040101010101" pitchFamily="2" charset="-122"/>
                <a:sym typeface="+mn-ea"/>
              </a:rPr>
              <a:t>我们仰慕他人的时候，请永远牢记，我们不能只看见他人的成功，而要学习他们自强不息的精神，只要</a:t>
            </a:r>
            <a:r>
              <a:rPr lang="zh-CN" altLang="en-US" sz="2800" b="1" noProof="1" smtClean="0">
                <a:solidFill>
                  <a:srgbClr val="0000FF"/>
                </a:solidFill>
                <a:latin typeface="华文楷体" panose="02010600040101010101" pitchFamily="2" charset="-122"/>
                <a:ea typeface="华文楷体" panose="02010600040101010101" pitchFamily="2" charset="-122"/>
                <a:sym typeface="+mn-ea"/>
              </a:rPr>
              <a:t>有了</a:t>
            </a:r>
            <a:endParaRPr lang="zh-CN" altLang="en-US" sz="2800" b="1" noProof="1">
              <a:solidFill>
                <a:srgbClr val="0000FF"/>
              </a:solidFill>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p:cTn id="7"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8"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9" dur="500"/>
                                        <p:tgtEl>
                                          <p:spTgt spid="3">
                                            <p:txEl>
                                              <p:pRg st="0" end="0"/>
                                            </p:txEl>
                                          </p:spTgt>
                                        </p:tgtEl>
                                      </p:cBhvr>
                                    </p:animEffect>
                                  </p:childTnLst>
                                </p:cTn>
                              </p:par>
                            </p:childTnLst>
                          </p:cTn>
                        </p:par>
                      </p:childTnLst>
                    </p:cTn>
                  </p:par>
                  <p:par>
                    <p:cTn id="10" fill="hold">
                      <p:stCondLst>
                        <p:cond delay="indefinite"/>
                      </p:stCondLst>
                      <p:childTnLst>
                        <p:par>
                          <p:cTn id="11" fill="hold">
                            <p:stCondLst>
                              <p:cond delay="0"/>
                            </p:stCondLst>
                            <p:childTnLst>
                              <p:par>
                                <p:cTn id="12" presetID="53" presetClass="entr" presetSubtype="16"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 calcmode="lin" valueType="num">
                                      <p:cBhvr>
                                        <p:cTn id="14" dur="500" fill="hold"/>
                                        <p:tgtEl>
                                          <p:spTgt spid="3">
                                            <p:txEl>
                                              <p:pRg st="1" end="1"/>
                                            </p:txEl>
                                          </p:spTgt>
                                        </p:tgtEl>
                                        <p:attrNameLst>
                                          <p:attrName>ppt_w</p:attrName>
                                        </p:attrNameLst>
                                      </p:cBhvr>
                                      <p:tavLst>
                                        <p:tav tm="0">
                                          <p:val>
                                            <p:fltVal val="0"/>
                                          </p:val>
                                        </p:tav>
                                        <p:tav tm="100000">
                                          <p:val>
                                            <p:strVal val="#ppt_w"/>
                                          </p:val>
                                        </p:tav>
                                      </p:tavLst>
                                    </p:anim>
                                    <p:anim calcmode="lin" valueType="num">
                                      <p:cBhvr>
                                        <p:cTn id="15" dur="500" fill="hold"/>
                                        <p:tgtEl>
                                          <p:spTgt spid="3">
                                            <p:txEl>
                                              <p:pRg st="1" end="1"/>
                                            </p:txEl>
                                          </p:spTgt>
                                        </p:tgtEl>
                                        <p:attrNameLst>
                                          <p:attrName>ppt_h</p:attrName>
                                        </p:attrNameLst>
                                      </p:cBhvr>
                                      <p:tavLst>
                                        <p:tav tm="0">
                                          <p:val>
                                            <p:fltVal val="0"/>
                                          </p:val>
                                        </p:tav>
                                        <p:tav tm="100000">
                                          <p:val>
                                            <p:strVal val="#ppt_h"/>
                                          </p:val>
                                        </p:tav>
                                      </p:tavLst>
                                    </p:anim>
                                    <p:animEffect transition="in" filter="fade">
                                      <p:cBhvr>
                                        <p:cTn id="16" dur="500"/>
                                        <p:tgtEl>
                                          <p:spTgt spid="3">
                                            <p:txEl>
                                              <p:pRg st="1" end="1"/>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3" presetClass="entr" presetSubtype="16"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 calcmode="lin" valueType="num">
                                      <p:cBhvr>
                                        <p:cTn id="21" dur="500" fill="hold"/>
                                        <p:tgtEl>
                                          <p:spTgt spid="3">
                                            <p:txEl>
                                              <p:pRg st="2" end="2"/>
                                            </p:txEl>
                                          </p:spTgt>
                                        </p:tgtEl>
                                        <p:attrNameLst>
                                          <p:attrName>ppt_w</p:attrName>
                                        </p:attrNameLst>
                                      </p:cBhvr>
                                      <p:tavLst>
                                        <p:tav tm="0">
                                          <p:val>
                                            <p:fltVal val="0"/>
                                          </p:val>
                                        </p:tav>
                                        <p:tav tm="100000">
                                          <p:val>
                                            <p:strVal val="#ppt_w"/>
                                          </p:val>
                                        </p:tav>
                                      </p:tavLst>
                                    </p:anim>
                                    <p:anim calcmode="lin" valueType="num">
                                      <p:cBhvr>
                                        <p:cTn id="22" dur="500" fill="hold"/>
                                        <p:tgtEl>
                                          <p:spTgt spid="3">
                                            <p:txEl>
                                              <p:pRg st="2" end="2"/>
                                            </p:txEl>
                                          </p:spTgt>
                                        </p:tgtEl>
                                        <p:attrNameLst>
                                          <p:attrName>ppt_h</p:attrName>
                                        </p:attrNameLst>
                                      </p:cBhvr>
                                      <p:tavLst>
                                        <p:tav tm="0">
                                          <p:val>
                                            <p:fltVal val="0"/>
                                          </p:val>
                                        </p:tav>
                                        <p:tav tm="100000">
                                          <p:val>
                                            <p:strVal val="#ppt_h"/>
                                          </p:val>
                                        </p:tav>
                                      </p:tavLst>
                                    </p:anim>
                                    <p:animEffect transition="in" filter="fade">
                                      <p:cBhvr>
                                        <p:cTn id="23"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 name="矩形 6"/>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C00000"/>
                </a:solidFill>
                <a:latin typeface="华文琥珀" panose="02010800040101010101" pitchFamily="2" charset="-122"/>
                <a:ea typeface="华文琥珀" panose="02010800040101010101" pitchFamily="2" charset="-122"/>
              </a:rPr>
              <a:t>青年当自强不息</a:t>
            </a:r>
            <a:endParaRPr lang="zh-CN" altLang="en-US" sz="6000" cap="none" spc="0" dirty="0">
              <a:ln w="11430"/>
              <a:solidFill>
                <a:srgbClr val="C00000"/>
              </a:solidFill>
              <a:latin typeface="华文琥珀" panose="02010800040101010101" pitchFamily="2" charset="-122"/>
              <a:ea typeface="华文琥珀" panose="02010800040101010101" pitchFamily="2" charset="-122"/>
            </a:endParaRPr>
          </a:p>
        </p:txBody>
      </p:sp>
      <p:sp>
        <p:nvSpPr>
          <p:cNvPr id="8" name="矩形 7"/>
          <p:cNvSpPr/>
          <p:nvPr/>
        </p:nvSpPr>
        <p:spPr>
          <a:xfrm>
            <a:off x="12530" y="-14515"/>
            <a:ext cx="1415772" cy="584775"/>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3200" cap="none" spc="0" dirty="0" smtClean="0">
                <a:ln w="11430"/>
                <a:solidFill>
                  <a:schemeClr val="bg1"/>
                </a:solidFill>
                <a:latin typeface="华文琥珀" panose="02010800040101010101" pitchFamily="2" charset="-122"/>
                <a:ea typeface="华文琥珀" panose="02010800040101010101" pitchFamily="2" charset="-122"/>
              </a:rPr>
              <a:t>演讲稿</a:t>
            </a:r>
            <a:endParaRPr lang="zh-CN" altLang="en-US" sz="3200" cap="none" spc="0" dirty="0">
              <a:ln w="11430"/>
              <a:solidFill>
                <a:schemeClr val="bg1"/>
              </a:solidFill>
              <a:latin typeface="华文琥珀" panose="02010800040101010101" pitchFamily="2" charset="-122"/>
              <a:ea typeface="华文琥珀" panose="02010800040101010101" pitchFamily="2" charset="-122"/>
            </a:endParaRPr>
          </a:p>
        </p:txBody>
      </p:sp>
      <p:sp>
        <p:nvSpPr>
          <p:cNvPr id="4" name="矩形 3"/>
          <p:cNvSpPr/>
          <p:nvPr/>
        </p:nvSpPr>
        <p:spPr>
          <a:xfrm>
            <a:off x="2633007" y="2187032"/>
            <a:ext cx="3877985" cy="475964"/>
          </a:xfrm>
          <a:prstGeom prst="rect">
            <a:avLst/>
          </a:prstGeom>
        </p:spPr>
        <p:txBody>
          <a:bodyPr wrap="none">
            <a:spAutoFit/>
          </a:bodyPr>
          <a:lstStyle/>
          <a:p>
            <a:pPr algn="ctr">
              <a:lnSpc>
                <a:spcPts val="2800"/>
              </a:lnSpc>
              <a:spcBef>
                <a:spcPct val="0"/>
              </a:spcBef>
            </a:pPr>
            <a:r>
              <a:rPr lang="zh-CN" altLang="en-US" sz="3200" b="1" dirty="0">
                <a:solidFill>
                  <a:srgbClr val="006600"/>
                </a:solidFill>
                <a:latin typeface="华文楷体" panose="02010600040101010101" pitchFamily="2" charset="-122"/>
                <a:ea typeface="华文楷体" panose="02010600040101010101" pitchFamily="2" charset="-122"/>
              </a:rPr>
              <a:t>自强不息，迈向成功</a:t>
            </a:r>
            <a:endParaRPr lang="zh-CN" altLang="en-US" sz="3200" b="1" dirty="0">
              <a:solidFill>
                <a:srgbClr val="006600"/>
              </a:solidFill>
              <a:latin typeface="华文楷体" panose="02010600040101010101" pitchFamily="2" charset="-122"/>
              <a:ea typeface="华文楷体" panose="02010600040101010101" pitchFamily="2" charset="-122"/>
            </a:endParaRPr>
          </a:p>
        </p:txBody>
      </p:sp>
      <p:sp>
        <p:nvSpPr>
          <p:cNvPr id="3" name="矩形 2"/>
          <p:cNvSpPr/>
          <p:nvPr/>
        </p:nvSpPr>
        <p:spPr>
          <a:xfrm>
            <a:off x="-40816" y="2662996"/>
            <a:ext cx="9144000" cy="2246769"/>
          </a:xfrm>
          <a:prstGeom prst="rect">
            <a:avLst/>
          </a:prstGeom>
        </p:spPr>
        <p:txBody>
          <a:bodyPr wrap="square">
            <a:spAutoFit/>
          </a:bodyPr>
          <a:lstStyle/>
          <a:p>
            <a:r>
              <a:rPr lang="zh-CN" altLang="en-US" sz="2800" b="1" noProof="1" smtClean="0">
                <a:solidFill>
                  <a:srgbClr val="0000FF"/>
                </a:solidFill>
                <a:latin typeface="华文楷体" panose="02010600040101010101" pitchFamily="2" charset="-122"/>
                <a:ea typeface="华文楷体" panose="02010600040101010101" pitchFamily="2" charset="-122"/>
                <a:sym typeface="+mn-ea"/>
              </a:rPr>
              <a:t>自强不息</a:t>
            </a:r>
            <a:r>
              <a:rPr lang="zh-CN" altLang="en-US" sz="2800" b="1" noProof="1">
                <a:solidFill>
                  <a:srgbClr val="0000FF"/>
                </a:solidFill>
                <a:latin typeface="华文楷体" panose="02010600040101010101" pitchFamily="2" charset="-122"/>
                <a:ea typeface="华文楷体" panose="02010600040101010101" pitchFamily="2" charset="-122"/>
                <a:sym typeface="+mn-ea"/>
              </a:rPr>
              <a:t>的精神，相信我们也会傲立于世，做顶天立地的人。</a:t>
            </a:r>
            <a:endParaRPr lang="zh-CN" altLang="en-US" sz="2800" b="1" noProof="1">
              <a:solidFill>
                <a:srgbClr val="0000FF"/>
              </a:solidFill>
              <a:latin typeface="华文楷体" panose="02010600040101010101" pitchFamily="2" charset="-122"/>
              <a:ea typeface="华文楷体" panose="02010600040101010101" pitchFamily="2" charset="-122"/>
            </a:endParaRPr>
          </a:p>
          <a:p>
            <a:r>
              <a:rPr lang="zh-CN" altLang="en-US" sz="2800" b="1" noProof="1">
                <a:solidFill>
                  <a:srgbClr val="0000FF"/>
                </a:solidFill>
                <a:latin typeface="华文楷体" panose="02010600040101010101" pitchFamily="2" charset="-122"/>
                <a:ea typeface="华文楷体" panose="02010600040101010101" pitchFamily="2" charset="-122"/>
                <a:sym typeface="+mn-ea"/>
              </a:rPr>
              <a:t>    </a:t>
            </a:r>
            <a:r>
              <a:rPr lang="zh-CN" altLang="en-US" sz="2800" b="1" noProof="1" smtClean="0">
                <a:solidFill>
                  <a:srgbClr val="0000FF"/>
                </a:solidFill>
                <a:latin typeface="华文楷体" panose="02010600040101010101" pitchFamily="2" charset="-122"/>
                <a:ea typeface="华文楷体" panose="02010600040101010101" pitchFamily="2" charset="-122"/>
                <a:sym typeface="+mn-ea"/>
              </a:rPr>
              <a:t>    </a:t>
            </a:r>
            <a:r>
              <a:rPr lang="zh-CN" altLang="en-US" sz="2800" b="1" noProof="1">
                <a:solidFill>
                  <a:srgbClr val="0000FF"/>
                </a:solidFill>
                <a:latin typeface="华文楷体" panose="02010600040101010101" pitchFamily="2" charset="-122"/>
                <a:ea typeface="华文楷体" panose="02010600040101010101" pitchFamily="2" charset="-122"/>
                <a:sym typeface="+mn-ea"/>
              </a:rPr>
              <a:t>同学们</a:t>
            </a:r>
            <a:r>
              <a:rPr lang="zh-CN" altLang="en-US" sz="2800" b="1" noProof="1" smtClean="0">
                <a:solidFill>
                  <a:srgbClr val="0000FF"/>
                </a:solidFill>
                <a:latin typeface="华文楷体" panose="02010600040101010101" pitchFamily="2" charset="-122"/>
                <a:ea typeface="华文楷体" panose="02010600040101010101" pitchFamily="2" charset="-122"/>
                <a:sym typeface="+mn-ea"/>
              </a:rPr>
              <a:t>，我们要把每一天看作新的一天，生命不息、奋斗不止，请允许我们再次喊出自己的</a:t>
            </a:r>
            <a:r>
              <a:rPr lang="zh-CN" altLang="en-US" sz="2800" b="1" noProof="1">
                <a:solidFill>
                  <a:srgbClr val="0000FF"/>
                </a:solidFill>
                <a:latin typeface="华文楷体" panose="02010600040101010101" pitchFamily="2" charset="-122"/>
                <a:ea typeface="华文楷体" panose="02010600040101010101" pitchFamily="2" charset="-122"/>
                <a:sym typeface="+mn-ea"/>
              </a:rPr>
              <a:t>心声：自强不息，迈向成功。</a:t>
            </a:r>
            <a:endParaRPr lang="zh-CN" altLang="en-US" sz="2800" b="1" noProof="1">
              <a:solidFill>
                <a:srgbClr val="0000FF"/>
              </a:solidFill>
              <a:latin typeface="华文楷体" panose="02010600040101010101" pitchFamily="2" charset="-122"/>
              <a:ea typeface="华文楷体" panose="02010600040101010101" pitchFamily="2" charset="-122"/>
            </a:endParaRPr>
          </a:p>
        </p:txBody>
      </p:sp>
      <p:pic>
        <p:nvPicPr>
          <p:cNvPr id="1331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92325" y="5022366"/>
            <a:ext cx="5959349" cy="1835634"/>
          </a:xfrm>
          <a:prstGeom prst="rect">
            <a:avLst/>
          </a:prstGeom>
          <a:noFill/>
          <a:ln>
            <a:noFill/>
          </a:ln>
          <a:scene3d>
            <a:camera prst="orthographicFront"/>
            <a:lightRig rig="threePt" dir="t"/>
          </a:scene3d>
          <a:sp3d>
            <a:bevelT w="139700" h="139700" prst="divo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5"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 calcmode="lin" valueType="num">
                                      <p:cBhvr>
                                        <p:cTn id="7" dur="1000" fill="hold"/>
                                        <p:tgtEl>
                                          <p:spTgt spid="3"/>
                                        </p:tgtEl>
                                        <p:attrNameLst>
                                          <p:attrName>ppt_w</p:attrName>
                                        </p:attrNameLst>
                                      </p:cBhvr>
                                      <p:tavLst>
                                        <p:tav tm="0">
                                          <p:val>
                                            <p:fltVal val="0"/>
                                          </p:val>
                                        </p:tav>
                                        <p:tav tm="100000">
                                          <p:val>
                                            <p:strVal val="#ppt_w"/>
                                          </p:val>
                                        </p:tav>
                                      </p:tavLst>
                                    </p:anim>
                                    <p:anim calcmode="lin" valueType="num">
                                      <p:cBhvr>
                                        <p:cTn id="8" dur="1000" fill="hold"/>
                                        <p:tgtEl>
                                          <p:spTgt spid="3"/>
                                        </p:tgtEl>
                                        <p:attrNameLst>
                                          <p:attrName>ppt_h</p:attrName>
                                        </p:attrNameLst>
                                      </p:cBhvr>
                                      <p:tavLst>
                                        <p:tav tm="0">
                                          <p:val>
                                            <p:fltVal val="0"/>
                                          </p:val>
                                        </p:tav>
                                        <p:tav tm="100000">
                                          <p:val>
                                            <p:strVal val="#ppt_h"/>
                                          </p:val>
                                        </p:tav>
                                      </p:tavLst>
                                    </p:anim>
                                    <p:anim calcmode="lin" valueType="num">
                                      <p:cBhvr>
                                        <p:cTn id="9" dur="1000" fill="hold"/>
                                        <p:tgtEl>
                                          <p:spTgt spid="3"/>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3"/>
                                        </p:tgtEl>
                                        <p:attrNameLst>
                                          <p:attrName>ppt_y</p:attrName>
                                        </p:attrNameLst>
                                      </p:cBhvr>
                                      <p:tavLst>
                                        <p:tav tm="0" fmla="#ppt_y+(sin(-2*pi*(1-$))*-#ppt_x+cos(-2*pi*(1-$))*(1-#ppt_y))*(1-$)">
                                          <p:val>
                                            <p:fltVal val="0"/>
                                          </p:val>
                                        </p:tav>
                                        <p:tav tm="100000">
                                          <p:val>
                                            <p:fltVal val="1"/>
                                          </p:val>
                                        </p:tav>
                                      </p:tavLst>
                                    </p:anim>
                                  </p:childTnLst>
                                </p:cTn>
                              </p:par>
                              <p:par>
                                <p:cTn id="11" presetID="15" presetClass="entr" presetSubtype="0" fill="hold" nodeType="withEffect">
                                  <p:stCondLst>
                                    <p:cond delay="0"/>
                                  </p:stCondLst>
                                  <p:childTnLst>
                                    <p:set>
                                      <p:cBhvr>
                                        <p:cTn id="12" dur="1" fill="hold">
                                          <p:stCondLst>
                                            <p:cond delay="0"/>
                                          </p:stCondLst>
                                        </p:cTn>
                                        <p:tgtEl>
                                          <p:spTgt spid="13314"/>
                                        </p:tgtEl>
                                        <p:attrNameLst>
                                          <p:attrName>style.visibility</p:attrName>
                                        </p:attrNameLst>
                                      </p:cBhvr>
                                      <p:to>
                                        <p:strVal val="visible"/>
                                      </p:to>
                                    </p:set>
                                    <p:anim calcmode="lin" valueType="num">
                                      <p:cBhvr>
                                        <p:cTn id="13" dur="1000" fill="hold"/>
                                        <p:tgtEl>
                                          <p:spTgt spid="13314"/>
                                        </p:tgtEl>
                                        <p:attrNameLst>
                                          <p:attrName>ppt_w</p:attrName>
                                        </p:attrNameLst>
                                      </p:cBhvr>
                                      <p:tavLst>
                                        <p:tav tm="0">
                                          <p:val>
                                            <p:fltVal val="0"/>
                                          </p:val>
                                        </p:tav>
                                        <p:tav tm="100000">
                                          <p:val>
                                            <p:strVal val="#ppt_w"/>
                                          </p:val>
                                        </p:tav>
                                      </p:tavLst>
                                    </p:anim>
                                    <p:anim calcmode="lin" valueType="num">
                                      <p:cBhvr>
                                        <p:cTn id="14" dur="1000" fill="hold"/>
                                        <p:tgtEl>
                                          <p:spTgt spid="13314"/>
                                        </p:tgtEl>
                                        <p:attrNameLst>
                                          <p:attrName>ppt_h</p:attrName>
                                        </p:attrNameLst>
                                      </p:cBhvr>
                                      <p:tavLst>
                                        <p:tav tm="0">
                                          <p:val>
                                            <p:fltVal val="0"/>
                                          </p:val>
                                        </p:tav>
                                        <p:tav tm="100000">
                                          <p:val>
                                            <p:strVal val="#ppt_h"/>
                                          </p:val>
                                        </p:tav>
                                      </p:tavLst>
                                    </p:anim>
                                    <p:anim calcmode="lin" valueType="num">
                                      <p:cBhvr>
                                        <p:cTn id="15" dur="1000" fill="hold"/>
                                        <p:tgtEl>
                                          <p:spTgt spid="13314"/>
                                        </p:tgtEl>
                                        <p:attrNameLst>
                                          <p:attrName>ppt_x</p:attrName>
                                        </p:attrNameLst>
                                      </p:cBhvr>
                                      <p:tavLst>
                                        <p:tav tm="0" fmla="#ppt_x+(cos(-2*pi*(1-$))*-#ppt_x-sin(-2*pi*(1-$))*(1-#ppt_y))*(1-$)">
                                          <p:val>
                                            <p:fltVal val="0"/>
                                          </p:val>
                                        </p:tav>
                                        <p:tav tm="100000">
                                          <p:val>
                                            <p:fltVal val="1"/>
                                          </p:val>
                                        </p:tav>
                                      </p:tavLst>
                                    </p:anim>
                                    <p:anim calcmode="lin" valueType="num">
                                      <p:cBhvr>
                                        <p:cTn id="16" dur="1000" fill="hold"/>
                                        <p:tgtEl>
                                          <p:spTgt spid="13314"/>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7171" name="矩形 1"/>
          <p:cNvSpPr>
            <a:spLocks noChangeArrowheads="1"/>
          </p:cNvSpPr>
          <p:nvPr/>
        </p:nvSpPr>
        <p:spPr bwMode="auto">
          <a:xfrm>
            <a:off x="17465" y="2398642"/>
            <a:ext cx="9144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dirty="0">
                <a:solidFill>
                  <a:srgbClr val="C00000"/>
                </a:solidFill>
                <a:latin typeface="华文楷体" panose="02010600040101010101" pitchFamily="2" charset="-122"/>
                <a:ea typeface="华文楷体" panose="02010600040101010101" pitchFamily="2" charset="-122"/>
              </a:rPr>
              <a:t>题一：班级开展以“君子自强不息”为主题的语文综合性学习活动，请你参与并完成下列任务</a:t>
            </a:r>
            <a:r>
              <a:rPr lang="zh-CN" altLang="en-US" sz="3000" b="1" dirty="0" smtClean="0">
                <a:solidFill>
                  <a:srgbClr val="C00000"/>
                </a:solidFill>
                <a:latin typeface="华文楷体" panose="02010600040101010101" pitchFamily="2" charset="-122"/>
                <a:ea typeface="华文楷体" panose="02010600040101010101" pitchFamily="2" charset="-122"/>
              </a:rPr>
              <a:t>。</a:t>
            </a:r>
            <a:endParaRPr lang="en-US" altLang="zh-CN" sz="3000" b="1" dirty="0">
              <a:solidFill>
                <a:srgbClr val="C00000"/>
              </a:solidFill>
              <a:latin typeface="华文楷体" panose="02010600040101010101" pitchFamily="2" charset="-122"/>
              <a:ea typeface="华文楷体" panose="02010600040101010101" pitchFamily="2" charset="-122"/>
            </a:endParaRPr>
          </a:p>
        </p:txBody>
      </p:sp>
      <p:sp>
        <p:nvSpPr>
          <p:cNvPr id="7" name="矩形 6"/>
          <p:cNvSpPr/>
          <p:nvPr/>
        </p:nvSpPr>
        <p:spPr>
          <a:xfrm>
            <a:off x="2958248" y="1124744"/>
            <a:ext cx="3262433"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dirty="0">
                <a:ln w="11430"/>
                <a:solidFill>
                  <a:srgbClr val="00B0F0"/>
                </a:solidFill>
                <a:latin typeface="华文琥珀" panose="02010800040101010101" pitchFamily="2" charset="-122"/>
                <a:ea typeface="华文琥珀" panose="02010800040101010101" pitchFamily="2" charset="-122"/>
              </a:rPr>
              <a:t>研讨练习</a:t>
            </a:r>
            <a:endParaRPr lang="zh-CN" altLang="en-US" sz="6000" cap="none" spc="0" dirty="0">
              <a:ln w="11430"/>
              <a:solidFill>
                <a:srgbClr val="00B0F0"/>
              </a:solidFill>
              <a:latin typeface="华文琥珀" panose="02010800040101010101" pitchFamily="2" charset="-122"/>
              <a:ea typeface="华文琥珀" panose="02010800040101010101" pitchFamily="2" charset="-122"/>
            </a:endParaRPr>
          </a:p>
        </p:txBody>
      </p:sp>
      <p:sp>
        <p:nvSpPr>
          <p:cNvPr id="8" name="矩形 1"/>
          <p:cNvSpPr>
            <a:spLocks noChangeArrowheads="1"/>
          </p:cNvSpPr>
          <p:nvPr/>
        </p:nvSpPr>
        <p:spPr bwMode="auto">
          <a:xfrm>
            <a:off x="0" y="3573016"/>
            <a:ext cx="9144000"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spcBef>
                <a:spcPts val="600"/>
              </a:spcBef>
            </a:pPr>
            <a:r>
              <a:rPr lang="en-US" altLang="zh-CN" sz="3000" b="1" dirty="0" smtClean="0">
                <a:solidFill>
                  <a:srgbClr val="00B050"/>
                </a:solidFill>
                <a:latin typeface="华文楷体" panose="02010600040101010101" pitchFamily="2" charset="-122"/>
                <a:ea typeface="华文楷体" panose="02010600040101010101" pitchFamily="2" charset="-122"/>
              </a:rPr>
              <a:t>1</a:t>
            </a:r>
            <a:r>
              <a:rPr lang="en-US" altLang="zh-CN" sz="3000" b="1" dirty="0">
                <a:solidFill>
                  <a:srgbClr val="00B050"/>
                </a:solidFill>
                <a:latin typeface="华文楷体" panose="02010600040101010101" pitchFamily="2" charset="-122"/>
                <a:ea typeface="华文楷体" panose="02010600040101010101" pitchFamily="2" charset="-122"/>
              </a:rPr>
              <a:t>.【</a:t>
            </a:r>
            <a:r>
              <a:rPr lang="zh-CN" altLang="en-US" sz="3000" b="1" dirty="0">
                <a:solidFill>
                  <a:srgbClr val="00B050"/>
                </a:solidFill>
                <a:latin typeface="华文楷体" panose="02010600040101010101" pitchFamily="2" charset="-122"/>
                <a:ea typeface="华文楷体" panose="02010600040101010101" pitchFamily="2" charset="-122"/>
              </a:rPr>
              <a:t>活动设计</a:t>
            </a:r>
            <a:r>
              <a:rPr lang="en-US" altLang="zh-CN" sz="3000" b="1" dirty="0">
                <a:solidFill>
                  <a:srgbClr val="00B050"/>
                </a:solidFill>
                <a:latin typeface="华文楷体" panose="02010600040101010101" pitchFamily="2" charset="-122"/>
                <a:ea typeface="华文楷体" panose="02010600040101010101" pitchFamily="2" charset="-122"/>
              </a:rPr>
              <a:t>】</a:t>
            </a:r>
            <a:r>
              <a:rPr lang="zh-CN" altLang="en-US" sz="3000" b="1" dirty="0">
                <a:solidFill>
                  <a:srgbClr val="00B050"/>
                </a:solidFill>
                <a:latin typeface="华文楷体" panose="02010600040101010101" pitchFamily="2" charset="-122"/>
                <a:ea typeface="华文楷体" panose="02010600040101010101" pitchFamily="2" charset="-122"/>
              </a:rPr>
              <a:t>围绕“君子自强不息”这一主题，活动策划小组设计了活动的内容，请你再设计一个，以丰富活动内容。</a:t>
            </a:r>
            <a:endParaRPr lang="zh-CN" altLang="en-US" sz="3000" b="1" dirty="0">
              <a:solidFill>
                <a:srgbClr val="00B050"/>
              </a:solidFill>
              <a:latin typeface="华文楷体" panose="02010600040101010101" pitchFamily="2" charset="-122"/>
              <a:ea typeface="华文楷体" panose="02010600040101010101" pitchFamily="2" charset="-122"/>
            </a:endParaRPr>
          </a:p>
        </p:txBody>
      </p:sp>
      <p:sp>
        <p:nvSpPr>
          <p:cNvPr id="9" name="矩形 8"/>
          <p:cNvSpPr>
            <a:spLocks noChangeArrowheads="1"/>
          </p:cNvSpPr>
          <p:nvPr/>
        </p:nvSpPr>
        <p:spPr bwMode="auto">
          <a:xfrm>
            <a:off x="515936" y="5195191"/>
            <a:ext cx="8112125" cy="14773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dirty="0">
                <a:solidFill>
                  <a:srgbClr val="00B050"/>
                </a:solidFill>
                <a:latin typeface="华文楷体" panose="02010600040101010101" pitchFamily="2" charset="-122"/>
                <a:ea typeface="华文楷体" panose="02010600040101010101" pitchFamily="2" charset="-122"/>
              </a:rPr>
              <a:t>活动一：搜集有关自强不息的名言、格言</a:t>
            </a:r>
            <a:endParaRPr lang="zh-CN" altLang="en-US" sz="3000" b="1" dirty="0">
              <a:solidFill>
                <a:srgbClr val="00B050"/>
              </a:solidFill>
              <a:latin typeface="华文楷体" panose="02010600040101010101" pitchFamily="2" charset="-122"/>
              <a:ea typeface="华文楷体" panose="02010600040101010101" pitchFamily="2" charset="-122"/>
            </a:endParaRPr>
          </a:p>
          <a:p>
            <a:pPr eaLnBrk="1" hangingPunct="1"/>
            <a:r>
              <a:rPr lang="zh-CN" altLang="en-US" sz="3000" b="1" dirty="0">
                <a:solidFill>
                  <a:srgbClr val="00B050"/>
                </a:solidFill>
                <a:latin typeface="华文楷体" panose="02010600040101010101" pitchFamily="2" charset="-122"/>
                <a:ea typeface="华文楷体" panose="02010600040101010101" pitchFamily="2" charset="-122"/>
              </a:rPr>
              <a:t>活动二：搜集有关自强不息的故事</a:t>
            </a:r>
            <a:endParaRPr lang="en-US" altLang="zh-CN" sz="3000" b="1" dirty="0">
              <a:solidFill>
                <a:srgbClr val="00B050"/>
              </a:solidFill>
              <a:latin typeface="华文楷体" panose="02010600040101010101" pitchFamily="2" charset="-122"/>
              <a:ea typeface="华文楷体" panose="02010600040101010101" pitchFamily="2" charset="-122"/>
            </a:endParaRPr>
          </a:p>
          <a:p>
            <a:pPr eaLnBrk="1" hangingPunct="1"/>
            <a:r>
              <a:rPr lang="zh-CN" altLang="en-US" sz="3000" b="1" dirty="0">
                <a:solidFill>
                  <a:srgbClr val="00B050"/>
                </a:solidFill>
                <a:latin typeface="华文楷体" panose="02010600040101010101" pitchFamily="2" charset="-122"/>
                <a:ea typeface="华文楷体" panose="02010600040101010101" pitchFamily="2" charset="-122"/>
              </a:rPr>
              <a:t>活动三：</a:t>
            </a:r>
            <a:r>
              <a:rPr lang="en-US" altLang="zh-CN" sz="3000" b="1" dirty="0">
                <a:solidFill>
                  <a:srgbClr val="00B050"/>
                </a:solidFill>
                <a:latin typeface="华文楷体" panose="02010600040101010101" pitchFamily="2" charset="-122"/>
                <a:ea typeface="华文楷体" panose="02010600040101010101" pitchFamily="2" charset="-122"/>
              </a:rPr>
              <a:t>_________________________________</a:t>
            </a:r>
            <a:endParaRPr lang="en-US" altLang="zh-CN" sz="3000" b="1" dirty="0">
              <a:solidFill>
                <a:srgbClr val="00B050"/>
              </a:solidFill>
              <a:latin typeface="华文楷体" panose="02010600040101010101" pitchFamily="2" charset="-122"/>
              <a:ea typeface="华文楷体" panose="02010600040101010101" pitchFamily="2" charset="-122"/>
            </a:endParaRPr>
          </a:p>
        </p:txBody>
      </p:sp>
      <p:sp>
        <p:nvSpPr>
          <p:cNvPr id="10" name="矩形 2"/>
          <p:cNvSpPr>
            <a:spLocks noChangeArrowheads="1"/>
          </p:cNvSpPr>
          <p:nvPr/>
        </p:nvSpPr>
        <p:spPr bwMode="auto">
          <a:xfrm>
            <a:off x="2051720" y="6091593"/>
            <a:ext cx="6678612" cy="553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r>
              <a:rPr lang="zh-CN" altLang="en-US" sz="3000" b="1" dirty="0">
                <a:solidFill>
                  <a:srgbClr val="660066"/>
                </a:solidFill>
                <a:latin typeface="华文楷体" panose="02010600040101010101" pitchFamily="2" charset="-122"/>
                <a:ea typeface="华文楷体" panose="02010600040101010101" pitchFamily="2" charset="-122"/>
              </a:rPr>
              <a:t>示例：搜集有关自强不息的古典诗词</a:t>
            </a:r>
            <a:endParaRPr lang="zh-CN" altLang="en-US" sz="3000" b="1" dirty="0">
              <a:solidFill>
                <a:srgbClr val="660066"/>
              </a:solidFill>
              <a:latin typeface="华文楷体" panose="02010600040101010101" pitchFamily="2" charset="-122"/>
              <a:ea typeface="华文楷体" panose="020106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1600">
        <p14:gallery dir="l"/>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barn(inVertical)">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grpId="0" nodeType="clickEffect">
                                  <p:stCondLst>
                                    <p:cond delay="0"/>
                                  </p:stCondLst>
                                  <p:childTnLst>
                                    <p:set>
                                      <p:cBhvr>
                                        <p:cTn id="11" dur="1" fill="hold">
                                          <p:stCondLst>
                                            <p:cond delay="0"/>
                                          </p:stCondLst>
                                        </p:cTn>
                                        <p:tgtEl>
                                          <p:spTgt spid="7171"/>
                                        </p:tgtEl>
                                        <p:attrNameLst>
                                          <p:attrName>style.visibility</p:attrName>
                                        </p:attrNameLst>
                                      </p:cBhvr>
                                      <p:to>
                                        <p:strVal val="visible"/>
                                      </p:to>
                                    </p:set>
                                    <p:animEffect transition="in" filter="wipe(down)">
                                      <p:cBhvr>
                                        <p:cTn id="12" dur="580">
                                          <p:stCondLst>
                                            <p:cond delay="0"/>
                                          </p:stCondLst>
                                        </p:cTn>
                                        <p:tgtEl>
                                          <p:spTgt spid="7171"/>
                                        </p:tgtEl>
                                      </p:cBhvr>
                                    </p:animEffect>
                                    <p:anim calcmode="lin" valueType="num">
                                      <p:cBhvr>
                                        <p:cTn id="13" dur="1822" tmFilter="0,0; 0.14,0.36; 0.43,0.73; 0.71,0.91; 1.0,1.0">
                                          <p:stCondLst>
                                            <p:cond delay="0"/>
                                          </p:stCondLst>
                                        </p:cTn>
                                        <p:tgtEl>
                                          <p:spTgt spid="7171"/>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7171"/>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7171"/>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7171"/>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7171"/>
                                        </p:tgtEl>
                                        <p:attrNameLst>
                                          <p:attrName>ppt_y</p:attrName>
                                        </p:attrNameLst>
                                      </p:cBhvr>
                                      <p:tavLst>
                                        <p:tav tm="0" fmla="#ppt_y-sin(pi*$)/81">
                                          <p:val>
                                            <p:fltVal val="0"/>
                                          </p:val>
                                        </p:tav>
                                        <p:tav tm="100000">
                                          <p:val>
                                            <p:fltVal val="1"/>
                                          </p:val>
                                        </p:tav>
                                      </p:tavLst>
                                    </p:anim>
                                    <p:animScale>
                                      <p:cBhvr>
                                        <p:cTn id="18" dur="26">
                                          <p:stCondLst>
                                            <p:cond delay="650"/>
                                          </p:stCondLst>
                                        </p:cTn>
                                        <p:tgtEl>
                                          <p:spTgt spid="7171"/>
                                        </p:tgtEl>
                                      </p:cBhvr>
                                      <p:to x="100000" y="60000"/>
                                    </p:animScale>
                                    <p:animScale>
                                      <p:cBhvr>
                                        <p:cTn id="19" dur="166" decel="50000">
                                          <p:stCondLst>
                                            <p:cond delay="676"/>
                                          </p:stCondLst>
                                        </p:cTn>
                                        <p:tgtEl>
                                          <p:spTgt spid="7171"/>
                                        </p:tgtEl>
                                      </p:cBhvr>
                                      <p:to x="100000" y="100000"/>
                                    </p:animScale>
                                    <p:animScale>
                                      <p:cBhvr>
                                        <p:cTn id="20" dur="26">
                                          <p:stCondLst>
                                            <p:cond delay="1312"/>
                                          </p:stCondLst>
                                        </p:cTn>
                                        <p:tgtEl>
                                          <p:spTgt spid="7171"/>
                                        </p:tgtEl>
                                      </p:cBhvr>
                                      <p:to x="100000" y="80000"/>
                                    </p:animScale>
                                    <p:animScale>
                                      <p:cBhvr>
                                        <p:cTn id="21" dur="166" decel="50000">
                                          <p:stCondLst>
                                            <p:cond delay="1338"/>
                                          </p:stCondLst>
                                        </p:cTn>
                                        <p:tgtEl>
                                          <p:spTgt spid="7171"/>
                                        </p:tgtEl>
                                      </p:cBhvr>
                                      <p:to x="100000" y="100000"/>
                                    </p:animScale>
                                    <p:animScale>
                                      <p:cBhvr>
                                        <p:cTn id="22" dur="26">
                                          <p:stCondLst>
                                            <p:cond delay="1642"/>
                                          </p:stCondLst>
                                        </p:cTn>
                                        <p:tgtEl>
                                          <p:spTgt spid="7171"/>
                                        </p:tgtEl>
                                      </p:cBhvr>
                                      <p:to x="100000" y="90000"/>
                                    </p:animScale>
                                    <p:animScale>
                                      <p:cBhvr>
                                        <p:cTn id="23" dur="166" decel="50000">
                                          <p:stCondLst>
                                            <p:cond delay="1668"/>
                                          </p:stCondLst>
                                        </p:cTn>
                                        <p:tgtEl>
                                          <p:spTgt spid="7171"/>
                                        </p:tgtEl>
                                      </p:cBhvr>
                                      <p:to x="100000" y="100000"/>
                                    </p:animScale>
                                    <p:animScale>
                                      <p:cBhvr>
                                        <p:cTn id="24" dur="26">
                                          <p:stCondLst>
                                            <p:cond delay="1808"/>
                                          </p:stCondLst>
                                        </p:cTn>
                                        <p:tgtEl>
                                          <p:spTgt spid="7171"/>
                                        </p:tgtEl>
                                      </p:cBhvr>
                                      <p:to x="100000" y="95000"/>
                                    </p:animScale>
                                    <p:animScale>
                                      <p:cBhvr>
                                        <p:cTn id="25" dur="166" decel="50000">
                                          <p:stCondLst>
                                            <p:cond delay="1834"/>
                                          </p:stCondLst>
                                        </p:cTn>
                                        <p:tgtEl>
                                          <p:spTgt spid="7171"/>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42" presetClass="entr" presetSubtype="0" fill="hold" grpId="0" nodeType="click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fade">
                                      <p:cBhvr>
                                        <p:cTn id="30" dur="1000"/>
                                        <p:tgtEl>
                                          <p:spTgt spid="8"/>
                                        </p:tgtEl>
                                      </p:cBhvr>
                                    </p:animEffect>
                                    <p:anim calcmode="lin" valueType="num">
                                      <p:cBhvr>
                                        <p:cTn id="31" dur="1000" fill="hold"/>
                                        <p:tgtEl>
                                          <p:spTgt spid="8"/>
                                        </p:tgtEl>
                                        <p:attrNameLst>
                                          <p:attrName>ppt_x</p:attrName>
                                        </p:attrNameLst>
                                      </p:cBhvr>
                                      <p:tavLst>
                                        <p:tav tm="0">
                                          <p:val>
                                            <p:strVal val="#ppt_x"/>
                                          </p:val>
                                        </p:tav>
                                        <p:tav tm="100000">
                                          <p:val>
                                            <p:strVal val="#ppt_x"/>
                                          </p:val>
                                        </p:tav>
                                      </p:tavLst>
                                    </p:anim>
                                    <p:anim calcmode="lin" valueType="num">
                                      <p:cBhvr>
                                        <p:cTn id="32" dur="1000" fill="hold"/>
                                        <p:tgtEl>
                                          <p:spTgt spid="8"/>
                                        </p:tgtEl>
                                        <p:attrNameLst>
                                          <p:attrName>ppt_y</p:attrName>
                                        </p:attrNameLst>
                                      </p:cBhvr>
                                      <p:tavLst>
                                        <p:tav tm="0">
                                          <p:val>
                                            <p:strVal val="#ppt_y+.1"/>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42" presetClass="entr" presetSubtype="0" fill="hold" grpId="0"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1000"/>
                                        <p:tgtEl>
                                          <p:spTgt spid="9"/>
                                        </p:tgtEl>
                                      </p:cBhvr>
                                    </p:animEffect>
                                    <p:anim calcmode="lin" valueType="num">
                                      <p:cBhvr>
                                        <p:cTn id="38" dur="1000" fill="hold"/>
                                        <p:tgtEl>
                                          <p:spTgt spid="9"/>
                                        </p:tgtEl>
                                        <p:attrNameLst>
                                          <p:attrName>ppt_x</p:attrName>
                                        </p:attrNameLst>
                                      </p:cBhvr>
                                      <p:tavLst>
                                        <p:tav tm="0">
                                          <p:val>
                                            <p:strVal val="#ppt_x"/>
                                          </p:val>
                                        </p:tav>
                                        <p:tav tm="100000">
                                          <p:val>
                                            <p:strVal val="#ppt_x"/>
                                          </p:val>
                                        </p:tav>
                                      </p:tavLst>
                                    </p:anim>
                                    <p:anim calcmode="lin" valueType="num">
                                      <p:cBhvr>
                                        <p:cTn id="39" dur="1000" fill="hold"/>
                                        <p:tgtEl>
                                          <p:spTgt spid="9"/>
                                        </p:tgtEl>
                                        <p:attrNameLst>
                                          <p:attrName>ppt_y</p:attrName>
                                        </p:attrNameLst>
                                      </p:cBhvr>
                                      <p:tavLst>
                                        <p:tav tm="0">
                                          <p:val>
                                            <p:strVal val="#ppt_y+.1"/>
                                          </p:val>
                                        </p:tav>
                                        <p:tav tm="100000">
                                          <p:val>
                                            <p:strVal val="#ppt_y"/>
                                          </p:val>
                                        </p:tav>
                                      </p:tavLst>
                                    </p:anim>
                                  </p:childTnLst>
                                </p:cTn>
                              </p:par>
                            </p:childTnLst>
                          </p:cTn>
                        </p:par>
                      </p:childTnLst>
                    </p:cTn>
                  </p:par>
                  <p:par>
                    <p:cTn id="40" fill="hold">
                      <p:stCondLst>
                        <p:cond delay="indefinite"/>
                      </p:stCondLst>
                      <p:childTnLst>
                        <p:par>
                          <p:cTn id="41" fill="hold">
                            <p:stCondLst>
                              <p:cond delay="0"/>
                            </p:stCondLst>
                            <p:childTnLst>
                              <p:par>
                                <p:cTn id="42" presetID="53" presetClass="entr" presetSubtype="16" fill="hold" grpId="0" nodeType="clickEffect">
                                  <p:stCondLst>
                                    <p:cond delay="0"/>
                                  </p:stCondLst>
                                  <p:childTnLst>
                                    <p:set>
                                      <p:cBhvr>
                                        <p:cTn id="43" dur="1" fill="hold">
                                          <p:stCondLst>
                                            <p:cond delay="0"/>
                                          </p:stCondLst>
                                        </p:cTn>
                                        <p:tgtEl>
                                          <p:spTgt spid="10"/>
                                        </p:tgtEl>
                                        <p:attrNameLst>
                                          <p:attrName>style.visibility</p:attrName>
                                        </p:attrNameLst>
                                      </p:cBhvr>
                                      <p:to>
                                        <p:strVal val="visible"/>
                                      </p:to>
                                    </p:set>
                                    <p:anim calcmode="lin" valueType="num">
                                      <p:cBhvr>
                                        <p:cTn id="44" dur="500" fill="hold"/>
                                        <p:tgtEl>
                                          <p:spTgt spid="10"/>
                                        </p:tgtEl>
                                        <p:attrNameLst>
                                          <p:attrName>ppt_w</p:attrName>
                                        </p:attrNameLst>
                                      </p:cBhvr>
                                      <p:tavLst>
                                        <p:tav tm="0">
                                          <p:val>
                                            <p:fltVal val="0"/>
                                          </p:val>
                                        </p:tav>
                                        <p:tav tm="100000">
                                          <p:val>
                                            <p:strVal val="#ppt_w"/>
                                          </p:val>
                                        </p:tav>
                                      </p:tavLst>
                                    </p:anim>
                                    <p:anim calcmode="lin" valueType="num">
                                      <p:cBhvr>
                                        <p:cTn id="45" dur="500" fill="hold"/>
                                        <p:tgtEl>
                                          <p:spTgt spid="10"/>
                                        </p:tgtEl>
                                        <p:attrNameLst>
                                          <p:attrName>ppt_h</p:attrName>
                                        </p:attrNameLst>
                                      </p:cBhvr>
                                      <p:tavLst>
                                        <p:tav tm="0">
                                          <p:val>
                                            <p:fltVal val="0"/>
                                          </p:val>
                                        </p:tav>
                                        <p:tav tm="100000">
                                          <p:val>
                                            <p:strVal val="#ppt_h"/>
                                          </p:val>
                                        </p:tav>
                                      </p:tavLst>
                                    </p:anim>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1" grpId="0"/>
      <p:bldP spid="7" grpId="0"/>
      <p:bldP spid="8" grpId="0"/>
      <p:bldP spid="9" grpId="0"/>
      <p:bldP spid="10" grpId="0"/>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a:spLocks noChangeArrowheads="1"/>
          </p:cNvSpPr>
          <p:nvPr/>
        </p:nvSpPr>
        <p:spPr bwMode="auto">
          <a:xfrm>
            <a:off x="37908" y="3429000"/>
            <a:ext cx="9126534" cy="18158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en-US" altLang="zh-CN" sz="2800" b="1" dirty="0">
                <a:solidFill>
                  <a:srgbClr val="0000FF"/>
                </a:solidFill>
                <a:latin typeface="华文楷体" panose="02010600040101010101" pitchFamily="2" charset="-122"/>
                <a:ea typeface="华文楷体" panose="02010600040101010101" pitchFamily="2" charset="-122"/>
              </a:rPr>
              <a:t>2.【</a:t>
            </a:r>
            <a:r>
              <a:rPr lang="zh-CN" altLang="en-US" sz="2800" b="1" dirty="0">
                <a:solidFill>
                  <a:srgbClr val="0000FF"/>
                </a:solidFill>
                <a:latin typeface="华文楷体" panose="02010600040101010101" pitchFamily="2" charset="-122"/>
                <a:ea typeface="华文楷体" panose="02010600040101010101" pitchFamily="2" charset="-122"/>
              </a:rPr>
              <a:t>材料整理</a:t>
            </a:r>
            <a:r>
              <a:rPr lang="en-US" altLang="zh-CN" sz="2800" b="1" dirty="0">
                <a:solidFill>
                  <a:srgbClr val="0000FF"/>
                </a:solidFill>
                <a:latin typeface="华文楷体" panose="02010600040101010101" pitchFamily="2" charset="-122"/>
                <a:ea typeface="华文楷体" panose="02010600040101010101" pitchFamily="2" charset="-122"/>
              </a:rPr>
              <a:t>】</a:t>
            </a:r>
            <a:r>
              <a:rPr lang="zh-CN" altLang="en-US" sz="2800" b="1" dirty="0">
                <a:solidFill>
                  <a:srgbClr val="0000FF"/>
                </a:solidFill>
                <a:latin typeface="华文楷体" panose="02010600040101010101" pitchFamily="2" charset="-122"/>
                <a:ea typeface="华文楷体" panose="02010600040101010101" pitchFamily="2" charset="-122"/>
              </a:rPr>
              <a:t>下面是同学们搜集到的体现“自强不息”精神的材料，</a:t>
            </a:r>
            <a:r>
              <a:rPr lang="zh-CN" altLang="en-US" sz="2800" b="1" dirty="0" smtClean="0">
                <a:solidFill>
                  <a:srgbClr val="0000FF"/>
                </a:solidFill>
                <a:latin typeface="华文楷体" panose="02010600040101010101" pitchFamily="2" charset="-122"/>
                <a:ea typeface="华文楷体" panose="02010600040101010101" pitchFamily="2" charset="-122"/>
              </a:rPr>
              <a:t>这些材料</a:t>
            </a:r>
            <a:r>
              <a:rPr lang="zh-CN" altLang="en-US" sz="2800" b="1" dirty="0">
                <a:solidFill>
                  <a:srgbClr val="0000FF"/>
                </a:solidFill>
                <a:latin typeface="华文楷体" panose="02010600040101010101" pitchFamily="2" charset="-122"/>
                <a:ea typeface="华文楷体" panose="02010600040101010101" pitchFamily="2" charset="-122"/>
              </a:rPr>
              <a:t>中不符合主题要求的两项是</a:t>
            </a:r>
            <a:r>
              <a:rPr lang="en-US" altLang="zh-CN" sz="2800" b="1" dirty="0" smtClean="0">
                <a:solidFill>
                  <a:srgbClr val="0000FF"/>
                </a:solidFill>
                <a:latin typeface="华文楷体" panose="02010600040101010101" pitchFamily="2" charset="-122"/>
                <a:ea typeface="华文楷体" panose="02010600040101010101" pitchFamily="2" charset="-122"/>
              </a:rPr>
              <a:t>_____</a:t>
            </a:r>
            <a:r>
              <a:rPr lang="zh-CN" altLang="en-US" sz="2800" b="1" dirty="0" smtClean="0">
                <a:solidFill>
                  <a:srgbClr val="0000FF"/>
                </a:solidFill>
                <a:latin typeface="华文楷体" panose="02010600040101010101" pitchFamily="2" charset="-122"/>
                <a:ea typeface="华文楷体" panose="02010600040101010101" pitchFamily="2" charset="-122"/>
              </a:rPr>
              <a:t>。</a:t>
            </a:r>
            <a:endParaRPr lang="en-US" altLang="zh-CN" sz="2800" b="1" dirty="0">
              <a:solidFill>
                <a:srgbClr val="0000FF"/>
              </a:solidFill>
              <a:latin typeface="华文楷体" panose="02010600040101010101" pitchFamily="2" charset="-122"/>
              <a:ea typeface="华文楷体" panose="02010600040101010101" pitchFamily="2" charset="-122"/>
            </a:endParaRPr>
          </a:p>
          <a:p>
            <a:pPr eaLnBrk="1" hangingPunct="1"/>
            <a:r>
              <a:rPr lang="zh-CN" altLang="en-US" sz="2800" b="1" dirty="0" smtClean="0">
                <a:solidFill>
                  <a:srgbClr val="0000FF"/>
                </a:solidFill>
                <a:latin typeface="华文楷体" panose="02010600040101010101" pitchFamily="2" charset="-122"/>
                <a:ea typeface="华文楷体" panose="02010600040101010101" pitchFamily="2" charset="-122"/>
              </a:rPr>
              <a:t>             ①</a:t>
            </a:r>
            <a:r>
              <a:rPr lang="zh-CN" altLang="en-US" sz="2800" b="1" dirty="0">
                <a:solidFill>
                  <a:srgbClr val="0000FF"/>
                </a:solidFill>
                <a:latin typeface="华文楷体" panose="02010600040101010101" pitchFamily="2" charset="-122"/>
                <a:ea typeface="华文楷体" panose="02010600040101010101" pitchFamily="2" charset="-122"/>
              </a:rPr>
              <a:t>曲高和寡　②孙康映雪　③车胤囊萤</a:t>
            </a:r>
            <a:endParaRPr lang="zh-CN" altLang="en-US" sz="2800" b="1" dirty="0">
              <a:solidFill>
                <a:srgbClr val="0000FF"/>
              </a:solidFill>
              <a:latin typeface="华文楷体" panose="02010600040101010101" pitchFamily="2" charset="-122"/>
              <a:ea typeface="华文楷体" panose="02010600040101010101" pitchFamily="2" charset="-122"/>
            </a:endParaRPr>
          </a:p>
          <a:p>
            <a:pPr eaLnBrk="1" hangingPunct="1"/>
            <a:r>
              <a:rPr lang="zh-CN" altLang="en-US" sz="2800" b="1" dirty="0" smtClean="0">
                <a:solidFill>
                  <a:srgbClr val="0000FF"/>
                </a:solidFill>
                <a:latin typeface="华文楷体" panose="02010600040101010101" pitchFamily="2" charset="-122"/>
                <a:ea typeface="华文楷体" panose="02010600040101010101" pitchFamily="2" charset="-122"/>
              </a:rPr>
              <a:t>             ④</a:t>
            </a:r>
            <a:r>
              <a:rPr lang="zh-CN" altLang="en-US" sz="2800" b="1" dirty="0">
                <a:solidFill>
                  <a:srgbClr val="0000FF"/>
                </a:solidFill>
                <a:latin typeface="华文楷体" panose="02010600040101010101" pitchFamily="2" charset="-122"/>
                <a:ea typeface="华文楷体" panose="02010600040101010101" pitchFamily="2" charset="-122"/>
              </a:rPr>
              <a:t>宋濂抄书　⑤岳母刺字　⑥诸葛亮出山</a:t>
            </a:r>
            <a:endParaRPr lang="zh-CN" altLang="en-US" sz="2800" b="1" dirty="0">
              <a:solidFill>
                <a:srgbClr val="0000FF"/>
              </a:solidFill>
              <a:latin typeface="华文楷体" panose="02010600040101010101" pitchFamily="2" charset="-122"/>
              <a:ea typeface="华文楷体" panose="02010600040101010101" pitchFamily="2" charset="-122"/>
            </a:endParaRPr>
          </a:p>
        </p:txBody>
      </p:sp>
      <p:sp>
        <p:nvSpPr>
          <p:cNvPr id="3" name="矩形 2"/>
          <p:cNvSpPr>
            <a:spLocks noChangeArrowheads="1"/>
          </p:cNvSpPr>
          <p:nvPr/>
        </p:nvSpPr>
        <p:spPr bwMode="auto">
          <a:xfrm>
            <a:off x="7909746" y="3789039"/>
            <a:ext cx="1042987" cy="6093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lnSpc>
                <a:spcPct val="120000"/>
              </a:lnSpc>
            </a:pPr>
            <a:r>
              <a:rPr lang="zh-CN" altLang="en-US" sz="2800" b="1" dirty="0">
                <a:solidFill>
                  <a:srgbClr val="FF00FF"/>
                </a:solidFill>
                <a:latin typeface="华文楷体" panose="02010600040101010101" pitchFamily="2" charset="-122"/>
                <a:ea typeface="华文楷体" panose="02010600040101010101" pitchFamily="2" charset="-122"/>
              </a:rPr>
              <a:t>①⑥</a:t>
            </a:r>
            <a:endParaRPr lang="zh-CN" altLang="en-US" sz="2800" b="1" dirty="0">
              <a:solidFill>
                <a:srgbClr val="FF00FF"/>
              </a:solidFill>
              <a:latin typeface="华文楷体" panose="02010600040101010101" pitchFamily="2" charset="-122"/>
              <a:ea typeface="华文楷体" panose="02010600040101010101" pitchFamily="2" charset="-122"/>
            </a:endParaRPr>
          </a:p>
        </p:txBody>
      </p:sp>
      <p:sp>
        <p:nvSpPr>
          <p:cNvPr id="105" name="矩形 1"/>
          <p:cNvSpPr>
            <a:spLocks noChangeArrowheads="1"/>
          </p:cNvSpPr>
          <p:nvPr/>
        </p:nvSpPr>
        <p:spPr bwMode="auto">
          <a:xfrm>
            <a:off x="17465" y="2398642"/>
            <a:ext cx="9144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dirty="0">
                <a:solidFill>
                  <a:srgbClr val="C00000"/>
                </a:solidFill>
                <a:latin typeface="华文楷体" panose="02010600040101010101" pitchFamily="2" charset="-122"/>
                <a:ea typeface="华文楷体" panose="02010600040101010101" pitchFamily="2" charset="-122"/>
              </a:rPr>
              <a:t>题一：班级开展以“君子自强不息”为主题的语文综合性学习活动，请你参与并完成下列任务</a:t>
            </a:r>
            <a:r>
              <a:rPr lang="zh-CN" altLang="en-US" sz="3000" b="1" dirty="0" smtClean="0">
                <a:solidFill>
                  <a:srgbClr val="C00000"/>
                </a:solidFill>
                <a:latin typeface="华文楷体" panose="02010600040101010101" pitchFamily="2" charset="-122"/>
                <a:ea typeface="华文楷体" panose="02010600040101010101" pitchFamily="2" charset="-122"/>
              </a:rPr>
              <a:t>。</a:t>
            </a:r>
            <a:endParaRPr lang="en-US" altLang="zh-CN" sz="3000" b="1" dirty="0">
              <a:solidFill>
                <a:srgbClr val="C00000"/>
              </a:solidFill>
              <a:latin typeface="华文楷体" panose="02010600040101010101" pitchFamily="2" charset="-122"/>
              <a:ea typeface="华文楷体" panose="02010600040101010101" pitchFamily="2" charset="-122"/>
            </a:endParaRPr>
          </a:p>
        </p:txBody>
      </p:sp>
      <p:sp>
        <p:nvSpPr>
          <p:cNvPr id="106" name="矩形 105"/>
          <p:cNvSpPr/>
          <p:nvPr/>
        </p:nvSpPr>
        <p:spPr>
          <a:xfrm>
            <a:off x="2958248" y="1124744"/>
            <a:ext cx="3262433"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dirty="0">
                <a:ln w="11430"/>
                <a:solidFill>
                  <a:srgbClr val="00B0F0"/>
                </a:solidFill>
                <a:latin typeface="华文琥珀" panose="02010800040101010101" pitchFamily="2" charset="-122"/>
                <a:ea typeface="华文琥珀" panose="02010800040101010101" pitchFamily="2" charset="-122"/>
              </a:rPr>
              <a:t>研讨练习</a:t>
            </a:r>
            <a:endParaRPr lang="zh-CN" altLang="en-US" sz="6000" cap="none" spc="0" dirty="0">
              <a:ln w="11430"/>
              <a:solidFill>
                <a:srgbClr val="00B0F0"/>
              </a:solidFill>
              <a:latin typeface="华文琥珀" panose="02010800040101010101" pitchFamily="2" charset="-122"/>
              <a:ea typeface="华文琥珀" panose="02010800040101010101" pitchFamily="2" charset="-122"/>
            </a:endParaRPr>
          </a:p>
        </p:txBody>
      </p:sp>
      <p:sp>
        <p:nvSpPr>
          <p:cNvPr id="4" name="矩形 3"/>
          <p:cNvSpPr/>
          <p:nvPr/>
        </p:nvSpPr>
        <p:spPr>
          <a:xfrm>
            <a:off x="16202" y="5244882"/>
            <a:ext cx="9144001" cy="830997"/>
          </a:xfrm>
          <a:prstGeom prst="rect">
            <a:avLst/>
          </a:prstGeom>
        </p:spPr>
        <p:txBody>
          <a:bodyPr wrap="square">
            <a:spAutoFit/>
          </a:bodyPr>
          <a:lstStyle/>
          <a:p>
            <a:r>
              <a:rPr lang="zh-CN" altLang="en-US" sz="2400" b="1" dirty="0" smtClean="0">
                <a:solidFill>
                  <a:srgbClr val="00B050"/>
                </a:solidFill>
                <a:latin typeface="华文楷体" panose="02010600040101010101" pitchFamily="2" charset="-122"/>
                <a:ea typeface="华文楷体" panose="02010600040101010101" pitchFamily="2" charset="-122"/>
              </a:rPr>
              <a:t>曲高和寡：意思</a:t>
            </a:r>
            <a:r>
              <a:rPr lang="zh-CN" altLang="en-US" sz="2400" b="1" dirty="0">
                <a:solidFill>
                  <a:srgbClr val="00B050"/>
                </a:solidFill>
                <a:latin typeface="华文楷体" panose="02010600040101010101" pitchFamily="2" charset="-122"/>
                <a:ea typeface="华文楷体" panose="02010600040101010101" pitchFamily="2" charset="-122"/>
              </a:rPr>
              <a:t>是曲调高深，能跟着唱的人很少。旧指知音难得。现比喻言论或作品不通俗，能了解的人很少。</a:t>
            </a:r>
            <a:endParaRPr lang="zh-CN" altLang="en-US" sz="2400" b="1" dirty="0">
              <a:solidFill>
                <a:srgbClr val="00B050"/>
              </a:solidFill>
              <a:latin typeface="华文楷体" panose="02010600040101010101" pitchFamily="2" charset="-122"/>
              <a:ea typeface="华文楷体" panose="02010600040101010101" pitchFamily="2" charset="-122"/>
            </a:endParaRPr>
          </a:p>
        </p:txBody>
      </p:sp>
      <p:sp>
        <p:nvSpPr>
          <p:cNvPr id="5" name="矩形 4"/>
          <p:cNvSpPr/>
          <p:nvPr/>
        </p:nvSpPr>
        <p:spPr>
          <a:xfrm>
            <a:off x="-1" y="6050425"/>
            <a:ext cx="9127797" cy="830997"/>
          </a:xfrm>
          <a:prstGeom prst="rect">
            <a:avLst/>
          </a:prstGeom>
        </p:spPr>
        <p:txBody>
          <a:bodyPr wrap="square">
            <a:spAutoFit/>
          </a:bodyPr>
          <a:lstStyle/>
          <a:p>
            <a:r>
              <a:rPr lang="zh-CN" altLang="en-US" sz="2400" b="1" dirty="0">
                <a:solidFill>
                  <a:srgbClr val="00B050"/>
                </a:solidFill>
                <a:latin typeface="华文楷体" panose="02010600040101010101" pitchFamily="2" charset="-122"/>
                <a:ea typeface="华文楷体" panose="02010600040101010101" pitchFamily="2" charset="-122"/>
              </a:rPr>
              <a:t>诸葛亮</a:t>
            </a:r>
            <a:r>
              <a:rPr lang="zh-CN" altLang="en-US" sz="2400" b="1" dirty="0" smtClean="0">
                <a:solidFill>
                  <a:srgbClr val="00B050"/>
                </a:solidFill>
                <a:latin typeface="华文楷体" panose="02010600040101010101" pitchFamily="2" charset="-122"/>
                <a:ea typeface="华文楷体" panose="02010600040101010101" pitchFamily="2" charset="-122"/>
              </a:rPr>
              <a:t>出山：主要赞扬</a:t>
            </a:r>
            <a:r>
              <a:rPr lang="zh-CN" altLang="en-US" sz="2400" b="1" dirty="0">
                <a:solidFill>
                  <a:srgbClr val="00B050"/>
                </a:solidFill>
                <a:latin typeface="华文楷体" panose="02010600040101010101" pitchFamily="2" charset="-122"/>
                <a:ea typeface="华文楷体" panose="02010600040101010101" pitchFamily="2" charset="-122"/>
              </a:rPr>
              <a:t>了刘备求贤若渴、礼贤下士的精神。这个故事告诉</a:t>
            </a:r>
            <a:r>
              <a:rPr lang="zh-CN" altLang="en-US" sz="2400" b="1" dirty="0" smtClean="0">
                <a:solidFill>
                  <a:srgbClr val="00B050"/>
                </a:solidFill>
                <a:latin typeface="华文楷体" panose="02010600040101010101" pitchFamily="2" charset="-122"/>
                <a:ea typeface="华文楷体" panose="02010600040101010101" pitchFamily="2" charset="-122"/>
              </a:rPr>
              <a:t>我们：尊重</a:t>
            </a:r>
            <a:r>
              <a:rPr lang="zh-CN" altLang="en-US" sz="2400" b="1" dirty="0">
                <a:solidFill>
                  <a:srgbClr val="00B050"/>
                </a:solidFill>
                <a:latin typeface="华文楷体" panose="02010600040101010101" pitchFamily="2" charset="-122"/>
                <a:ea typeface="华文楷体" panose="02010600040101010101" pitchFamily="2" charset="-122"/>
              </a:rPr>
              <a:t>他人，才能获得他人的</a:t>
            </a:r>
            <a:r>
              <a:rPr lang="zh-CN" altLang="en-US" sz="2400" b="1" dirty="0" smtClean="0">
                <a:solidFill>
                  <a:srgbClr val="00B050"/>
                </a:solidFill>
                <a:latin typeface="华文楷体" panose="02010600040101010101" pitchFamily="2" charset="-122"/>
                <a:ea typeface="华文楷体" panose="02010600040101010101" pitchFamily="2" charset="-122"/>
              </a:rPr>
              <a:t>信任。</a:t>
            </a:r>
            <a:endParaRPr lang="zh-CN" altLang="en-US" sz="2400" b="1" dirty="0">
              <a:solidFill>
                <a:srgbClr val="00B050"/>
              </a:solidFill>
              <a:latin typeface="华文楷体" panose="02010600040101010101" pitchFamily="2" charset="-122"/>
              <a:ea typeface="华文楷体" panose="0201060004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16"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14" presetClass="entr" presetSubtype="10" fill="hold" grpId="0"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randombar(horizontal)">
                                      <p:cBhvr>
                                        <p:cTn id="14" dur="5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14" presetClass="entr" presetSubtype="10" fill="hold" grpId="0"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randombar(horizontal)">
                                      <p:cBhvr>
                                        <p:cTn id="19" dur="500"/>
                                        <p:tgtEl>
                                          <p:spTgt spid="5"/>
                                        </p:tgtEl>
                                      </p:cBhvr>
                                    </p:animEffect>
                                  </p:childTnLst>
                                </p:cTn>
                              </p:par>
                            </p:childTnLst>
                          </p:cTn>
                        </p:par>
                      </p:childTnLst>
                    </p:cTn>
                  </p:par>
                  <p:par>
                    <p:cTn id="20" fill="hold">
                      <p:stCondLst>
                        <p:cond delay="indefinite"/>
                      </p:stCondLst>
                      <p:childTnLst>
                        <p:par>
                          <p:cTn id="21" fill="hold">
                            <p:stCondLst>
                              <p:cond delay="0"/>
                            </p:stCondLst>
                            <p:childTnLst>
                              <p:par>
                                <p:cTn id="22" presetID="38" presetClass="entr" presetSubtype="0" accel="50000" fill="hold" grpId="0" nodeType="clickEffect">
                                  <p:stCondLst>
                                    <p:cond delay="0"/>
                                  </p:stCondLst>
                                  <p:iterate type="lt">
                                    <p:tmPct val="50000"/>
                                  </p:iterate>
                                  <p:childTnLst>
                                    <p:set>
                                      <p:cBhvr>
                                        <p:cTn id="23" dur="1" fill="hold">
                                          <p:stCondLst>
                                            <p:cond delay="0"/>
                                          </p:stCondLst>
                                        </p:cTn>
                                        <p:tgtEl>
                                          <p:spTgt spid="3"/>
                                        </p:tgtEl>
                                        <p:attrNameLst>
                                          <p:attrName>style.visibility</p:attrName>
                                        </p:attrNameLst>
                                      </p:cBhvr>
                                      <p:to>
                                        <p:strVal val="visible"/>
                                      </p:to>
                                    </p:set>
                                    <p:set>
                                      <p:cBhvr>
                                        <p:cTn id="24" dur="455" fill="hold">
                                          <p:stCondLst>
                                            <p:cond delay="0"/>
                                          </p:stCondLst>
                                        </p:cTn>
                                        <p:tgtEl>
                                          <p:spTgt spid="3"/>
                                        </p:tgtEl>
                                        <p:attrNameLst>
                                          <p:attrName>style.rotation</p:attrName>
                                        </p:attrNameLst>
                                      </p:cBhvr>
                                      <p:to>
                                        <p:strVal val="-45.0"/>
                                      </p:to>
                                    </p:set>
                                    <p:anim calcmode="lin" valueType="num">
                                      <p:cBhvr>
                                        <p:cTn id="25" dur="455" fill="hold">
                                          <p:stCondLst>
                                            <p:cond delay="455"/>
                                          </p:stCondLst>
                                        </p:cTn>
                                        <p:tgtEl>
                                          <p:spTgt spid="3"/>
                                        </p:tgtEl>
                                        <p:attrNameLst>
                                          <p:attrName>style.rotation</p:attrName>
                                        </p:attrNameLst>
                                      </p:cBhvr>
                                      <p:tavLst>
                                        <p:tav tm="0">
                                          <p:val>
                                            <p:fltVal val="-45"/>
                                          </p:val>
                                        </p:tav>
                                        <p:tav tm="69900">
                                          <p:val>
                                            <p:fltVal val="45"/>
                                          </p:val>
                                        </p:tav>
                                        <p:tav tm="100000">
                                          <p:val>
                                            <p:fltVal val="0"/>
                                          </p:val>
                                        </p:tav>
                                      </p:tavLst>
                                    </p:anim>
                                    <p:anim calcmode="lin" valueType="num">
                                      <p:cBhvr>
                                        <p:cTn id="26" dur="455" fill="hold">
                                          <p:stCondLst>
                                            <p:cond delay="0"/>
                                          </p:stCondLst>
                                        </p:cTn>
                                        <p:tgtEl>
                                          <p:spTgt spid="3"/>
                                        </p:tgtEl>
                                        <p:attrNameLst>
                                          <p:attrName>ppt_y</p:attrName>
                                        </p:attrNameLst>
                                      </p:cBhvr>
                                      <p:tavLst>
                                        <p:tav tm="0">
                                          <p:val>
                                            <p:strVal val="#ppt_y-1"/>
                                          </p:val>
                                        </p:tav>
                                        <p:tav tm="100000">
                                          <p:val>
                                            <p:strVal val="#ppt_y-(0.354*#ppt_w-0.172*#ppt_h)"/>
                                          </p:val>
                                        </p:tav>
                                      </p:tavLst>
                                    </p:anim>
                                    <p:anim calcmode="lin" valueType="num">
                                      <p:cBhvr>
                                        <p:cTn id="27" dur="156" decel="50000" autoRev="1" fill="hold">
                                          <p:stCondLst>
                                            <p:cond delay="455"/>
                                          </p:stCondLst>
                                        </p:cTn>
                                        <p:tgtEl>
                                          <p:spTgt spid="3"/>
                                        </p:tgtEl>
                                        <p:attrNameLst>
                                          <p:attrName>ppt_y</p:attrName>
                                        </p:attrNameLst>
                                      </p:cBhvr>
                                      <p:tavLst>
                                        <p:tav tm="0">
                                          <p:val>
                                            <p:strVal val="#ppt_y-(0.354*#ppt_w-0.172*#ppt_h)"/>
                                          </p:val>
                                        </p:tav>
                                        <p:tav tm="100000">
                                          <p:val>
                                            <p:strVal val="#ppt_y-(0.354*#ppt_w-0.172*#ppt_h)-#ppt_h/2"/>
                                          </p:val>
                                        </p:tav>
                                      </p:tavLst>
                                    </p:anim>
                                    <p:anim calcmode="lin" valueType="num">
                                      <p:cBhvr>
                                        <p:cTn id="28" dur="136" fill="hold">
                                          <p:stCondLst>
                                            <p:cond delay="864"/>
                                          </p:stCondLst>
                                        </p:cTn>
                                        <p:tgtEl>
                                          <p:spTgt spid="3"/>
                                        </p:tgtEl>
                                        <p:attrNameLst>
                                          <p:attrName>ppt_y</p:attrName>
                                        </p:attrNameLst>
                                      </p:cBhvr>
                                      <p:tavLst>
                                        <p:tav tm="0">
                                          <p:val>
                                            <p:strVal val="#ppt_y-(0.354*#ppt_w-0.172*#ppt_h)"/>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P spid="4" grpId="0"/>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a:spLocks noChangeArrowheads="1"/>
          </p:cNvSpPr>
          <p:nvPr/>
        </p:nvSpPr>
        <p:spPr bwMode="auto">
          <a:xfrm>
            <a:off x="683568" y="3570526"/>
            <a:ext cx="4968552" cy="303967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14000"/>
              </a:lnSpc>
            </a:pPr>
            <a:r>
              <a:rPr lang="en-US" altLang="zh-CN" sz="2800" b="1" dirty="0">
                <a:solidFill>
                  <a:srgbClr val="660066"/>
                </a:solidFill>
                <a:latin typeface="华文楷体" panose="02010600040101010101" pitchFamily="2" charset="-122"/>
                <a:ea typeface="华文楷体" panose="02010600040101010101" pitchFamily="2" charset="-122"/>
              </a:rPr>
              <a:t>3.【</a:t>
            </a:r>
            <a:r>
              <a:rPr lang="zh-CN" altLang="en-US" sz="2800" b="1" dirty="0">
                <a:solidFill>
                  <a:srgbClr val="660066"/>
                </a:solidFill>
                <a:latin typeface="华文楷体" panose="02010600040101010101" pitchFamily="2" charset="-122"/>
                <a:ea typeface="华文楷体" panose="02010600040101010101" pitchFamily="2" charset="-122"/>
              </a:rPr>
              <a:t>材料解读</a:t>
            </a:r>
            <a:r>
              <a:rPr lang="en-US" altLang="zh-CN" sz="2800" b="1" dirty="0">
                <a:solidFill>
                  <a:srgbClr val="660066"/>
                </a:solidFill>
                <a:latin typeface="华文楷体" panose="02010600040101010101" pitchFamily="2" charset="-122"/>
                <a:ea typeface="华文楷体" panose="02010600040101010101" pitchFamily="2" charset="-122"/>
              </a:rPr>
              <a:t>】“</a:t>
            </a:r>
            <a:r>
              <a:rPr lang="zh-CN" altLang="en-US" sz="2800" b="1" dirty="0">
                <a:solidFill>
                  <a:srgbClr val="660066"/>
                </a:solidFill>
                <a:latin typeface="华文楷体" panose="02010600040101010101" pitchFamily="2" charset="-122"/>
                <a:ea typeface="华文楷体" panose="02010600040101010101" pitchFamily="2" charset="-122"/>
              </a:rPr>
              <a:t>自强不息”是我国传统文化的精髓，也是中华民族生生不息的精神源泉。 请你结合上述对“自强不息”内涵的解读，说说下列故事体现了怎样的自强不息精神</a:t>
            </a:r>
            <a:r>
              <a:rPr lang="zh-CN" altLang="en-US" sz="2800" b="1" dirty="0" smtClean="0">
                <a:solidFill>
                  <a:srgbClr val="660066"/>
                </a:solidFill>
                <a:latin typeface="华文楷体" panose="02010600040101010101" pitchFamily="2" charset="-122"/>
                <a:ea typeface="华文楷体" panose="02010600040101010101" pitchFamily="2" charset="-122"/>
              </a:rPr>
              <a:t>。</a:t>
            </a:r>
            <a:endParaRPr lang="en-US" altLang="zh-CN" sz="2800" b="1" dirty="0">
              <a:solidFill>
                <a:srgbClr val="660066"/>
              </a:solidFill>
              <a:latin typeface="华文楷体" panose="02010600040101010101" pitchFamily="2" charset="-122"/>
              <a:ea typeface="华文楷体" panose="02010600040101010101" pitchFamily="2" charset="-122"/>
            </a:endParaRPr>
          </a:p>
        </p:txBody>
      </p:sp>
      <p:sp>
        <p:nvSpPr>
          <p:cNvPr id="4" name="矩形 1"/>
          <p:cNvSpPr>
            <a:spLocks noChangeArrowheads="1"/>
          </p:cNvSpPr>
          <p:nvPr/>
        </p:nvSpPr>
        <p:spPr bwMode="auto">
          <a:xfrm>
            <a:off x="17465" y="2398642"/>
            <a:ext cx="9144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dirty="0">
                <a:solidFill>
                  <a:srgbClr val="C00000"/>
                </a:solidFill>
                <a:latin typeface="华文楷体" panose="02010600040101010101" pitchFamily="2" charset="-122"/>
                <a:ea typeface="华文楷体" panose="02010600040101010101" pitchFamily="2" charset="-122"/>
              </a:rPr>
              <a:t>题一：班级开展以“君子自强不息”为主题的语文综合性学习活动，请你参与并完成下列任务</a:t>
            </a:r>
            <a:r>
              <a:rPr lang="zh-CN" altLang="en-US" sz="3000" b="1" dirty="0" smtClean="0">
                <a:solidFill>
                  <a:srgbClr val="C00000"/>
                </a:solidFill>
                <a:latin typeface="华文楷体" panose="02010600040101010101" pitchFamily="2" charset="-122"/>
                <a:ea typeface="华文楷体" panose="02010600040101010101" pitchFamily="2" charset="-122"/>
              </a:rPr>
              <a:t>。</a:t>
            </a:r>
            <a:endParaRPr lang="en-US" altLang="zh-CN" sz="3000" b="1" dirty="0">
              <a:solidFill>
                <a:srgbClr val="C00000"/>
              </a:solidFill>
              <a:latin typeface="华文楷体" panose="02010600040101010101" pitchFamily="2" charset="-122"/>
              <a:ea typeface="华文楷体" panose="02010600040101010101" pitchFamily="2" charset="-122"/>
            </a:endParaRPr>
          </a:p>
        </p:txBody>
      </p:sp>
      <p:sp>
        <p:nvSpPr>
          <p:cNvPr id="5" name="矩形 4"/>
          <p:cNvSpPr/>
          <p:nvPr/>
        </p:nvSpPr>
        <p:spPr>
          <a:xfrm>
            <a:off x="2958248" y="1124744"/>
            <a:ext cx="3262433"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dirty="0">
                <a:ln w="11430"/>
                <a:solidFill>
                  <a:srgbClr val="00B0F0"/>
                </a:solidFill>
                <a:latin typeface="华文琥珀" panose="02010800040101010101" pitchFamily="2" charset="-122"/>
                <a:ea typeface="华文琥珀" panose="02010800040101010101" pitchFamily="2" charset="-122"/>
              </a:rPr>
              <a:t>研讨练习</a:t>
            </a:r>
            <a:endParaRPr lang="zh-CN" altLang="en-US" sz="6000" cap="none" spc="0" dirty="0">
              <a:ln w="11430"/>
              <a:solidFill>
                <a:srgbClr val="00B0F0"/>
              </a:solidFill>
              <a:latin typeface="华文琥珀" panose="02010800040101010101" pitchFamily="2" charset="-122"/>
              <a:ea typeface="华文琥珀" panose="02010800040101010101" pitchFamily="2" charset="-122"/>
            </a:endParaRPr>
          </a:p>
        </p:txBody>
      </p:sp>
      <p:pic>
        <p:nvPicPr>
          <p:cNvPr id="21506" name="Picture 2" descr="C:\Users\admin\Desktop\13694205_7.gif"/>
          <p:cNvPicPr>
            <a:picLocks noChangeAspect="1" noChangeArrowheads="1" noCrop="1"/>
          </p:cNvPicPr>
          <p:nvPr/>
        </p:nvPicPr>
        <p:blipFill>
          <a:blip r:embed="rId2">
            <a:extLst>
              <a:ext uri="{28A0092B-C50C-407E-A947-70E740481C1C}">
                <a14:useLocalDpi xmlns:a14="http://schemas.microsoft.com/office/drawing/2010/main" val="0"/>
              </a:ext>
            </a:extLst>
          </a:blip>
          <a:srcRect/>
          <a:stretch>
            <a:fillRect/>
          </a:stretch>
        </p:blipFill>
        <p:spPr bwMode="auto">
          <a:xfrm flipH="1">
            <a:off x="4589465" y="3543301"/>
            <a:ext cx="3888432" cy="3224814"/>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0"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800" decel="100000"/>
                                        <p:tgtEl>
                                          <p:spTgt spid="2"/>
                                        </p:tgtEl>
                                      </p:cBhvr>
                                    </p:animEffect>
                                    <p:anim calcmode="lin" valueType="num">
                                      <p:cBhvr>
                                        <p:cTn id="8" dur="800" decel="100000" fill="hold"/>
                                        <p:tgtEl>
                                          <p:spTgt spid="2"/>
                                        </p:tgtEl>
                                        <p:attrNameLst>
                                          <p:attrName>style.rotation</p:attrName>
                                        </p:attrNameLst>
                                      </p:cBhvr>
                                      <p:tavLst>
                                        <p:tav tm="0">
                                          <p:val>
                                            <p:fltVal val="-90"/>
                                          </p:val>
                                        </p:tav>
                                        <p:tav tm="100000">
                                          <p:val>
                                            <p:fltVal val="0"/>
                                          </p:val>
                                        </p:tav>
                                      </p:tavLst>
                                    </p:anim>
                                    <p:anim calcmode="lin" valueType="num">
                                      <p:cBhvr>
                                        <p:cTn id="9" dur="800" decel="100000" fill="hold"/>
                                        <p:tgtEl>
                                          <p:spTgt spid="2"/>
                                        </p:tgtEl>
                                        <p:attrNameLst>
                                          <p:attrName>ppt_x</p:attrName>
                                        </p:attrNameLst>
                                      </p:cBhvr>
                                      <p:tavLst>
                                        <p:tav tm="0">
                                          <p:val>
                                            <p:strVal val="#ppt_x+0.4"/>
                                          </p:val>
                                        </p:tav>
                                        <p:tav tm="100000">
                                          <p:val>
                                            <p:strVal val="#ppt_x-0.05"/>
                                          </p:val>
                                        </p:tav>
                                      </p:tavLst>
                                    </p:anim>
                                    <p:anim calcmode="lin" valueType="num">
                                      <p:cBhvr>
                                        <p:cTn id="10" dur="800" decel="100000" fill="hold"/>
                                        <p:tgtEl>
                                          <p:spTgt spid="2"/>
                                        </p:tgtEl>
                                        <p:attrNameLst>
                                          <p:attrName>ppt_y</p:attrName>
                                        </p:attrNameLst>
                                      </p:cBhvr>
                                      <p:tavLst>
                                        <p:tav tm="0">
                                          <p:val>
                                            <p:strVal val="#ppt_y-0.4"/>
                                          </p:val>
                                        </p:tav>
                                        <p:tav tm="100000">
                                          <p:val>
                                            <p:strVal val="#ppt_y+0.1"/>
                                          </p:val>
                                        </p:tav>
                                      </p:tavLst>
                                    </p:anim>
                                    <p:anim calcmode="lin" valueType="num">
                                      <p:cBhvr>
                                        <p:cTn id="11" dur="200" accel="100000" fill="hold">
                                          <p:stCondLst>
                                            <p:cond delay="800"/>
                                          </p:stCondLst>
                                        </p:cTn>
                                        <p:tgtEl>
                                          <p:spTgt spid="2"/>
                                        </p:tgtEl>
                                        <p:attrNameLst>
                                          <p:attrName>ppt_x</p:attrName>
                                        </p:attrNameLst>
                                      </p:cBhvr>
                                      <p:tavLst>
                                        <p:tav tm="0">
                                          <p:val>
                                            <p:strVal val="#ppt_x-0.05"/>
                                          </p:val>
                                        </p:tav>
                                        <p:tav tm="100000">
                                          <p:val>
                                            <p:strVal val="#ppt_x"/>
                                          </p:val>
                                        </p:tav>
                                      </p:tavLst>
                                    </p:anim>
                                    <p:anim calcmode="lin" valueType="num">
                                      <p:cBhvr>
                                        <p:cTn id="12" dur="200" accel="100000" fill="hold">
                                          <p:stCondLst>
                                            <p:cond delay="800"/>
                                          </p:stCondLst>
                                        </p:cTn>
                                        <p:tgtEl>
                                          <p:spTgt spid="2"/>
                                        </p:tgtEl>
                                        <p:attrNameLst>
                                          <p:attrName>ppt_y</p:attrName>
                                        </p:attrNameLst>
                                      </p:cBhvr>
                                      <p:tavLst>
                                        <p:tav tm="0">
                                          <p:val>
                                            <p:strVal val="#ppt_y+0.1"/>
                                          </p:val>
                                        </p:tav>
                                        <p:tav tm="100000">
                                          <p:val>
                                            <p:strVal val="#ppt_y"/>
                                          </p:val>
                                        </p:tav>
                                      </p:tavLst>
                                    </p:anim>
                                  </p:childTnLst>
                                </p:cTn>
                              </p:par>
                              <p:par>
                                <p:cTn id="13" presetID="30" presetClass="entr" presetSubtype="0" fill="hold" nodeType="withEffect">
                                  <p:stCondLst>
                                    <p:cond delay="0"/>
                                  </p:stCondLst>
                                  <p:childTnLst>
                                    <p:set>
                                      <p:cBhvr>
                                        <p:cTn id="14" dur="1" fill="hold">
                                          <p:stCondLst>
                                            <p:cond delay="0"/>
                                          </p:stCondLst>
                                        </p:cTn>
                                        <p:tgtEl>
                                          <p:spTgt spid="21506"/>
                                        </p:tgtEl>
                                        <p:attrNameLst>
                                          <p:attrName>style.visibility</p:attrName>
                                        </p:attrNameLst>
                                      </p:cBhvr>
                                      <p:to>
                                        <p:strVal val="visible"/>
                                      </p:to>
                                    </p:set>
                                    <p:animEffect transition="in" filter="fade">
                                      <p:cBhvr>
                                        <p:cTn id="15" dur="800" decel="100000"/>
                                        <p:tgtEl>
                                          <p:spTgt spid="21506"/>
                                        </p:tgtEl>
                                      </p:cBhvr>
                                    </p:animEffect>
                                    <p:anim calcmode="lin" valueType="num">
                                      <p:cBhvr>
                                        <p:cTn id="16" dur="800" decel="100000" fill="hold"/>
                                        <p:tgtEl>
                                          <p:spTgt spid="21506"/>
                                        </p:tgtEl>
                                        <p:attrNameLst>
                                          <p:attrName>style.rotation</p:attrName>
                                        </p:attrNameLst>
                                      </p:cBhvr>
                                      <p:tavLst>
                                        <p:tav tm="0">
                                          <p:val>
                                            <p:fltVal val="-90"/>
                                          </p:val>
                                        </p:tav>
                                        <p:tav tm="100000">
                                          <p:val>
                                            <p:fltVal val="0"/>
                                          </p:val>
                                        </p:tav>
                                      </p:tavLst>
                                    </p:anim>
                                    <p:anim calcmode="lin" valueType="num">
                                      <p:cBhvr>
                                        <p:cTn id="17" dur="800" decel="100000" fill="hold"/>
                                        <p:tgtEl>
                                          <p:spTgt spid="21506"/>
                                        </p:tgtEl>
                                        <p:attrNameLst>
                                          <p:attrName>ppt_x</p:attrName>
                                        </p:attrNameLst>
                                      </p:cBhvr>
                                      <p:tavLst>
                                        <p:tav tm="0">
                                          <p:val>
                                            <p:strVal val="#ppt_x+0.4"/>
                                          </p:val>
                                        </p:tav>
                                        <p:tav tm="100000">
                                          <p:val>
                                            <p:strVal val="#ppt_x-0.05"/>
                                          </p:val>
                                        </p:tav>
                                      </p:tavLst>
                                    </p:anim>
                                    <p:anim calcmode="lin" valueType="num">
                                      <p:cBhvr>
                                        <p:cTn id="18" dur="800" decel="100000" fill="hold"/>
                                        <p:tgtEl>
                                          <p:spTgt spid="21506"/>
                                        </p:tgtEl>
                                        <p:attrNameLst>
                                          <p:attrName>ppt_y</p:attrName>
                                        </p:attrNameLst>
                                      </p:cBhvr>
                                      <p:tavLst>
                                        <p:tav tm="0">
                                          <p:val>
                                            <p:strVal val="#ppt_y-0.4"/>
                                          </p:val>
                                        </p:tav>
                                        <p:tav tm="100000">
                                          <p:val>
                                            <p:strVal val="#ppt_y+0.1"/>
                                          </p:val>
                                        </p:tav>
                                      </p:tavLst>
                                    </p:anim>
                                    <p:anim calcmode="lin" valueType="num">
                                      <p:cBhvr>
                                        <p:cTn id="19" dur="200" accel="100000" fill="hold">
                                          <p:stCondLst>
                                            <p:cond delay="800"/>
                                          </p:stCondLst>
                                        </p:cTn>
                                        <p:tgtEl>
                                          <p:spTgt spid="21506"/>
                                        </p:tgtEl>
                                        <p:attrNameLst>
                                          <p:attrName>ppt_x</p:attrName>
                                        </p:attrNameLst>
                                      </p:cBhvr>
                                      <p:tavLst>
                                        <p:tav tm="0">
                                          <p:val>
                                            <p:strVal val="#ppt_x-0.05"/>
                                          </p:val>
                                        </p:tav>
                                        <p:tav tm="100000">
                                          <p:val>
                                            <p:strVal val="#ppt_x"/>
                                          </p:val>
                                        </p:tav>
                                      </p:tavLst>
                                    </p:anim>
                                    <p:anim calcmode="lin" valueType="num">
                                      <p:cBhvr>
                                        <p:cTn id="20" dur="200" accel="100000" fill="hold">
                                          <p:stCondLst>
                                            <p:cond delay="800"/>
                                          </p:stCondLst>
                                        </p:cTn>
                                        <p:tgtEl>
                                          <p:spTgt spid="21506"/>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170495" y="3351078"/>
            <a:ext cx="8837939" cy="3506922"/>
          </a:xfrm>
          <a:prstGeom prst="rect">
            <a:avLst/>
          </a:prstGeom>
        </p:spPr>
        <p:txBody>
          <a:bodyPr wrap="square">
            <a:spAutoFit/>
          </a:bodyPr>
          <a:lstStyle/>
          <a:p>
            <a:pPr>
              <a:lnSpc>
                <a:spcPct val="114000"/>
              </a:lnSpc>
            </a:pPr>
            <a:r>
              <a:rPr lang="zh-CN" altLang="en-US" sz="2800" b="1" dirty="0" smtClean="0">
                <a:solidFill>
                  <a:srgbClr val="FF00FF"/>
                </a:solidFill>
                <a:latin typeface="华文楷体" panose="02010600040101010101" pitchFamily="2" charset="-122"/>
                <a:ea typeface="华文楷体" panose="02010600040101010101" pitchFamily="2" charset="-122"/>
              </a:rPr>
              <a:t>         </a:t>
            </a:r>
            <a:r>
              <a:rPr lang="zh-CN" altLang="en-US" sz="2800" b="1" dirty="0">
                <a:solidFill>
                  <a:srgbClr val="FF00FF"/>
                </a:solidFill>
                <a:latin typeface="华文楷体" panose="02010600040101010101" pitchFamily="2" charset="-122"/>
                <a:ea typeface="华文楷体" panose="02010600040101010101" pitchFamily="2" charset="-122"/>
              </a:rPr>
              <a:t>陈平，西汉名相，少时家贫，与哥哥相依为命，为了秉承父命，光耀门庭，不事生产，闭门读书，却为大嫂所不容，为了消弭兄嫂的矛盾，面对一再羞辱，隐忍不发，随着大嫂的变本加厉，终于忍无可忍，出走离家，欲浪迹天涯，被哥哥追回后，又不计前嫌，阻兄休嫂，在当地传为美谈。终有一老者，慕名前来，免费收徒授课，学成后，辅佐刘邦，成就了一番霸业。</a:t>
            </a:r>
            <a:endParaRPr lang="zh-CN" altLang="en-US" sz="2800" dirty="0">
              <a:solidFill>
                <a:srgbClr val="FF00FF"/>
              </a:solidFill>
            </a:endParaRPr>
          </a:p>
        </p:txBody>
      </p:sp>
      <p:sp>
        <p:nvSpPr>
          <p:cNvPr id="5" name="矩形 1"/>
          <p:cNvSpPr>
            <a:spLocks noChangeArrowheads="1"/>
          </p:cNvSpPr>
          <p:nvPr/>
        </p:nvSpPr>
        <p:spPr bwMode="auto">
          <a:xfrm>
            <a:off x="17465" y="2398642"/>
            <a:ext cx="9144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r>
              <a:rPr lang="zh-CN" altLang="en-US" sz="3000" b="1" dirty="0">
                <a:solidFill>
                  <a:srgbClr val="C00000"/>
                </a:solidFill>
                <a:latin typeface="华文楷体" panose="02010600040101010101" pitchFamily="2" charset="-122"/>
                <a:ea typeface="华文楷体" panose="02010600040101010101" pitchFamily="2" charset="-122"/>
              </a:rPr>
              <a:t>题一：班级开展以“君子自强不息”为主题的语文综合性学习活动，请你参与并完成下列任务</a:t>
            </a:r>
            <a:r>
              <a:rPr lang="zh-CN" altLang="en-US" sz="3000" b="1" dirty="0" smtClean="0">
                <a:solidFill>
                  <a:srgbClr val="C00000"/>
                </a:solidFill>
                <a:latin typeface="华文楷体" panose="02010600040101010101" pitchFamily="2" charset="-122"/>
                <a:ea typeface="华文楷体" panose="02010600040101010101" pitchFamily="2" charset="-122"/>
              </a:rPr>
              <a:t>。</a:t>
            </a:r>
            <a:endParaRPr lang="en-US" altLang="zh-CN" sz="3000" b="1" dirty="0">
              <a:solidFill>
                <a:srgbClr val="C00000"/>
              </a:solidFill>
              <a:latin typeface="华文楷体" panose="02010600040101010101" pitchFamily="2" charset="-122"/>
              <a:ea typeface="华文楷体" panose="02010600040101010101" pitchFamily="2" charset="-122"/>
            </a:endParaRPr>
          </a:p>
        </p:txBody>
      </p:sp>
      <p:sp>
        <p:nvSpPr>
          <p:cNvPr id="6" name="矩形 5"/>
          <p:cNvSpPr/>
          <p:nvPr/>
        </p:nvSpPr>
        <p:spPr>
          <a:xfrm>
            <a:off x="2958248" y="1124744"/>
            <a:ext cx="3262433"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dirty="0">
                <a:ln w="11430"/>
                <a:solidFill>
                  <a:srgbClr val="00B0F0"/>
                </a:solidFill>
                <a:latin typeface="华文琥珀" panose="02010800040101010101" pitchFamily="2" charset="-122"/>
                <a:ea typeface="华文琥珀" panose="02010800040101010101" pitchFamily="2" charset="-122"/>
              </a:rPr>
              <a:t>研讨练习</a:t>
            </a:r>
            <a:endParaRPr lang="zh-CN" altLang="en-US" sz="6000" cap="none" spc="0" dirty="0">
              <a:ln w="11430"/>
              <a:solidFill>
                <a:srgbClr val="00B0F0"/>
              </a:solidFill>
              <a:latin typeface="华文琥珀" panose="02010800040101010101" pitchFamily="2" charset="-122"/>
              <a:ea typeface="华文琥珀" panose="02010800040101010101" pitchFamily="2" charset="-122"/>
            </a:endParaRPr>
          </a:p>
        </p:txBody>
      </p:sp>
      <p:sp>
        <p:nvSpPr>
          <p:cNvPr id="7" name="圆角矩形 6"/>
          <p:cNvSpPr/>
          <p:nvPr/>
        </p:nvSpPr>
        <p:spPr>
          <a:xfrm>
            <a:off x="791579" y="4118044"/>
            <a:ext cx="7560839" cy="2251603"/>
          </a:xfrm>
          <a:prstGeom prst="roundRect">
            <a:avLst/>
          </a:prstGeom>
        </p:spPr>
        <p:style>
          <a:lnRef idx="3">
            <a:schemeClr val="lt1"/>
          </a:lnRef>
          <a:fillRef idx="1">
            <a:schemeClr val="dk1"/>
          </a:fillRef>
          <a:effectRef idx="1">
            <a:schemeClr val="dk1"/>
          </a:effectRef>
          <a:fontRef idx="minor">
            <a:schemeClr val="lt1"/>
          </a:fontRef>
        </p:style>
        <p:txBody>
          <a:bodyPr rtlCol="0" anchor="ctr"/>
          <a:lstStyle/>
          <a:p>
            <a:pPr latinLnBrk="1">
              <a:lnSpc>
                <a:spcPct val="120000"/>
              </a:lnSpc>
            </a:pPr>
            <a:r>
              <a:rPr lang="zh-CN" altLang="en-US" sz="2800" b="1" dirty="0">
                <a:solidFill>
                  <a:schemeClr val="bg1"/>
                </a:solidFill>
                <a:latin typeface="华文楷体" panose="02010600040101010101" pitchFamily="2" charset="-122"/>
                <a:ea typeface="华文楷体" panose="02010600040101010101" pitchFamily="2" charset="-122"/>
              </a:rPr>
              <a:t>这个故事告诉我们，君子自强，主要体现在即使环境恶劣仍能不忘初心，砥砺前行；君子自强，还应有一颗宽容善良的心；同时还要持之以恒地刻苦学习，一定能够取得好的成绩。</a:t>
            </a:r>
            <a:endParaRPr lang="zh-CN" altLang="en-US" sz="2800" b="1" dirty="0">
              <a:solidFill>
                <a:schemeClr val="bg1"/>
              </a:solidFill>
              <a:latin typeface="华文楷体" panose="02010600040101010101" pitchFamily="2" charset="-122"/>
              <a:ea typeface="华文楷体" panose="02010600040101010101" pitchFamily="2" charset="-122"/>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arn(inVertical)">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grpId="0"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circle(in)">
                                      <p:cBhvr>
                                        <p:cTn id="17"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矩形 2"/>
          <p:cNvSpPr>
            <a:spLocks noChangeArrowheads="1"/>
          </p:cNvSpPr>
          <p:nvPr/>
        </p:nvSpPr>
        <p:spPr bwMode="auto">
          <a:xfrm>
            <a:off x="259114" y="3156070"/>
            <a:ext cx="8678170" cy="19389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spcBef>
                <a:spcPts val="600"/>
              </a:spcBef>
            </a:pPr>
            <a:r>
              <a:rPr lang="en-US" altLang="zh-CN" sz="3000" b="1" dirty="0" smtClean="0">
                <a:solidFill>
                  <a:srgbClr val="006600"/>
                </a:solidFill>
                <a:latin typeface="华文楷体" panose="02010600040101010101" pitchFamily="2" charset="-122"/>
                <a:ea typeface="华文楷体" panose="02010600040101010101" pitchFamily="2" charset="-122"/>
              </a:rPr>
              <a:t>1</a:t>
            </a:r>
            <a:r>
              <a:rPr lang="en-US" altLang="zh-CN" sz="3000" b="1" dirty="0">
                <a:solidFill>
                  <a:srgbClr val="006600"/>
                </a:solidFill>
                <a:latin typeface="华文楷体" panose="02010600040101010101" pitchFamily="2" charset="-122"/>
                <a:ea typeface="华文楷体" panose="02010600040101010101" pitchFamily="2" charset="-122"/>
              </a:rPr>
              <a:t>.</a:t>
            </a:r>
            <a:r>
              <a:rPr lang="zh-CN" altLang="en-US" sz="3000" b="1" dirty="0">
                <a:solidFill>
                  <a:srgbClr val="006600"/>
                </a:solidFill>
                <a:latin typeface="华文楷体" panose="02010600040101010101" pitchFamily="2" charset="-122"/>
                <a:ea typeface="华文楷体" panose="02010600040101010101" pitchFamily="2" charset="-122"/>
              </a:rPr>
              <a:t>请你从下列演讲主题中选择一个作为你将参加演讲比赛的主题，并说说你选择的理由。</a:t>
            </a:r>
            <a:endParaRPr lang="en-US" altLang="zh-CN" sz="3000" b="1" dirty="0">
              <a:solidFill>
                <a:srgbClr val="006600"/>
              </a:solidFill>
              <a:latin typeface="华文楷体" panose="02010600040101010101" pitchFamily="2" charset="-122"/>
              <a:ea typeface="华文楷体" panose="02010600040101010101" pitchFamily="2" charset="-122"/>
            </a:endParaRPr>
          </a:p>
          <a:p>
            <a:pPr eaLnBrk="1" latinLnBrk="1" hangingPunct="1"/>
            <a:r>
              <a:rPr lang="zh-CN" altLang="en-US" sz="3000" b="1" dirty="0">
                <a:solidFill>
                  <a:srgbClr val="CC00FF"/>
                </a:solidFill>
                <a:latin typeface="华文楷体" panose="02010600040101010101" pitchFamily="2" charset="-122"/>
                <a:ea typeface="华文楷体" panose="02010600040101010101" pitchFamily="2" charset="-122"/>
              </a:rPr>
              <a:t>不可一曝十寒　不可知难而退　 不可见利忘义</a:t>
            </a:r>
            <a:endParaRPr lang="zh-CN" altLang="en-US" sz="3000" b="1" dirty="0">
              <a:solidFill>
                <a:srgbClr val="CC00FF"/>
              </a:solidFill>
              <a:latin typeface="华文楷体" panose="02010600040101010101" pitchFamily="2" charset="-122"/>
              <a:ea typeface="华文楷体" panose="02010600040101010101" pitchFamily="2" charset="-122"/>
            </a:endParaRPr>
          </a:p>
          <a:p>
            <a:pPr eaLnBrk="1" latinLnBrk="1" hangingPunct="1"/>
            <a:r>
              <a:rPr lang="zh-CN" altLang="en-US" sz="3000" b="1" dirty="0">
                <a:solidFill>
                  <a:srgbClr val="CC00FF"/>
                </a:solidFill>
                <a:latin typeface="华文楷体" panose="02010600040101010101" pitchFamily="2" charset="-122"/>
                <a:ea typeface="华文楷体" panose="02010600040101010101" pitchFamily="2" charset="-122"/>
              </a:rPr>
              <a:t>凡事当做则做　须坚韧强毅　</a:t>
            </a:r>
            <a:r>
              <a:rPr lang="zh-CN" altLang="en-US" sz="3000" b="1" dirty="0" smtClean="0">
                <a:solidFill>
                  <a:srgbClr val="CC00FF"/>
                </a:solidFill>
                <a:latin typeface="华文楷体" panose="02010600040101010101" pitchFamily="2" charset="-122"/>
                <a:ea typeface="华文楷体" panose="02010600040101010101" pitchFamily="2" charset="-122"/>
              </a:rPr>
              <a:t>     须</a:t>
            </a:r>
            <a:r>
              <a:rPr lang="zh-CN" altLang="en-US" sz="3000" b="1" dirty="0">
                <a:solidFill>
                  <a:srgbClr val="CC00FF"/>
                </a:solidFill>
                <a:latin typeface="华文楷体" panose="02010600040101010101" pitchFamily="2" charset="-122"/>
                <a:ea typeface="华文楷体" panose="02010600040101010101" pitchFamily="2" charset="-122"/>
              </a:rPr>
              <a:t>不屈不挠</a:t>
            </a:r>
            <a:endParaRPr lang="en-US" altLang="zh-CN" sz="3000" b="1" dirty="0">
              <a:solidFill>
                <a:srgbClr val="CC00FF"/>
              </a:solidFill>
              <a:latin typeface="华文楷体" panose="02010600040101010101" pitchFamily="2" charset="-122"/>
              <a:ea typeface="华文楷体" panose="02010600040101010101" pitchFamily="2" charset="-122"/>
            </a:endParaRPr>
          </a:p>
        </p:txBody>
      </p:sp>
      <p:sp>
        <p:nvSpPr>
          <p:cNvPr id="5" name="矩形 1"/>
          <p:cNvSpPr>
            <a:spLocks noChangeArrowheads="1"/>
          </p:cNvSpPr>
          <p:nvPr/>
        </p:nvSpPr>
        <p:spPr bwMode="auto">
          <a:xfrm>
            <a:off x="20565" y="2140407"/>
            <a:ext cx="9144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atinLnBrk="1"/>
            <a:r>
              <a:rPr lang="zh-CN" altLang="en-US" sz="3000" b="1" dirty="0" smtClean="0">
                <a:solidFill>
                  <a:srgbClr val="C00000"/>
                </a:solidFill>
                <a:latin typeface="华文楷体" panose="02010600040101010101" pitchFamily="2" charset="-122"/>
                <a:ea typeface="华文楷体" panose="02010600040101010101" pitchFamily="2" charset="-122"/>
              </a:rPr>
              <a:t>题二：</a:t>
            </a:r>
            <a:r>
              <a:rPr lang="zh-CN" altLang="en-US" sz="3000" b="1" dirty="0">
                <a:solidFill>
                  <a:srgbClr val="C00000"/>
                </a:solidFill>
                <a:latin typeface="华文楷体" panose="02010600040101010101" pitchFamily="2" charset="-122"/>
                <a:ea typeface="华文楷体" panose="02010600040101010101" pitchFamily="2" charset="-122"/>
              </a:rPr>
              <a:t>校团委将组织开展以</a:t>
            </a:r>
            <a:r>
              <a:rPr lang="en-US" altLang="zh-CN" sz="3000" b="1" dirty="0">
                <a:solidFill>
                  <a:srgbClr val="C00000"/>
                </a:solidFill>
                <a:latin typeface="华文楷体" panose="02010600040101010101" pitchFamily="2" charset="-122"/>
                <a:ea typeface="华文楷体" panose="02010600040101010101" pitchFamily="2" charset="-122"/>
              </a:rPr>
              <a:t>“</a:t>
            </a:r>
            <a:r>
              <a:rPr lang="zh-CN" altLang="en-US" sz="3000" b="1" dirty="0">
                <a:solidFill>
                  <a:srgbClr val="C00000"/>
                </a:solidFill>
                <a:latin typeface="华文楷体" panose="02010600040101010101" pitchFamily="2" charset="-122"/>
                <a:ea typeface="华文楷体" panose="02010600040101010101" pitchFamily="2" charset="-122"/>
              </a:rPr>
              <a:t>君子自强不息”为主题的演讲比赛，请你完成下列任务。</a:t>
            </a:r>
            <a:endParaRPr lang="en-US" altLang="zh-CN" sz="3000" b="1" dirty="0">
              <a:solidFill>
                <a:srgbClr val="C00000"/>
              </a:solidFill>
              <a:latin typeface="华文楷体" panose="02010600040101010101" pitchFamily="2" charset="-122"/>
              <a:ea typeface="华文楷体" panose="02010600040101010101" pitchFamily="2" charset="-122"/>
            </a:endParaRPr>
          </a:p>
        </p:txBody>
      </p:sp>
      <p:sp>
        <p:nvSpPr>
          <p:cNvPr id="6" name="矩形 5"/>
          <p:cNvSpPr/>
          <p:nvPr/>
        </p:nvSpPr>
        <p:spPr>
          <a:xfrm>
            <a:off x="2958248" y="1124744"/>
            <a:ext cx="3262433"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dirty="0">
                <a:ln w="11430"/>
                <a:solidFill>
                  <a:srgbClr val="00B0F0"/>
                </a:solidFill>
                <a:latin typeface="华文琥珀" panose="02010800040101010101" pitchFamily="2" charset="-122"/>
                <a:ea typeface="华文琥珀" panose="02010800040101010101" pitchFamily="2" charset="-122"/>
              </a:rPr>
              <a:t>研讨练习</a:t>
            </a:r>
            <a:endParaRPr lang="zh-CN" altLang="en-US" sz="6000" cap="none" spc="0" dirty="0">
              <a:ln w="11430"/>
              <a:solidFill>
                <a:srgbClr val="00B0F0"/>
              </a:solidFill>
              <a:latin typeface="华文琥珀" panose="02010800040101010101" pitchFamily="2" charset="-122"/>
              <a:ea typeface="华文琥珀" panose="02010800040101010101" pitchFamily="2" charset="-122"/>
            </a:endParaRPr>
          </a:p>
        </p:txBody>
      </p:sp>
      <p:sp>
        <p:nvSpPr>
          <p:cNvPr id="2" name="矩形 1"/>
          <p:cNvSpPr/>
          <p:nvPr/>
        </p:nvSpPr>
        <p:spPr>
          <a:xfrm>
            <a:off x="22390" y="5042118"/>
            <a:ext cx="9169782" cy="1815882"/>
          </a:xfrm>
          <a:prstGeom prst="rect">
            <a:avLst/>
          </a:prstGeom>
        </p:spPr>
        <p:txBody>
          <a:bodyPr wrap="square">
            <a:spAutoFit/>
          </a:bodyPr>
          <a:lstStyle/>
          <a:p>
            <a:r>
              <a:rPr lang="zh-CN" altLang="en-US" sz="2800" b="1" dirty="0" smtClean="0">
                <a:solidFill>
                  <a:srgbClr val="0000FF"/>
                </a:solidFill>
                <a:latin typeface="华文楷体" panose="02010600040101010101" pitchFamily="2" charset="-122"/>
                <a:ea typeface="华文楷体" panose="02010600040101010101" pitchFamily="2" charset="-122"/>
              </a:rPr>
              <a:t>        我</a:t>
            </a:r>
            <a:r>
              <a:rPr lang="zh-CN" altLang="en-US" sz="2800" b="1" dirty="0">
                <a:solidFill>
                  <a:srgbClr val="0000FF"/>
                </a:solidFill>
                <a:latin typeface="华文楷体" panose="02010600040101010101" pitchFamily="2" charset="-122"/>
                <a:ea typeface="华文楷体" panose="02010600040101010101" pitchFamily="2" charset="-122"/>
              </a:rPr>
              <a:t>选“须坚韧强毅”，曾子曰“士不可以不弘毅，任重而道远”，意思是作为一个士人，一个君子，必须要有宽广、坚韧的品质，因为自己责任重大，道路遥远。我认为这很恰当地阐释了自强不息的实质内涵。 </a:t>
            </a:r>
            <a:endParaRPr lang="zh-CN" altLang="en-US" sz="2800" dirty="0">
              <a:solidFill>
                <a:srgbClr val="0000FF"/>
              </a:solidFill>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80">
                                          <p:stCondLst>
                                            <p:cond delay="0"/>
                                          </p:stCondLst>
                                        </p:cTn>
                                        <p:tgtEl>
                                          <p:spTgt spid="5"/>
                                        </p:tgtEl>
                                      </p:cBhvr>
                                    </p:animEffect>
                                    <p:anim calcmode="lin" valueType="num">
                                      <p:cBhvr>
                                        <p:cTn id="8"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3" dur="26">
                                          <p:stCondLst>
                                            <p:cond delay="650"/>
                                          </p:stCondLst>
                                        </p:cTn>
                                        <p:tgtEl>
                                          <p:spTgt spid="5"/>
                                        </p:tgtEl>
                                      </p:cBhvr>
                                      <p:to x="100000" y="60000"/>
                                    </p:animScale>
                                    <p:animScale>
                                      <p:cBhvr>
                                        <p:cTn id="14" dur="166" decel="50000">
                                          <p:stCondLst>
                                            <p:cond delay="676"/>
                                          </p:stCondLst>
                                        </p:cTn>
                                        <p:tgtEl>
                                          <p:spTgt spid="5"/>
                                        </p:tgtEl>
                                      </p:cBhvr>
                                      <p:to x="100000" y="100000"/>
                                    </p:animScale>
                                    <p:animScale>
                                      <p:cBhvr>
                                        <p:cTn id="15" dur="26">
                                          <p:stCondLst>
                                            <p:cond delay="1312"/>
                                          </p:stCondLst>
                                        </p:cTn>
                                        <p:tgtEl>
                                          <p:spTgt spid="5"/>
                                        </p:tgtEl>
                                      </p:cBhvr>
                                      <p:to x="100000" y="80000"/>
                                    </p:animScale>
                                    <p:animScale>
                                      <p:cBhvr>
                                        <p:cTn id="16" dur="166" decel="50000">
                                          <p:stCondLst>
                                            <p:cond delay="1338"/>
                                          </p:stCondLst>
                                        </p:cTn>
                                        <p:tgtEl>
                                          <p:spTgt spid="5"/>
                                        </p:tgtEl>
                                      </p:cBhvr>
                                      <p:to x="100000" y="100000"/>
                                    </p:animScale>
                                    <p:animScale>
                                      <p:cBhvr>
                                        <p:cTn id="17" dur="26">
                                          <p:stCondLst>
                                            <p:cond delay="1642"/>
                                          </p:stCondLst>
                                        </p:cTn>
                                        <p:tgtEl>
                                          <p:spTgt spid="5"/>
                                        </p:tgtEl>
                                      </p:cBhvr>
                                      <p:to x="100000" y="90000"/>
                                    </p:animScale>
                                    <p:animScale>
                                      <p:cBhvr>
                                        <p:cTn id="18" dur="166" decel="50000">
                                          <p:stCondLst>
                                            <p:cond delay="1668"/>
                                          </p:stCondLst>
                                        </p:cTn>
                                        <p:tgtEl>
                                          <p:spTgt spid="5"/>
                                        </p:tgtEl>
                                      </p:cBhvr>
                                      <p:to x="100000" y="100000"/>
                                    </p:animScale>
                                    <p:animScale>
                                      <p:cBhvr>
                                        <p:cTn id="19" dur="26">
                                          <p:stCondLst>
                                            <p:cond delay="1808"/>
                                          </p:stCondLst>
                                        </p:cTn>
                                        <p:tgtEl>
                                          <p:spTgt spid="5"/>
                                        </p:tgtEl>
                                      </p:cBhvr>
                                      <p:to x="100000" y="95000"/>
                                    </p:animScale>
                                    <p:animScale>
                                      <p:cBhvr>
                                        <p:cTn id="20" dur="166" decel="50000">
                                          <p:stCondLst>
                                            <p:cond delay="1834"/>
                                          </p:stCondLst>
                                        </p:cTn>
                                        <p:tgtEl>
                                          <p:spTgt spid="5"/>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16" presetClass="entr" presetSubtype="21" fill="hold" grpId="0" nodeType="clickEffect">
                                  <p:stCondLst>
                                    <p:cond delay="0"/>
                                  </p:stCondLst>
                                  <p:childTnLst>
                                    <p:set>
                                      <p:cBhvr>
                                        <p:cTn id="24" dur="1" fill="hold">
                                          <p:stCondLst>
                                            <p:cond delay="0"/>
                                          </p:stCondLst>
                                        </p:cTn>
                                        <p:tgtEl>
                                          <p:spTgt spid="3"/>
                                        </p:tgtEl>
                                        <p:attrNameLst>
                                          <p:attrName>style.visibility</p:attrName>
                                        </p:attrNameLst>
                                      </p:cBhvr>
                                      <p:to>
                                        <p:strVal val="visible"/>
                                      </p:to>
                                    </p:set>
                                    <p:animEffect transition="in" filter="barn(inVertical)">
                                      <p:cBhvr>
                                        <p:cTn id="25" dur="500"/>
                                        <p:tgtEl>
                                          <p:spTgt spid="3"/>
                                        </p:tgtEl>
                                      </p:cBhvr>
                                    </p:animEffect>
                                  </p:childTnLst>
                                </p:cTn>
                              </p:par>
                            </p:childTnLst>
                          </p:cTn>
                        </p:par>
                      </p:childTnLst>
                    </p:cTn>
                  </p:par>
                  <p:par>
                    <p:cTn id="26" fill="hold">
                      <p:stCondLst>
                        <p:cond delay="indefinite"/>
                      </p:stCondLst>
                      <p:childTnLst>
                        <p:par>
                          <p:cTn id="27" fill="hold">
                            <p:stCondLst>
                              <p:cond delay="0"/>
                            </p:stCondLst>
                            <p:childTnLst>
                              <p:par>
                                <p:cTn id="28" presetID="14" presetClass="entr" presetSubtype="10" fill="hold" grpId="0" nodeType="clickEffect">
                                  <p:stCondLst>
                                    <p:cond delay="0"/>
                                  </p:stCondLst>
                                  <p:childTnLst>
                                    <p:set>
                                      <p:cBhvr>
                                        <p:cTn id="29" dur="1" fill="hold">
                                          <p:stCondLst>
                                            <p:cond delay="0"/>
                                          </p:stCondLst>
                                        </p:cTn>
                                        <p:tgtEl>
                                          <p:spTgt spid="2"/>
                                        </p:tgtEl>
                                        <p:attrNameLst>
                                          <p:attrName>style.visibility</p:attrName>
                                        </p:attrNameLst>
                                      </p:cBhvr>
                                      <p:to>
                                        <p:strVal val="visible"/>
                                      </p:to>
                                    </p:set>
                                    <p:animEffect transition="in" filter="randombar(horizontal)">
                                      <p:cBhvr>
                                        <p:cTn id="30"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5" grpId="0"/>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7" name="Picture 2" descr="10062017541791"/>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2" y="0"/>
            <a:ext cx="9144001" cy="6858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8" name="矩形 107"/>
          <p:cNvSpPr/>
          <p:nvPr/>
        </p:nvSpPr>
        <p:spPr>
          <a:xfrm>
            <a:off x="821521" y="2567042"/>
            <a:ext cx="7992888" cy="232679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600" cap="none" spc="0" dirty="0">
                <a:ln w="11430"/>
                <a:solidFill>
                  <a:srgbClr val="00B0F0"/>
                </a:solidFill>
                <a:latin typeface="华文琥珀" panose="02010800040101010101" pitchFamily="2" charset="-122"/>
                <a:ea typeface="华文琥珀" panose="02010800040101010101" pitchFamily="2" charset="-122"/>
              </a:rPr>
              <a:t>第一</a:t>
            </a:r>
            <a:r>
              <a:rPr lang="zh-CN" altLang="en-US" sz="6600" cap="none" spc="0" dirty="0" smtClean="0">
                <a:ln w="11430"/>
                <a:solidFill>
                  <a:srgbClr val="00B0F0"/>
                </a:solidFill>
                <a:latin typeface="华文琥珀" panose="02010800040101010101" pitchFamily="2" charset="-122"/>
                <a:ea typeface="华文琥珀" panose="02010800040101010101" pitchFamily="2" charset="-122"/>
              </a:rPr>
              <a:t>篇章</a:t>
            </a:r>
            <a:endParaRPr lang="en-US" altLang="zh-CN" sz="6600" cap="none" spc="0" dirty="0" smtClean="0">
              <a:ln w="11430"/>
              <a:solidFill>
                <a:srgbClr val="00B0F0"/>
              </a:solidFill>
              <a:latin typeface="华文琥珀" panose="02010800040101010101" pitchFamily="2" charset="-122"/>
              <a:ea typeface="华文琥珀" panose="02010800040101010101" pitchFamily="2" charset="-122"/>
            </a:endParaRPr>
          </a:p>
          <a:p>
            <a:pPr>
              <a:lnSpc>
                <a:spcPct val="120000"/>
              </a:lnSpc>
            </a:pPr>
            <a:r>
              <a:rPr lang="zh-CN" altLang="en-US" sz="6600" dirty="0" smtClean="0">
                <a:ln w="11430"/>
                <a:solidFill>
                  <a:srgbClr val="00B0F0"/>
                </a:solidFill>
                <a:latin typeface="华文琥珀" panose="02010800040101010101" pitchFamily="2" charset="-122"/>
                <a:ea typeface="华文琥珀" panose="02010800040101010101" pitchFamily="2" charset="-122"/>
              </a:rPr>
              <a:t>认识自强不息的内涵</a:t>
            </a:r>
            <a:endParaRPr lang="en-US" altLang="zh-CN" sz="6600" dirty="0">
              <a:ln w="11430"/>
              <a:solidFill>
                <a:srgbClr val="00B0F0"/>
              </a:solidFill>
              <a:latin typeface="华文琥珀" panose="02010800040101010101" pitchFamily="2" charset="-122"/>
              <a:ea typeface="华文琥珀" panose="02010800040101010101" pitchFamily="2" charset="-122"/>
            </a:endParaRPr>
          </a:p>
        </p:txBody>
      </p:sp>
    </p:spTree>
  </p:cSld>
  <p:clrMapOvr>
    <a:masterClrMapping/>
  </p:clrMapOvr>
  <mc:AlternateContent xmlns:mc="http://schemas.openxmlformats.org/markup-compatibility/2006">
    <mc:Choice xmlns:p14="http://schemas.microsoft.com/office/powerpoint/2010/main" Requires="p14">
      <p:transition spd="slow" p14:dur="900">
        <p14:warp dir="in"/>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108"/>
                                        </p:tgtEl>
                                        <p:attrNameLst>
                                          <p:attrName>style.visibility</p:attrName>
                                        </p:attrNameLst>
                                      </p:cBhvr>
                                      <p:to>
                                        <p:strVal val="visible"/>
                                      </p:to>
                                    </p:set>
                                    <p:animEffect transition="in" filter="randombar(horizontal)">
                                      <p:cBhvr>
                                        <p:cTn id="7" dur="2000"/>
                                        <p:tgtEl>
                                          <p:spTgt spid="10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8" grpId="0"/>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1" y="0"/>
            <a:ext cx="9144001"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8674" name="文本框 32"/>
          <p:cNvSpPr txBox="1">
            <a:spLocks noChangeArrowheads="1"/>
          </p:cNvSpPr>
          <p:nvPr/>
        </p:nvSpPr>
        <p:spPr bwMode="auto">
          <a:xfrm>
            <a:off x="4475164" y="390101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en-US" sz="500">
                <a:solidFill>
                  <a:srgbClr val="EFFFFF"/>
                </a:solidFill>
              </a:rPr>
              <a:t>状元成才路</a:t>
            </a:r>
            <a:endParaRPr lang="zh-CN" altLang="zh-CN" sz="500">
              <a:solidFill>
                <a:srgbClr val="EFFFFF"/>
              </a:solidFill>
            </a:endParaRPr>
          </a:p>
        </p:txBody>
      </p:sp>
      <p:sp>
        <p:nvSpPr>
          <p:cNvPr id="28675" name="文本框 34"/>
          <p:cNvSpPr txBox="1">
            <a:spLocks noChangeArrowheads="1"/>
          </p:cNvSpPr>
          <p:nvPr/>
        </p:nvSpPr>
        <p:spPr bwMode="auto">
          <a:xfrm rot="-280097">
            <a:off x="3431955" y="16658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76" name="文本框 36"/>
          <p:cNvSpPr txBox="1">
            <a:spLocks noChangeArrowheads="1"/>
          </p:cNvSpPr>
          <p:nvPr/>
        </p:nvSpPr>
        <p:spPr bwMode="auto">
          <a:xfrm rot="-5350866">
            <a:off x="5862417" y="17833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77" name="文本框 37"/>
          <p:cNvSpPr txBox="1">
            <a:spLocks noChangeArrowheads="1"/>
          </p:cNvSpPr>
          <p:nvPr/>
        </p:nvSpPr>
        <p:spPr bwMode="auto">
          <a:xfrm rot="-4150866">
            <a:off x="5332193" y="23273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78" name="文本框 45"/>
          <p:cNvSpPr txBox="1">
            <a:spLocks noChangeArrowheads="1"/>
          </p:cNvSpPr>
          <p:nvPr/>
        </p:nvSpPr>
        <p:spPr bwMode="auto">
          <a:xfrm rot="-5350866">
            <a:off x="6422804" y="18129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79" name="文本框 46"/>
          <p:cNvSpPr txBox="1">
            <a:spLocks noChangeArrowheads="1"/>
          </p:cNvSpPr>
          <p:nvPr/>
        </p:nvSpPr>
        <p:spPr bwMode="auto">
          <a:xfrm rot="-424911">
            <a:off x="7068124" y="21209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0" name="文本框 47"/>
          <p:cNvSpPr txBox="1">
            <a:spLocks noChangeArrowheads="1"/>
          </p:cNvSpPr>
          <p:nvPr/>
        </p:nvSpPr>
        <p:spPr bwMode="auto">
          <a:xfrm rot="-4150866">
            <a:off x="7656293" y="33602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1" name="文本框 49"/>
          <p:cNvSpPr txBox="1">
            <a:spLocks noChangeArrowheads="1"/>
          </p:cNvSpPr>
          <p:nvPr/>
        </p:nvSpPr>
        <p:spPr bwMode="auto">
          <a:xfrm rot="657351">
            <a:off x="5448874" y="18076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2" name="文本框 50"/>
          <p:cNvSpPr txBox="1">
            <a:spLocks noChangeArrowheads="1"/>
          </p:cNvSpPr>
          <p:nvPr/>
        </p:nvSpPr>
        <p:spPr bwMode="auto">
          <a:xfrm rot="1480325">
            <a:off x="7391974" y="16870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3" name="文本框 51"/>
          <p:cNvSpPr txBox="1">
            <a:spLocks noChangeArrowheads="1"/>
          </p:cNvSpPr>
          <p:nvPr/>
        </p:nvSpPr>
        <p:spPr bwMode="auto">
          <a:xfrm rot="-5350866">
            <a:off x="5981479" y="29305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4" name="文本框 32"/>
          <p:cNvSpPr txBox="1">
            <a:spLocks noChangeArrowheads="1"/>
          </p:cNvSpPr>
          <p:nvPr/>
        </p:nvSpPr>
        <p:spPr bwMode="auto">
          <a:xfrm>
            <a:off x="3262314" y="4747685"/>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5" name="文本框 34"/>
          <p:cNvSpPr txBox="1">
            <a:spLocks noChangeArrowheads="1"/>
          </p:cNvSpPr>
          <p:nvPr/>
        </p:nvSpPr>
        <p:spPr bwMode="auto">
          <a:xfrm rot="4149897">
            <a:off x="4462243" y="46926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6" name="文本框 36"/>
          <p:cNvSpPr txBox="1">
            <a:spLocks noChangeArrowheads="1"/>
          </p:cNvSpPr>
          <p:nvPr/>
        </p:nvSpPr>
        <p:spPr bwMode="auto">
          <a:xfrm rot="-1380000">
            <a:off x="3901060" y="17632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7" name="文本框 37"/>
          <p:cNvSpPr txBox="1">
            <a:spLocks noChangeArrowheads="1"/>
          </p:cNvSpPr>
          <p:nvPr/>
        </p:nvSpPr>
        <p:spPr bwMode="auto">
          <a:xfrm rot="-180000">
            <a:off x="4131249" y="27665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8" name="文本框 45"/>
          <p:cNvSpPr txBox="1">
            <a:spLocks noChangeArrowheads="1"/>
          </p:cNvSpPr>
          <p:nvPr/>
        </p:nvSpPr>
        <p:spPr bwMode="auto">
          <a:xfrm rot="-1380000">
            <a:off x="4461449" y="17928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89" name="文本框 46"/>
          <p:cNvSpPr txBox="1">
            <a:spLocks noChangeArrowheads="1"/>
          </p:cNvSpPr>
          <p:nvPr/>
        </p:nvSpPr>
        <p:spPr bwMode="auto">
          <a:xfrm rot="-1380000">
            <a:off x="4831335" y="20785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0" name="文本框 47"/>
          <p:cNvSpPr txBox="1">
            <a:spLocks noChangeArrowheads="1"/>
          </p:cNvSpPr>
          <p:nvPr/>
        </p:nvSpPr>
        <p:spPr bwMode="auto">
          <a:xfrm rot="-180000">
            <a:off x="5064699" y="30078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1" name="文本框 49"/>
          <p:cNvSpPr txBox="1">
            <a:spLocks noChangeArrowheads="1"/>
          </p:cNvSpPr>
          <p:nvPr/>
        </p:nvSpPr>
        <p:spPr bwMode="auto">
          <a:xfrm rot="-5350866">
            <a:off x="6311679" y="28416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2" name="文本框 50"/>
          <p:cNvSpPr txBox="1">
            <a:spLocks noChangeArrowheads="1"/>
          </p:cNvSpPr>
          <p:nvPr/>
        </p:nvSpPr>
        <p:spPr bwMode="auto">
          <a:xfrm rot="-170103">
            <a:off x="5590160" y="34819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3" name="文本框 51"/>
          <p:cNvSpPr txBox="1">
            <a:spLocks noChangeArrowheads="1"/>
          </p:cNvSpPr>
          <p:nvPr/>
        </p:nvSpPr>
        <p:spPr bwMode="auto">
          <a:xfrm rot="-5350866">
            <a:off x="5846542" y="46069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4" name="文本框 32"/>
          <p:cNvSpPr txBox="1">
            <a:spLocks noChangeArrowheads="1"/>
          </p:cNvSpPr>
          <p:nvPr/>
        </p:nvSpPr>
        <p:spPr bwMode="auto">
          <a:xfrm rot="1209897">
            <a:off x="1500760" y="38841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5" name="文本框 34"/>
          <p:cNvSpPr txBox="1">
            <a:spLocks noChangeArrowheads="1"/>
          </p:cNvSpPr>
          <p:nvPr/>
        </p:nvSpPr>
        <p:spPr bwMode="auto">
          <a:xfrm rot="4149897">
            <a:off x="2141318" y="463552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6" name="文本框 36"/>
          <p:cNvSpPr txBox="1">
            <a:spLocks noChangeArrowheads="1"/>
          </p:cNvSpPr>
          <p:nvPr/>
        </p:nvSpPr>
        <p:spPr bwMode="auto">
          <a:xfrm rot="-1380000">
            <a:off x="1605535" y="43328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7" name="文本框 37"/>
          <p:cNvSpPr txBox="1">
            <a:spLocks noChangeArrowheads="1"/>
          </p:cNvSpPr>
          <p:nvPr/>
        </p:nvSpPr>
        <p:spPr bwMode="auto">
          <a:xfrm rot="1029897">
            <a:off x="2486599" y="36999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8" name="文本框 45"/>
          <p:cNvSpPr txBox="1">
            <a:spLocks noChangeArrowheads="1"/>
          </p:cNvSpPr>
          <p:nvPr/>
        </p:nvSpPr>
        <p:spPr bwMode="auto">
          <a:xfrm rot="-1380000">
            <a:off x="3162874" y="42227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699" name="文本框 46"/>
          <p:cNvSpPr txBox="1">
            <a:spLocks noChangeArrowheads="1"/>
          </p:cNvSpPr>
          <p:nvPr/>
        </p:nvSpPr>
        <p:spPr bwMode="auto">
          <a:xfrm rot="-170103">
            <a:off x="787974" y="20680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0" name="文本框 47"/>
          <p:cNvSpPr txBox="1">
            <a:spLocks noChangeArrowheads="1"/>
          </p:cNvSpPr>
          <p:nvPr/>
        </p:nvSpPr>
        <p:spPr bwMode="auto">
          <a:xfrm rot="1029897">
            <a:off x="829249" y="45614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1" name="文本框 49"/>
          <p:cNvSpPr txBox="1">
            <a:spLocks noChangeArrowheads="1"/>
          </p:cNvSpPr>
          <p:nvPr/>
        </p:nvSpPr>
        <p:spPr bwMode="auto">
          <a:xfrm rot="-170103">
            <a:off x="3010474" y="51435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2" name="文本框 50"/>
          <p:cNvSpPr txBox="1">
            <a:spLocks noChangeArrowheads="1"/>
          </p:cNvSpPr>
          <p:nvPr/>
        </p:nvSpPr>
        <p:spPr bwMode="auto">
          <a:xfrm rot="-170103">
            <a:off x="4158235" y="42545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3" name="文本框 51"/>
          <p:cNvSpPr txBox="1">
            <a:spLocks noChangeArrowheads="1"/>
          </p:cNvSpPr>
          <p:nvPr/>
        </p:nvSpPr>
        <p:spPr bwMode="auto">
          <a:xfrm rot="-170103">
            <a:off x="4324924" y="52662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4" name="文本框 32"/>
          <p:cNvSpPr txBox="1">
            <a:spLocks noChangeArrowheads="1"/>
          </p:cNvSpPr>
          <p:nvPr/>
        </p:nvSpPr>
        <p:spPr bwMode="auto">
          <a:xfrm rot="-5070842">
            <a:off x="323630" y="27506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5" name="文本框 34"/>
          <p:cNvSpPr txBox="1">
            <a:spLocks noChangeArrowheads="1"/>
          </p:cNvSpPr>
          <p:nvPr/>
        </p:nvSpPr>
        <p:spPr bwMode="auto">
          <a:xfrm rot="4149897">
            <a:off x="1338043" y="29062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6" name="文本框 35"/>
          <p:cNvSpPr txBox="1">
            <a:spLocks noChangeArrowheads="1"/>
          </p:cNvSpPr>
          <p:nvPr/>
        </p:nvSpPr>
        <p:spPr bwMode="auto">
          <a:xfrm rot="-170103">
            <a:off x="1243585" y="17314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7" name="文本框 36"/>
          <p:cNvSpPr txBox="1">
            <a:spLocks noChangeArrowheads="1"/>
          </p:cNvSpPr>
          <p:nvPr/>
        </p:nvSpPr>
        <p:spPr bwMode="auto">
          <a:xfrm rot="1029897">
            <a:off x="1338835" y="22733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8" name="文本框 45"/>
          <p:cNvSpPr txBox="1">
            <a:spLocks noChangeArrowheads="1"/>
          </p:cNvSpPr>
          <p:nvPr/>
        </p:nvSpPr>
        <p:spPr bwMode="auto">
          <a:xfrm rot="-1380000">
            <a:off x="2118299" y="15557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09" name="文本框 46"/>
          <p:cNvSpPr txBox="1">
            <a:spLocks noChangeArrowheads="1"/>
          </p:cNvSpPr>
          <p:nvPr/>
        </p:nvSpPr>
        <p:spPr bwMode="auto">
          <a:xfrm rot="-1380000">
            <a:off x="2688210" y="17822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0" name="文本框 47"/>
          <p:cNvSpPr txBox="1">
            <a:spLocks noChangeArrowheads="1"/>
          </p:cNvSpPr>
          <p:nvPr/>
        </p:nvSpPr>
        <p:spPr bwMode="auto">
          <a:xfrm rot="-180000">
            <a:off x="2416749" y="25336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1" name="文本框 49"/>
          <p:cNvSpPr txBox="1">
            <a:spLocks noChangeArrowheads="1"/>
          </p:cNvSpPr>
          <p:nvPr/>
        </p:nvSpPr>
        <p:spPr bwMode="auto">
          <a:xfrm rot="-1380000">
            <a:off x="3277174" y="20785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2" name="文本框 50"/>
          <p:cNvSpPr txBox="1">
            <a:spLocks noChangeArrowheads="1"/>
          </p:cNvSpPr>
          <p:nvPr/>
        </p:nvSpPr>
        <p:spPr bwMode="auto">
          <a:xfrm rot="-1380000">
            <a:off x="2850135" y="28532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3" name="文本框 51"/>
          <p:cNvSpPr txBox="1">
            <a:spLocks noChangeArrowheads="1"/>
          </p:cNvSpPr>
          <p:nvPr/>
        </p:nvSpPr>
        <p:spPr bwMode="auto">
          <a:xfrm rot="-1380000">
            <a:off x="3485135" y="30353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4" name="文本框 32"/>
          <p:cNvSpPr txBox="1">
            <a:spLocks noChangeArrowheads="1"/>
          </p:cNvSpPr>
          <p:nvPr/>
        </p:nvSpPr>
        <p:spPr bwMode="auto">
          <a:xfrm rot="1209897">
            <a:off x="5115499" y="47455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5" name="文本框 34"/>
          <p:cNvSpPr txBox="1">
            <a:spLocks noChangeArrowheads="1"/>
          </p:cNvSpPr>
          <p:nvPr/>
        </p:nvSpPr>
        <p:spPr bwMode="auto">
          <a:xfrm rot="-1030866">
            <a:off x="6311680" y="52197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6" name="文本框 36"/>
          <p:cNvSpPr txBox="1">
            <a:spLocks noChangeArrowheads="1"/>
          </p:cNvSpPr>
          <p:nvPr/>
        </p:nvSpPr>
        <p:spPr bwMode="auto">
          <a:xfrm rot="368503">
            <a:off x="5774310" y="38396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7" name="文本框 37"/>
          <p:cNvSpPr txBox="1">
            <a:spLocks noChangeArrowheads="1"/>
          </p:cNvSpPr>
          <p:nvPr/>
        </p:nvSpPr>
        <p:spPr bwMode="auto">
          <a:xfrm rot="829244">
            <a:off x="5285360" y="53255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8" name="文本框 45"/>
          <p:cNvSpPr txBox="1">
            <a:spLocks noChangeArrowheads="1"/>
          </p:cNvSpPr>
          <p:nvPr/>
        </p:nvSpPr>
        <p:spPr bwMode="auto">
          <a:xfrm rot="-4502722">
            <a:off x="6779992" y="33623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19" name="文本框 46"/>
          <p:cNvSpPr txBox="1">
            <a:spLocks noChangeArrowheads="1"/>
          </p:cNvSpPr>
          <p:nvPr/>
        </p:nvSpPr>
        <p:spPr bwMode="auto">
          <a:xfrm rot="2702238">
            <a:off x="7568979" y="41116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0" name="文本框 47"/>
          <p:cNvSpPr txBox="1">
            <a:spLocks noChangeArrowheads="1"/>
          </p:cNvSpPr>
          <p:nvPr/>
        </p:nvSpPr>
        <p:spPr bwMode="auto">
          <a:xfrm rot="-3456638">
            <a:off x="6745068" y="4566738"/>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1" name="文本框 49"/>
          <p:cNvSpPr txBox="1">
            <a:spLocks noChangeArrowheads="1"/>
          </p:cNvSpPr>
          <p:nvPr/>
        </p:nvSpPr>
        <p:spPr bwMode="auto">
          <a:xfrm rot="-3180423">
            <a:off x="1965105" y="31274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2" name="文本框 50"/>
          <p:cNvSpPr txBox="1">
            <a:spLocks noChangeArrowheads="1"/>
          </p:cNvSpPr>
          <p:nvPr/>
        </p:nvSpPr>
        <p:spPr bwMode="auto">
          <a:xfrm rot="-3640556">
            <a:off x="7240368" y="48165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3" name="文本框 51"/>
          <p:cNvSpPr txBox="1">
            <a:spLocks noChangeArrowheads="1"/>
          </p:cNvSpPr>
          <p:nvPr/>
        </p:nvSpPr>
        <p:spPr bwMode="auto">
          <a:xfrm rot="1549510">
            <a:off x="7755510" y="29273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4" name="文本框 32"/>
          <p:cNvSpPr txBox="1">
            <a:spLocks noChangeArrowheads="1"/>
          </p:cNvSpPr>
          <p:nvPr/>
        </p:nvSpPr>
        <p:spPr bwMode="auto">
          <a:xfrm rot="4190103">
            <a:off x="4289204" y="33708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5" name="文本框 34"/>
          <p:cNvSpPr txBox="1">
            <a:spLocks noChangeArrowheads="1"/>
          </p:cNvSpPr>
          <p:nvPr/>
        </p:nvSpPr>
        <p:spPr bwMode="auto">
          <a:xfrm rot="8340000">
            <a:off x="4921030" y="42121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6" name="文本框 36"/>
          <p:cNvSpPr txBox="1">
            <a:spLocks noChangeArrowheads="1"/>
          </p:cNvSpPr>
          <p:nvPr/>
        </p:nvSpPr>
        <p:spPr bwMode="auto">
          <a:xfrm rot="-1160763">
            <a:off x="5774310" y="236223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7" name="文本框 37"/>
          <p:cNvSpPr txBox="1">
            <a:spLocks noChangeArrowheads="1"/>
          </p:cNvSpPr>
          <p:nvPr/>
        </p:nvSpPr>
        <p:spPr bwMode="auto">
          <a:xfrm rot="39237">
            <a:off x="5650485" y="30586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8" name="文本框 45"/>
          <p:cNvSpPr txBox="1">
            <a:spLocks noChangeArrowheads="1"/>
          </p:cNvSpPr>
          <p:nvPr/>
        </p:nvSpPr>
        <p:spPr bwMode="auto">
          <a:xfrm rot="-1160763">
            <a:off x="6334699" y="23918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29" name="文本框 46"/>
          <p:cNvSpPr txBox="1">
            <a:spLocks noChangeArrowheads="1"/>
          </p:cNvSpPr>
          <p:nvPr/>
        </p:nvSpPr>
        <p:spPr bwMode="auto">
          <a:xfrm rot="-1160763">
            <a:off x="6704585" y="26776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0" name="文本框 47"/>
          <p:cNvSpPr txBox="1">
            <a:spLocks noChangeArrowheads="1"/>
          </p:cNvSpPr>
          <p:nvPr/>
        </p:nvSpPr>
        <p:spPr bwMode="auto">
          <a:xfrm rot="39237">
            <a:off x="7185599" y="33041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1" name="文本框 49"/>
          <p:cNvSpPr txBox="1">
            <a:spLocks noChangeArrowheads="1"/>
          </p:cNvSpPr>
          <p:nvPr/>
        </p:nvSpPr>
        <p:spPr bwMode="auto">
          <a:xfrm rot="-1160763">
            <a:off x="7039549" y="29062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2" name="文本框 50"/>
          <p:cNvSpPr txBox="1">
            <a:spLocks noChangeArrowheads="1"/>
          </p:cNvSpPr>
          <p:nvPr/>
        </p:nvSpPr>
        <p:spPr bwMode="auto">
          <a:xfrm rot="-1160763">
            <a:off x="7488810" y="26056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3" name="文本框 51"/>
          <p:cNvSpPr txBox="1">
            <a:spLocks noChangeArrowheads="1"/>
          </p:cNvSpPr>
          <p:nvPr/>
        </p:nvSpPr>
        <p:spPr bwMode="auto">
          <a:xfrm rot="-1160763">
            <a:off x="7290374" y="37528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4" name="文本框 32"/>
          <p:cNvSpPr txBox="1">
            <a:spLocks noChangeArrowheads="1"/>
          </p:cNvSpPr>
          <p:nvPr/>
        </p:nvSpPr>
        <p:spPr bwMode="auto">
          <a:xfrm rot="4190103">
            <a:off x="2766793" y="44820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5" name="文本框 34"/>
          <p:cNvSpPr txBox="1">
            <a:spLocks noChangeArrowheads="1"/>
          </p:cNvSpPr>
          <p:nvPr/>
        </p:nvSpPr>
        <p:spPr bwMode="auto">
          <a:xfrm rot="8340000">
            <a:off x="3922492" y="37825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6" name="文本框 36"/>
          <p:cNvSpPr txBox="1">
            <a:spLocks noChangeArrowheads="1"/>
          </p:cNvSpPr>
          <p:nvPr/>
        </p:nvSpPr>
        <p:spPr bwMode="auto">
          <a:xfrm rot="2810103">
            <a:off x="3814542" y="23421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7" name="文本框 37"/>
          <p:cNvSpPr txBox="1">
            <a:spLocks noChangeArrowheads="1"/>
          </p:cNvSpPr>
          <p:nvPr/>
        </p:nvSpPr>
        <p:spPr bwMode="auto">
          <a:xfrm rot="4010103">
            <a:off x="3814542" y="30660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8" name="文本框 45"/>
          <p:cNvSpPr txBox="1">
            <a:spLocks noChangeArrowheads="1"/>
          </p:cNvSpPr>
          <p:nvPr/>
        </p:nvSpPr>
        <p:spPr bwMode="auto">
          <a:xfrm rot="2810103">
            <a:off x="4374929" y="23717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39" name="文本框 46"/>
          <p:cNvSpPr txBox="1">
            <a:spLocks noChangeArrowheads="1"/>
          </p:cNvSpPr>
          <p:nvPr/>
        </p:nvSpPr>
        <p:spPr bwMode="auto">
          <a:xfrm rot="2810103">
            <a:off x="4744818" y="26575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0" name="文本框 47"/>
          <p:cNvSpPr txBox="1">
            <a:spLocks noChangeArrowheads="1"/>
          </p:cNvSpPr>
          <p:nvPr/>
        </p:nvSpPr>
        <p:spPr bwMode="auto">
          <a:xfrm rot="4010103">
            <a:off x="4744818" y="33814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1" name="文本框 49"/>
          <p:cNvSpPr txBox="1">
            <a:spLocks noChangeArrowheads="1"/>
          </p:cNvSpPr>
          <p:nvPr/>
        </p:nvSpPr>
        <p:spPr bwMode="auto">
          <a:xfrm rot="-1160763">
            <a:off x="6225160" y="34205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2" name="文本框 50"/>
          <p:cNvSpPr txBox="1">
            <a:spLocks noChangeArrowheads="1"/>
          </p:cNvSpPr>
          <p:nvPr/>
        </p:nvSpPr>
        <p:spPr bwMode="auto">
          <a:xfrm rot="4020000">
            <a:off x="5219479" y="35359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3" name="文本框 51"/>
          <p:cNvSpPr txBox="1">
            <a:spLocks noChangeArrowheads="1"/>
          </p:cNvSpPr>
          <p:nvPr/>
        </p:nvSpPr>
        <p:spPr bwMode="auto">
          <a:xfrm rot="-1160763">
            <a:off x="5599685" y="43201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4" name="文本框 32"/>
          <p:cNvSpPr txBox="1">
            <a:spLocks noChangeArrowheads="1"/>
          </p:cNvSpPr>
          <p:nvPr/>
        </p:nvSpPr>
        <p:spPr bwMode="auto">
          <a:xfrm rot="5400000">
            <a:off x="1142780" y="43339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5" name="文本框 34"/>
          <p:cNvSpPr txBox="1">
            <a:spLocks noChangeArrowheads="1"/>
          </p:cNvSpPr>
          <p:nvPr/>
        </p:nvSpPr>
        <p:spPr bwMode="auto">
          <a:xfrm rot="8340000">
            <a:off x="1879380" y="47646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6" name="文本框 36"/>
          <p:cNvSpPr txBox="1">
            <a:spLocks noChangeArrowheads="1"/>
          </p:cNvSpPr>
          <p:nvPr/>
        </p:nvSpPr>
        <p:spPr bwMode="auto">
          <a:xfrm rot="2810103">
            <a:off x="1863504" y="367138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7" name="文本框 37"/>
          <p:cNvSpPr txBox="1">
            <a:spLocks noChangeArrowheads="1"/>
          </p:cNvSpPr>
          <p:nvPr/>
        </p:nvSpPr>
        <p:spPr bwMode="auto">
          <a:xfrm rot="5220000">
            <a:off x="2298479" y="40481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8" name="文本框 45"/>
          <p:cNvSpPr txBox="1">
            <a:spLocks noChangeArrowheads="1"/>
          </p:cNvSpPr>
          <p:nvPr/>
        </p:nvSpPr>
        <p:spPr bwMode="auto">
          <a:xfrm rot="2810103">
            <a:off x="2811243" y="369043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49" name="文本框 46"/>
          <p:cNvSpPr txBox="1">
            <a:spLocks noChangeArrowheads="1"/>
          </p:cNvSpPr>
          <p:nvPr/>
        </p:nvSpPr>
        <p:spPr bwMode="auto">
          <a:xfrm rot="4020000">
            <a:off x="701454" y="26469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0" name="文本框 47"/>
          <p:cNvSpPr txBox="1">
            <a:spLocks noChangeArrowheads="1"/>
          </p:cNvSpPr>
          <p:nvPr/>
        </p:nvSpPr>
        <p:spPr bwMode="auto">
          <a:xfrm rot="5220000">
            <a:off x="703042" y="38915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1" name="文本框 49"/>
          <p:cNvSpPr txBox="1">
            <a:spLocks noChangeArrowheads="1"/>
          </p:cNvSpPr>
          <p:nvPr/>
        </p:nvSpPr>
        <p:spPr bwMode="auto">
          <a:xfrm rot="4020000">
            <a:off x="2465168" y="50154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2" name="文本框 50"/>
          <p:cNvSpPr txBox="1">
            <a:spLocks noChangeArrowheads="1"/>
          </p:cNvSpPr>
          <p:nvPr/>
        </p:nvSpPr>
        <p:spPr bwMode="auto">
          <a:xfrm rot="4020000">
            <a:off x="3703417" y="45180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3" name="文本框 51"/>
          <p:cNvSpPr txBox="1">
            <a:spLocks noChangeArrowheads="1"/>
          </p:cNvSpPr>
          <p:nvPr/>
        </p:nvSpPr>
        <p:spPr bwMode="auto">
          <a:xfrm rot="4020000">
            <a:off x="4073305" y="48038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4" name="文本框 32"/>
          <p:cNvSpPr txBox="1">
            <a:spLocks noChangeArrowheads="1"/>
          </p:cNvSpPr>
          <p:nvPr/>
        </p:nvSpPr>
        <p:spPr bwMode="auto">
          <a:xfrm rot="-880739">
            <a:off x="514924" y="33803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5" name="文本框 34"/>
          <p:cNvSpPr txBox="1">
            <a:spLocks noChangeArrowheads="1"/>
          </p:cNvSpPr>
          <p:nvPr/>
        </p:nvSpPr>
        <p:spPr bwMode="auto">
          <a:xfrm rot="8340000">
            <a:off x="1252317" y="34840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6" name="文本框 36"/>
          <p:cNvSpPr txBox="1">
            <a:spLocks noChangeArrowheads="1"/>
          </p:cNvSpPr>
          <p:nvPr/>
        </p:nvSpPr>
        <p:spPr bwMode="auto">
          <a:xfrm rot="4020000">
            <a:off x="1671418" y="20436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7" name="文本框 37"/>
          <p:cNvSpPr txBox="1">
            <a:spLocks noChangeArrowheads="1"/>
          </p:cNvSpPr>
          <p:nvPr/>
        </p:nvSpPr>
        <p:spPr bwMode="auto">
          <a:xfrm rot="5220000">
            <a:off x="1671418" y="27675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8" name="文本框 45"/>
          <p:cNvSpPr txBox="1">
            <a:spLocks noChangeArrowheads="1"/>
          </p:cNvSpPr>
          <p:nvPr/>
        </p:nvSpPr>
        <p:spPr bwMode="auto">
          <a:xfrm rot="2810103">
            <a:off x="2231804" y="20733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59" name="文本框 46"/>
          <p:cNvSpPr txBox="1">
            <a:spLocks noChangeArrowheads="1"/>
          </p:cNvSpPr>
          <p:nvPr/>
        </p:nvSpPr>
        <p:spPr bwMode="auto">
          <a:xfrm rot="2810103">
            <a:off x="2601692" y="235905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0" name="文本框 47"/>
          <p:cNvSpPr txBox="1">
            <a:spLocks noChangeArrowheads="1"/>
          </p:cNvSpPr>
          <p:nvPr/>
        </p:nvSpPr>
        <p:spPr bwMode="auto">
          <a:xfrm rot="4010103">
            <a:off x="2330229" y="3112587"/>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1" name="文本框 49"/>
          <p:cNvSpPr txBox="1">
            <a:spLocks noChangeArrowheads="1"/>
          </p:cNvSpPr>
          <p:nvPr/>
        </p:nvSpPr>
        <p:spPr bwMode="auto">
          <a:xfrm rot="2810103">
            <a:off x="3189068" y="2657504"/>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2" name="文本框 50"/>
          <p:cNvSpPr txBox="1">
            <a:spLocks noChangeArrowheads="1"/>
          </p:cNvSpPr>
          <p:nvPr/>
        </p:nvSpPr>
        <p:spPr bwMode="auto">
          <a:xfrm rot="2810103">
            <a:off x="3076355" y="32374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3" name="文本框 51"/>
          <p:cNvSpPr txBox="1">
            <a:spLocks noChangeArrowheads="1"/>
          </p:cNvSpPr>
          <p:nvPr/>
        </p:nvSpPr>
        <p:spPr bwMode="auto">
          <a:xfrm rot="2810103">
            <a:off x="3446242" y="3523220"/>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4" name="文本框 32"/>
          <p:cNvSpPr txBox="1">
            <a:spLocks noChangeArrowheads="1"/>
          </p:cNvSpPr>
          <p:nvPr/>
        </p:nvSpPr>
        <p:spPr bwMode="auto">
          <a:xfrm rot="5400000">
            <a:off x="4752755" y="4939271"/>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5" name="文本框 34"/>
          <p:cNvSpPr txBox="1">
            <a:spLocks noChangeArrowheads="1"/>
          </p:cNvSpPr>
          <p:nvPr/>
        </p:nvSpPr>
        <p:spPr bwMode="auto">
          <a:xfrm rot="3159237">
            <a:off x="5817968" y="53700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6" name="文本框 36"/>
          <p:cNvSpPr txBox="1">
            <a:spLocks noChangeArrowheads="1"/>
          </p:cNvSpPr>
          <p:nvPr/>
        </p:nvSpPr>
        <p:spPr bwMode="auto">
          <a:xfrm rot="-1160763">
            <a:off x="6237860" y="39285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7" name="文本框 37"/>
          <p:cNvSpPr txBox="1">
            <a:spLocks noChangeArrowheads="1"/>
          </p:cNvSpPr>
          <p:nvPr/>
        </p:nvSpPr>
        <p:spPr bwMode="auto">
          <a:xfrm rot="39237">
            <a:off x="6237860" y="46524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8" name="文本框 45"/>
          <p:cNvSpPr txBox="1">
            <a:spLocks noChangeArrowheads="1"/>
          </p:cNvSpPr>
          <p:nvPr/>
        </p:nvSpPr>
        <p:spPr bwMode="auto">
          <a:xfrm rot="-1160763">
            <a:off x="6798249" y="39581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69" name="文本框 46"/>
          <p:cNvSpPr txBox="1">
            <a:spLocks noChangeArrowheads="1"/>
          </p:cNvSpPr>
          <p:nvPr/>
        </p:nvSpPr>
        <p:spPr bwMode="auto">
          <a:xfrm rot="-1160763">
            <a:off x="7168135" y="424394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70" name="文本框 47"/>
          <p:cNvSpPr txBox="1">
            <a:spLocks noChangeArrowheads="1"/>
          </p:cNvSpPr>
          <p:nvPr/>
        </p:nvSpPr>
        <p:spPr bwMode="auto">
          <a:xfrm rot="39237">
            <a:off x="6855399" y="5001712"/>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71" name="文本框 49"/>
          <p:cNvSpPr txBox="1">
            <a:spLocks noChangeArrowheads="1"/>
          </p:cNvSpPr>
          <p:nvPr/>
        </p:nvSpPr>
        <p:spPr bwMode="auto">
          <a:xfrm rot="-1160763">
            <a:off x="7688835" y="4631296"/>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72" name="文本框 50"/>
          <p:cNvSpPr txBox="1">
            <a:spLocks noChangeArrowheads="1"/>
          </p:cNvSpPr>
          <p:nvPr/>
        </p:nvSpPr>
        <p:spPr bwMode="auto">
          <a:xfrm rot="-1160763">
            <a:off x="7642799" y="5122363"/>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28773" name="文本框 51"/>
          <p:cNvSpPr txBox="1">
            <a:spLocks noChangeArrowheads="1"/>
          </p:cNvSpPr>
          <p:nvPr/>
        </p:nvSpPr>
        <p:spPr bwMode="auto">
          <a:xfrm rot="-1160763">
            <a:off x="6780785" y="1555779"/>
            <a:ext cx="505267" cy="16927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a:buFont typeface="Arial" panose="020B0604020202020204" pitchFamily="34" charset="0"/>
              <a:buNone/>
            </a:pPr>
            <a:r>
              <a:rPr lang="zh-CN" altLang="zh-CN" sz="500">
                <a:solidFill>
                  <a:srgbClr val="EFFFFF"/>
                </a:solidFill>
              </a:rPr>
              <a:t>状元成才路</a:t>
            </a:r>
            <a:endParaRPr lang="zh-CN" altLang="zh-CN" sz="500">
              <a:solidFill>
                <a:srgbClr val="EFFFFF"/>
              </a:solidFill>
            </a:endParaRPr>
          </a:p>
        </p:txBody>
      </p:sp>
      <p:sp>
        <p:nvSpPr>
          <p:cNvPr id="3" name="矩形 2"/>
          <p:cNvSpPr>
            <a:spLocks noChangeArrowheads="1"/>
          </p:cNvSpPr>
          <p:nvPr/>
        </p:nvSpPr>
        <p:spPr bwMode="auto">
          <a:xfrm>
            <a:off x="-4153" y="3125159"/>
            <a:ext cx="9168718"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latinLnBrk="1" hangingPunct="1"/>
            <a:r>
              <a:rPr lang="en-US" altLang="zh-CN" sz="3000" b="1" dirty="0">
                <a:solidFill>
                  <a:srgbClr val="006600"/>
                </a:solidFill>
                <a:latin typeface="华文楷体" panose="02010600040101010101" pitchFamily="2" charset="-122"/>
                <a:ea typeface="华文楷体" panose="02010600040101010101" pitchFamily="2" charset="-122"/>
              </a:rPr>
              <a:t>2.</a:t>
            </a:r>
            <a:r>
              <a:rPr lang="zh-CN" altLang="en-US" sz="3000" b="1" dirty="0">
                <a:solidFill>
                  <a:srgbClr val="006600"/>
                </a:solidFill>
                <a:latin typeface="华文楷体" panose="02010600040101010101" pitchFamily="2" charset="-122"/>
                <a:ea typeface="华文楷体" panose="02010600040101010101" pitchFamily="2" charset="-122"/>
              </a:rPr>
              <a:t>如果要求你以“青少年应怎样书写自强人生”为题进行演讲，请拟出你的发言提纲。</a:t>
            </a:r>
            <a:r>
              <a:rPr lang="en-US" altLang="zh-CN" sz="3000" b="1" dirty="0">
                <a:solidFill>
                  <a:srgbClr val="006600"/>
                </a:solidFill>
                <a:latin typeface="华文楷体" panose="02010600040101010101" pitchFamily="2" charset="-122"/>
                <a:ea typeface="华文楷体" panose="02010600040101010101" pitchFamily="2" charset="-122"/>
              </a:rPr>
              <a:t>(</a:t>
            </a:r>
            <a:r>
              <a:rPr lang="zh-CN" altLang="en-US" sz="3000" b="1" dirty="0">
                <a:solidFill>
                  <a:srgbClr val="006600"/>
                </a:solidFill>
                <a:latin typeface="华文楷体" panose="02010600040101010101" pitchFamily="2" charset="-122"/>
                <a:ea typeface="华文楷体" panose="02010600040101010101" pitchFamily="2" charset="-122"/>
              </a:rPr>
              <a:t>至少写三点</a:t>
            </a:r>
            <a:r>
              <a:rPr lang="en-US" altLang="zh-CN" sz="3000" b="1" dirty="0">
                <a:solidFill>
                  <a:srgbClr val="006600"/>
                </a:solidFill>
                <a:latin typeface="华文楷体" panose="02010600040101010101" pitchFamily="2" charset="-122"/>
                <a:ea typeface="华文楷体" panose="02010600040101010101" pitchFamily="2" charset="-122"/>
              </a:rPr>
              <a:t>)</a:t>
            </a:r>
            <a:endParaRPr lang="en-US" altLang="zh-CN" sz="3000" b="1" dirty="0">
              <a:solidFill>
                <a:srgbClr val="006600"/>
              </a:solidFill>
              <a:latin typeface="华文楷体" panose="02010600040101010101" pitchFamily="2" charset="-122"/>
              <a:ea typeface="华文楷体" panose="02010600040101010101" pitchFamily="2" charset="-122"/>
            </a:endParaRPr>
          </a:p>
        </p:txBody>
      </p:sp>
      <p:sp>
        <p:nvSpPr>
          <p:cNvPr id="104" name="矩形 1"/>
          <p:cNvSpPr>
            <a:spLocks noChangeArrowheads="1"/>
          </p:cNvSpPr>
          <p:nvPr/>
        </p:nvSpPr>
        <p:spPr bwMode="auto">
          <a:xfrm>
            <a:off x="20565" y="2140407"/>
            <a:ext cx="9144000" cy="10156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latinLnBrk="1"/>
            <a:r>
              <a:rPr lang="zh-CN" altLang="en-US" sz="3000" b="1" dirty="0" smtClean="0">
                <a:solidFill>
                  <a:srgbClr val="C00000"/>
                </a:solidFill>
                <a:latin typeface="华文楷体" panose="02010600040101010101" pitchFamily="2" charset="-122"/>
                <a:ea typeface="华文楷体" panose="02010600040101010101" pitchFamily="2" charset="-122"/>
              </a:rPr>
              <a:t>题二：</a:t>
            </a:r>
            <a:r>
              <a:rPr lang="zh-CN" altLang="en-US" sz="3000" b="1" dirty="0">
                <a:solidFill>
                  <a:srgbClr val="C00000"/>
                </a:solidFill>
                <a:latin typeface="华文楷体" panose="02010600040101010101" pitchFamily="2" charset="-122"/>
                <a:ea typeface="华文楷体" panose="02010600040101010101" pitchFamily="2" charset="-122"/>
              </a:rPr>
              <a:t>校团委将组织开展以</a:t>
            </a:r>
            <a:r>
              <a:rPr lang="en-US" altLang="zh-CN" sz="3000" b="1" dirty="0">
                <a:solidFill>
                  <a:srgbClr val="C00000"/>
                </a:solidFill>
                <a:latin typeface="华文楷体" panose="02010600040101010101" pitchFamily="2" charset="-122"/>
                <a:ea typeface="华文楷体" panose="02010600040101010101" pitchFamily="2" charset="-122"/>
              </a:rPr>
              <a:t>“</a:t>
            </a:r>
            <a:r>
              <a:rPr lang="zh-CN" altLang="en-US" sz="3000" b="1" dirty="0">
                <a:solidFill>
                  <a:srgbClr val="C00000"/>
                </a:solidFill>
                <a:latin typeface="华文楷体" panose="02010600040101010101" pitchFamily="2" charset="-122"/>
                <a:ea typeface="华文楷体" panose="02010600040101010101" pitchFamily="2" charset="-122"/>
              </a:rPr>
              <a:t>君子自强不息”为主题的演讲比赛，请你完成下列任务。</a:t>
            </a:r>
            <a:endParaRPr lang="en-US" altLang="zh-CN" sz="3000" b="1" dirty="0">
              <a:solidFill>
                <a:srgbClr val="C00000"/>
              </a:solidFill>
              <a:latin typeface="华文楷体" panose="02010600040101010101" pitchFamily="2" charset="-122"/>
              <a:ea typeface="华文楷体" panose="02010600040101010101" pitchFamily="2" charset="-122"/>
            </a:endParaRPr>
          </a:p>
        </p:txBody>
      </p:sp>
      <p:sp>
        <p:nvSpPr>
          <p:cNvPr id="105" name="矩形 104"/>
          <p:cNvSpPr/>
          <p:nvPr/>
        </p:nvSpPr>
        <p:spPr>
          <a:xfrm>
            <a:off x="2958248" y="1124744"/>
            <a:ext cx="3262433"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dirty="0">
                <a:ln w="11430"/>
                <a:solidFill>
                  <a:srgbClr val="00B0F0"/>
                </a:solidFill>
                <a:latin typeface="华文琥珀" panose="02010800040101010101" pitchFamily="2" charset="-122"/>
                <a:ea typeface="华文琥珀" panose="02010800040101010101" pitchFamily="2" charset="-122"/>
              </a:rPr>
              <a:t>研讨练习</a:t>
            </a:r>
            <a:endParaRPr lang="zh-CN" altLang="en-US" sz="6000" cap="none" spc="0" dirty="0">
              <a:ln w="11430"/>
              <a:solidFill>
                <a:srgbClr val="00B0F0"/>
              </a:solidFill>
              <a:latin typeface="华文琥珀" panose="02010800040101010101" pitchFamily="2" charset="-122"/>
              <a:ea typeface="华文琥珀" panose="02010800040101010101" pitchFamily="2" charset="-122"/>
            </a:endParaRPr>
          </a:p>
        </p:txBody>
      </p:sp>
      <p:sp>
        <p:nvSpPr>
          <p:cNvPr id="2" name="矩形 1"/>
          <p:cNvSpPr/>
          <p:nvPr/>
        </p:nvSpPr>
        <p:spPr>
          <a:xfrm>
            <a:off x="20566" y="4184805"/>
            <a:ext cx="9123434" cy="2677656"/>
          </a:xfrm>
          <a:prstGeom prst="rect">
            <a:avLst/>
          </a:prstGeom>
        </p:spPr>
        <p:txBody>
          <a:bodyPr wrap="square">
            <a:spAutoFit/>
          </a:bodyPr>
          <a:lstStyle/>
          <a:p>
            <a:pPr latinLnBrk="1"/>
            <a:r>
              <a:rPr lang="zh-CN" altLang="en-US" sz="2800" b="1" dirty="0">
                <a:solidFill>
                  <a:srgbClr val="663300"/>
                </a:solidFill>
                <a:latin typeface="华文楷体" panose="02010600040101010101" pitchFamily="2" charset="-122"/>
                <a:ea typeface="华文楷体" panose="02010600040101010101" pitchFamily="2" charset="-122"/>
              </a:rPr>
              <a:t>（</a:t>
            </a:r>
            <a:r>
              <a:rPr lang="en-US" altLang="zh-CN" sz="2800" b="1" dirty="0">
                <a:solidFill>
                  <a:srgbClr val="663300"/>
                </a:solidFill>
                <a:latin typeface="华文楷体" panose="02010600040101010101" pitchFamily="2" charset="-122"/>
                <a:ea typeface="华文楷体" panose="02010600040101010101" pitchFamily="2" charset="-122"/>
              </a:rPr>
              <a:t>1</a:t>
            </a:r>
            <a:r>
              <a:rPr lang="zh-CN" altLang="en-US" sz="2800" b="1" dirty="0">
                <a:solidFill>
                  <a:srgbClr val="663300"/>
                </a:solidFill>
                <a:latin typeface="华文楷体" panose="02010600040101010101" pitchFamily="2" charset="-122"/>
                <a:ea typeface="华文楷体" panose="02010600040101010101" pitchFamily="2" charset="-122"/>
              </a:rPr>
              <a:t>）理想，自强的航标。首先要树立坚定的理想，并为人生的理想执着追求，矢志不渝地奋斗，直到成功</a:t>
            </a:r>
            <a:r>
              <a:rPr lang="zh-CN" altLang="en-US" sz="2800" b="1" dirty="0" smtClean="0">
                <a:solidFill>
                  <a:srgbClr val="663300"/>
                </a:solidFill>
                <a:latin typeface="华文楷体" panose="02010600040101010101" pitchFamily="2" charset="-122"/>
                <a:ea typeface="华文楷体" panose="02010600040101010101" pitchFamily="2" charset="-122"/>
              </a:rPr>
              <a:t>。</a:t>
            </a:r>
            <a:endParaRPr lang="en-US" altLang="zh-CN" sz="2800" b="1" dirty="0" smtClean="0">
              <a:solidFill>
                <a:srgbClr val="663300"/>
              </a:solidFill>
              <a:latin typeface="华文楷体" panose="02010600040101010101" pitchFamily="2" charset="-122"/>
              <a:ea typeface="华文楷体" panose="02010600040101010101" pitchFamily="2" charset="-122"/>
            </a:endParaRPr>
          </a:p>
          <a:p>
            <a:pPr latinLnBrk="1"/>
            <a:r>
              <a:rPr lang="zh-CN" altLang="en-US" sz="2800" b="1" dirty="0" smtClean="0">
                <a:solidFill>
                  <a:srgbClr val="663300"/>
                </a:solidFill>
                <a:latin typeface="华文楷体" panose="02010600040101010101" pitchFamily="2" charset="-122"/>
                <a:ea typeface="华文楷体" panose="02010600040101010101" pitchFamily="2" charset="-122"/>
              </a:rPr>
              <a:t>（</a:t>
            </a:r>
            <a:r>
              <a:rPr lang="en-US" altLang="zh-CN" sz="2800" b="1" dirty="0">
                <a:solidFill>
                  <a:srgbClr val="663300"/>
                </a:solidFill>
                <a:latin typeface="华文楷体" panose="02010600040101010101" pitchFamily="2" charset="-122"/>
                <a:ea typeface="华文楷体" panose="02010600040101010101" pitchFamily="2" charset="-122"/>
              </a:rPr>
              <a:t>2</a:t>
            </a:r>
            <a:r>
              <a:rPr lang="zh-CN" altLang="en-US" sz="2800" b="1" dirty="0">
                <a:solidFill>
                  <a:srgbClr val="663300"/>
                </a:solidFill>
                <a:latin typeface="华文楷体" panose="02010600040101010101" pitchFamily="2" charset="-122"/>
                <a:ea typeface="华文楷体" panose="02010600040101010101" pitchFamily="2" charset="-122"/>
              </a:rPr>
              <a:t>）战胜自我，自强的关键。要勇于并善于战胜自己的弱点，不放任自我</a:t>
            </a:r>
            <a:r>
              <a:rPr lang="zh-CN" altLang="en-US" sz="2800" b="1" dirty="0" smtClean="0">
                <a:solidFill>
                  <a:srgbClr val="663300"/>
                </a:solidFill>
                <a:latin typeface="华文楷体" panose="02010600040101010101" pitchFamily="2" charset="-122"/>
                <a:ea typeface="华文楷体" panose="02010600040101010101" pitchFamily="2" charset="-122"/>
              </a:rPr>
              <a:t>。</a:t>
            </a:r>
            <a:endParaRPr lang="en-US" altLang="zh-CN" sz="2800" b="1" dirty="0" smtClean="0">
              <a:solidFill>
                <a:srgbClr val="663300"/>
              </a:solidFill>
              <a:latin typeface="华文楷体" panose="02010600040101010101" pitchFamily="2" charset="-122"/>
              <a:ea typeface="华文楷体" panose="02010600040101010101" pitchFamily="2" charset="-122"/>
            </a:endParaRPr>
          </a:p>
          <a:p>
            <a:pPr latinLnBrk="1"/>
            <a:r>
              <a:rPr lang="zh-CN" altLang="en-US" sz="2800" b="1" dirty="0" smtClean="0">
                <a:solidFill>
                  <a:srgbClr val="663300"/>
                </a:solidFill>
                <a:latin typeface="华文楷体" panose="02010600040101010101" pitchFamily="2" charset="-122"/>
                <a:ea typeface="华文楷体" panose="02010600040101010101" pitchFamily="2" charset="-122"/>
              </a:rPr>
              <a:t>（</a:t>
            </a:r>
            <a:r>
              <a:rPr lang="en-US" altLang="zh-CN" sz="2800" b="1" dirty="0">
                <a:solidFill>
                  <a:srgbClr val="663300"/>
                </a:solidFill>
                <a:latin typeface="华文楷体" panose="02010600040101010101" pitchFamily="2" charset="-122"/>
                <a:ea typeface="华文楷体" panose="02010600040101010101" pitchFamily="2" charset="-122"/>
              </a:rPr>
              <a:t>3</a:t>
            </a:r>
            <a:r>
              <a:rPr lang="zh-CN" altLang="en-US" sz="2800" b="1" dirty="0">
                <a:solidFill>
                  <a:srgbClr val="663300"/>
                </a:solidFill>
                <a:latin typeface="华文楷体" panose="02010600040101010101" pitchFamily="2" charset="-122"/>
                <a:ea typeface="华文楷体" panose="02010600040101010101" pitchFamily="2" charset="-122"/>
              </a:rPr>
              <a:t>）扬长避短，自强的捷径。要发扬自己的长处，避开自己的短处。 </a:t>
            </a:r>
            <a:endParaRPr lang="zh-CN" altLang="en-US" sz="2800" b="1" dirty="0">
              <a:solidFill>
                <a:srgbClr val="663300"/>
              </a:solidFill>
              <a:latin typeface="华文楷体" panose="02010600040101010101" pitchFamily="2" charset="-122"/>
              <a:ea typeface="华文楷体" panose="020106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down)">
                                      <p:cBhvr>
                                        <p:cTn id="7" dur="580">
                                          <p:stCondLst>
                                            <p:cond delay="0"/>
                                          </p:stCondLst>
                                        </p:cTn>
                                        <p:tgtEl>
                                          <p:spTgt spid="3"/>
                                        </p:tgtEl>
                                      </p:cBhvr>
                                    </p:animEffect>
                                    <p:anim calcmode="lin" valueType="num">
                                      <p:cBhvr>
                                        <p:cTn id="8" dur="1822" tmFilter="0,0; 0.14,0.36; 0.43,0.73; 0.71,0.91; 1.0,1.0">
                                          <p:stCondLst>
                                            <p:cond delay="0"/>
                                          </p:stCondLst>
                                        </p:cTn>
                                        <p:tgtEl>
                                          <p:spTgt spid="3"/>
                                        </p:tgtEl>
                                        <p:attrNameLst>
                                          <p:attrName>ppt_x</p:attrName>
                                        </p:attrNameLst>
                                      </p:cBhvr>
                                      <p:tavLst>
                                        <p:tav tm="0">
                                          <p:val>
                                            <p:strVal val="#ppt_x-0.25"/>
                                          </p:val>
                                        </p:tav>
                                        <p:tav tm="100000">
                                          <p:val>
                                            <p:strVal val="#ppt_x"/>
                                          </p:val>
                                        </p:tav>
                                      </p:tavLst>
                                    </p:anim>
                                    <p:anim calcmode="lin" valueType="num">
                                      <p:cBhvr>
                                        <p:cTn id="9" dur="664" tmFilter="0.0,0.0; 0.25,0.07; 0.50,0.2; 0.75,0.467; 1.0,1.0">
                                          <p:stCondLst>
                                            <p:cond delay="0"/>
                                          </p:stCondLst>
                                        </p:cTn>
                                        <p:tgtEl>
                                          <p:spTgt spid="3"/>
                                        </p:tgtEl>
                                        <p:attrNameLst>
                                          <p:attrName>ppt_y</p:attrName>
                                        </p:attrNameLst>
                                      </p:cBhvr>
                                      <p:tavLst>
                                        <p:tav tm="0" fmla="#ppt_y-sin(pi*$)/3">
                                          <p:val>
                                            <p:fltVal val="0.5"/>
                                          </p:val>
                                        </p:tav>
                                        <p:tav tm="100000">
                                          <p:val>
                                            <p:fltVal val="1"/>
                                          </p:val>
                                        </p:tav>
                                      </p:tavLst>
                                    </p:anim>
                                    <p:anim calcmode="lin" valueType="num">
                                      <p:cBhvr>
                                        <p:cTn id="10" dur="664" tmFilter="0, 0; 0.125,0.2665; 0.25,0.4; 0.375,0.465; 0.5,0.5;  0.625,0.535; 0.75,0.6; 0.875,0.7335; 1,1">
                                          <p:stCondLst>
                                            <p:cond delay="664"/>
                                          </p:stCondLst>
                                        </p:cTn>
                                        <p:tgtEl>
                                          <p:spTgt spid="3"/>
                                        </p:tgtEl>
                                        <p:attrNameLst>
                                          <p:attrName>ppt_y</p:attrName>
                                        </p:attrNameLst>
                                      </p:cBhvr>
                                      <p:tavLst>
                                        <p:tav tm="0" fmla="#ppt_y-sin(pi*$)/9">
                                          <p:val>
                                            <p:fltVal val="0"/>
                                          </p:val>
                                        </p:tav>
                                        <p:tav tm="100000">
                                          <p:val>
                                            <p:fltVal val="1"/>
                                          </p:val>
                                        </p:tav>
                                      </p:tavLst>
                                    </p:anim>
                                    <p:anim calcmode="lin" valueType="num">
                                      <p:cBhvr>
                                        <p:cTn id="11" dur="332" tmFilter="0, 0; 0.125,0.2665; 0.25,0.4; 0.375,0.465; 0.5,0.5;  0.625,0.535; 0.75,0.6; 0.875,0.7335; 1,1">
                                          <p:stCondLst>
                                            <p:cond delay="1324"/>
                                          </p:stCondLst>
                                        </p:cTn>
                                        <p:tgtEl>
                                          <p:spTgt spid="3"/>
                                        </p:tgtEl>
                                        <p:attrNameLst>
                                          <p:attrName>ppt_y</p:attrName>
                                        </p:attrNameLst>
                                      </p:cBhvr>
                                      <p:tavLst>
                                        <p:tav tm="0" fmla="#ppt_y-sin(pi*$)/27">
                                          <p:val>
                                            <p:fltVal val="0"/>
                                          </p:val>
                                        </p:tav>
                                        <p:tav tm="100000">
                                          <p:val>
                                            <p:fltVal val="1"/>
                                          </p:val>
                                        </p:tav>
                                      </p:tavLst>
                                    </p:anim>
                                    <p:anim calcmode="lin" valueType="num">
                                      <p:cBhvr>
                                        <p:cTn id="12" dur="164" tmFilter="0, 0; 0.125,0.2665; 0.25,0.4; 0.375,0.465; 0.5,0.5;  0.625,0.535; 0.75,0.6; 0.875,0.7335; 1,1">
                                          <p:stCondLst>
                                            <p:cond delay="1656"/>
                                          </p:stCondLst>
                                        </p:cTn>
                                        <p:tgtEl>
                                          <p:spTgt spid="3"/>
                                        </p:tgtEl>
                                        <p:attrNameLst>
                                          <p:attrName>ppt_y</p:attrName>
                                        </p:attrNameLst>
                                      </p:cBhvr>
                                      <p:tavLst>
                                        <p:tav tm="0" fmla="#ppt_y-sin(pi*$)/81">
                                          <p:val>
                                            <p:fltVal val="0"/>
                                          </p:val>
                                        </p:tav>
                                        <p:tav tm="100000">
                                          <p:val>
                                            <p:fltVal val="1"/>
                                          </p:val>
                                        </p:tav>
                                      </p:tavLst>
                                    </p:anim>
                                    <p:animScale>
                                      <p:cBhvr>
                                        <p:cTn id="13" dur="26">
                                          <p:stCondLst>
                                            <p:cond delay="650"/>
                                          </p:stCondLst>
                                        </p:cTn>
                                        <p:tgtEl>
                                          <p:spTgt spid="3"/>
                                        </p:tgtEl>
                                      </p:cBhvr>
                                      <p:to x="100000" y="60000"/>
                                    </p:animScale>
                                    <p:animScale>
                                      <p:cBhvr>
                                        <p:cTn id="14" dur="166" decel="50000">
                                          <p:stCondLst>
                                            <p:cond delay="676"/>
                                          </p:stCondLst>
                                        </p:cTn>
                                        <p:tgtEl>
                                          <p:spTgt spid="3"/>
                                        </p:tgtEl>
                                      </p:cBhvr>
                                      <p:to x="100000" y="100000"/>
                                    </p:animScale>
                                    <p:animScale>
                                      <p:cBhvr>
                                        <p:cTn id="15" dur="26">
                                          <p:stCondLst>
                                            <p:cond delay="1312"/>
                                          </p:stCondLst>
                                        </p:cTn>
                                        <p:tgtEl>
                                          <p:spTgt spid="3"/>
                                        </p:tgtEl>
                                      </p:cBhvr>
                                      <p:to x="100000" y="80000"/>
                                    </p:animScale>
                                    <p:animScale>
                                      <p:cBhvr>
                                        <p:cTn id="16" dur="166" decel="50000">
                                          <p:stCondLst>
                                            <p:cond delay="1338"/>
                                          </p:stCondLst>
                                        </p:cTn>
                                        <p:tgtEl>
                                          <p:spTgt spid="3"/>
                                        </p:tgtEl>
                                      </p:cBhvr>
                                      <p:to x="100000" y="100000"/>
                                    </p:animScale>
                                    <p:animScale>
                                      <p:cBhvr>
                                        <p:cTn id="17" dur="26">
                                          <p:stCondLst>
                                            <p:cond delay="1642"/>
                                          </p:stCondLst>
                                        </p:cTn>
                                        <p:tgtEl>
                                          <p:spTgt spid="3"/>
                                        </p:tgtEl>
                                      </p:cBhvr>
                                      <p:to x="100000" y="90000"/>
                                    </p:animScale>
                                    <p:animScale>
                                      <p:cBhvr>
                                        <p:cTn id="18" dur="166" decel="50000">
                                          <p:stCondLst>
                                            <p:cond delay="1668"/>
                                          </p:stCondLst>
                                        </p:cTn>
                                        <p:tgtEl>
                                          <p:spTgt spid="3"/>
                                        </p:tgtEl>
                                      </p:cBhvr>
                                      <p:to x="100000" y="100000"/>
                                    </p:animScale>
                                    <p:animScale>
                                      <p:cBhvr>
                                        <p:cTn id="19" dur="26">
                                          <p:stCondLst>
                                            <p:cond delay="1808"/>
                                          </p:stCondLst>
                                        </p:cTn>
                                        <p:tgtEl>
                                          <p:spTgt spid="3"/>
                                        </p:tgtEl>
                                      </p:cBhvr>
                                      <p:to x="100000" y="95000"/>
                                    </p:animScale>
                                    <p:animScale>
                                      <p:cBhvr>
                                        <p:cTn id="20" dur="166" decel="50000">
                                          <p:stCondLst>
                                            <p:cond delay="1834"/>
                                          </p:stCondLst>
                                        </p:cTn>
                                        <p:tgtEl>
                                          <p:spTgt spid="3"/>
                                        </p:tgtEl>
                                      </p:cBhvr>
                                      <p:to x="100000" y="100000"/>
                                    </p:animScale>
                                  </p:childTnLst>
                                </p:cTn>
                              </p:par>
                            </p:childTnLst>
                          </p:cTn>
                        </p:par>
                      </p:childTnLst>
                    </p:cTn>
                  </p:par>
                  <p:par>
                    <p:cTn id="21" fill="hold">
                      <p:stCondLst>
                        <p:cond delay="indefinite"/>
                      </p:stCondLst>
                      <p:childTnLst>
                        <p:par>
                          <p:cTn id="22" fill="hold">
                            <p:stCondLst>
                              <p:cond delay="0"/>
                            </p:stCondLst>
                            <p:childTnLst>
                              <p:par>
                                <p:cTn id="23" presetID="53" presetClass="entr" presetSubtype="16" fill="hold" grpId="0" nodeType="clickEffect">
                                  <p:stCondLst>
                                    <p:cond delay="0"/>
                                  </p:stCondLst>
                                  <p:childTnLst>
                                    <p:set>
                                      <p:cBhvr>
                                        <p:cTn id="24" dur="1" fill="hold">
                                          <p:stCondLst>
                                            <p:cond delay="0"/>
                                          </p:stCondLst>
                                        </p:cTn>
                                        <p:tgtEl>
                                          <p:spTgt spid="2">
                                            <p:txEl>
                                              <p:pRg st="0" end="0"/>
                                            </p:txEl>
                                          </p:spTgt>
                                        </p:tgtEl>
                                        <p:attrNameLst>
                                          <p:attrName>style.visibility</p:attrName>
                                        </p:attrNameLst>
                                      </p:cBhvr>
                                      <p:to>
                                        <p:strVal val="visible"/>
                                      </p:to>
                                    </p:set>
                                    <p:anim calcmode="lin" valueType="num">
                                      <p:cBhvr>
                                        <p:cTn id="25" dur="500" fill="hold"/>
                                        <p:tgtEl>
                                          <p:spTgt spid="2">
                                            <p:txEl>
                                              <p:pRg st="0" end="0"/>
                                            </p:txEl>
                                          </p:spTgt>
                                        </p:tgtEl>
                                        <p:attrNameLst>
                                          <p:attrName>ppt_w</p:attrName>
                                        </p:attrNameLst>
                                      </p:cBhvr>
                                      <p:tavLst>
                                        <p:tav tm="0">
                                          <p:val>
                                            <p:fltVal val="0"/>
                                          </p:val>
                                        </p:tav>
                                        <p:tav tm="100000">
                                          <p:val>
                                            <p:strVal val="#ppt_w"/>
                                          </p:val>
                                        </p:tav>
                                      </p:tavLst>
                                    </p:anim>
                                    <p:anim calcmode="lin" valueType="num">
                                      <p:cBhvr>
                                        <p:cTn id="26" dur="500" fill="hold"/>
                                        <p:tgtEl>
                                          <p:spTgt spid="2">
                                            <p:txEl>
                                              <p:pRg st="0" end="0"/>
                                            </p:txEl>
                                          </p:spTgt>
                                        </p:tgtEl>
                                        <p:attrNameLst>
                                          <p:attrName>ppt_h</p:attrName>
                                        </p:attrNameLst>
                                      </p:cBhvr>
                                      <p:tavLst>
                                        <p:tav tm="0">
                                          <p:val>
                                            <p:fltVal val="0"/>
                                          </p:val>
                                        </p:tav>
                                        <p:tav tm="100000">
                                          <p:val>
                                            <p:strVal val="#ppt_h"/>
                                          </p:val>
                                        </p:tav>
                                      </p:tavLst>
                                    </p:anim>
                                    <p:animEffect transition="in" filter="fade">
                                      <p:cBhvr>
                                        <p:cTn id="27" dur="500"/>
                                        <p:tgtEl>
                                          <p:spTgt spid="2">
                                            <p:txEl>
                                              <p:pRg st="0" end="0"/>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53" presetClass="entr" presetSubtype="16" fill="hold" grpId="0" nodeType="clickEffect">
                                  <p:stCondLst>
                                    <p:cond delay="0"/>
                                  </p:stCondLst>
                                  <p:childTnLst>
                                    <p:set>
                                      <p:cBhvr>
                                        <p:cTn id="31" dur="1" fill="hold">
                                          <p:stCondLst>
                                            <p:cond delay="0"/>
                                          </p:stCondLst>
                                        </p:cTn>
                                        <p:tgtEl>
                                          <p:spTgt spid="2">
                                            <p:txEl>
                                              <p:pRg st="1" end="1"/>
                                            </p:txEl>
                                          </p:spTgt>
                                        </p:tgtEl>
                                        <p:attrNameLst>
                                          <p:attrName>style.visibility</p:attrName>
                                        </p:attrNameLst>
                                      </p:cBhvr>
                                      <p:to>
                                        <p:strVal val="visible"/>
                                      </p:to>
                                    </p:set>
                                    <p:anim calcmode="lin" valueType="num">
                                      <p:cBhvr>
                                        <p:cTn id="32" dur="500" fill="hold"/>
                                        <p:tgtEl>
                                          <p:spTgt spid="2">
                                            <p:txEl>
                                              <p:pRg st="1" end="1"/>
                                            </p:txEl>
                                          </p:spTgt>
                                        </p:tgtEl>
                                        <p:attrNameLst>
                                          <p:attrName>ppt_w</p:attrName>
                                        </p:attrNameLst>
                                      </p:cBhvr>
                                      <p:tavLst>
                                        <p:tav tm="0">
                                          <p:val>
                                            <p:fltVal val="0"/>
                                          </p:val>
                                        </p:tav>
                                        <p:tav tm="100000">
                                          <p:val>
                                            <p:strVal val="#ppt_w"/>
                                          </p:val>
                                        </p:tav>
                                      </p:tavLst>
                                    </p:anim>
                                    <p:anim calcmode="lin" valueType="num">
                                      <p:cBhvr>
                                        <p:cTn id="33" dur="500" fill="hold"/>
                                        <p:tgtEl>
                                          <p:spTgt spid="2">
                                            <p:txEl>
                                              <p:pRg st="1" end="1"/>
                                            </p:txEl>
                                          </p:spTgt>
                                        </p:tgtEl>
                                        <p:attrNameLst>
                                          <p:attrName>ppt_h</p:attrName>
                                        </p:attrNameLst>
                                      </p:cBhvr>
                                      <p:tavLst>
                                        <p:tav tm="0">
                                          <p:val>
                                            <p:fltVal val="0"/>
                                          </p:val>
                                        </p:tav>
                                        <p:tav tm="100000">
                                          <p:val>
                                            <p:strVal val="#ppt_h"/>
                                          </p:val>
                                        </p:tav>
                                      </p:tavLst>
                                    </p:anim>
                                    <p:animEffect transition="in" filter="fade">
                                      <p:cBhvr>
                                        <p:cTn id="34" dur="500"/>
                                        <p:tgtEl>
                                          <p:spTgt spid="2">
                                            <p:txEl>
                                              <p:pRg st="1" end="1"/>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53" presetClass="entr" presetSubtype="16" fill="hold" grpId="0" nodeType="clickEffect">
                                  <p:stCondLst>
                                    <p:cond delay="0"/>
                                  </p:stCondLst>
                                  <p:childTnLst>
                                    <p:set>
                                      <p:cBhvr>
                                        <p:cTn id="38" dur="1" fill="hold">
                                          <p:stCondLst>
                                            <p:cond delay="0"/>
                                          </p:stCondLst>
                                        </p:cTn>
                                        <p:tgtEl>
                                          <p:spTgt spid="2">
                                            <p:txEl>
                                              <p:pRg st="2" end="2"/>
                                            </p:txEl>
                                          </p:spTgt>
                                        </p:tgtEl>
                                        <p:attrNameLst>
                                          <p:attrName>style.visibility</p:attrName>
                                        </p:attrNameLst>
                                      </p:cBhvr>
                                      <p:to>
                                        <p:strVal val="visible"/>
                                      </p:to>
                                    </p:set>
                                    <p:anim calcmode="lin" valueType="num">
                                      <p:cBhvr>
                                        <p:cTn id="39" dur="500" fill="hold"/>
                                        <p:tgtEl>
                                          <p:spTgt spid="2">
                                            <p:txEl>
                                              <p:pRg st="2" end="2"/>
                                            </p:txEl>
                                          </p:spTgt>
                                        </p:tgtEl>
                                        <p:attrNameLst>
                                          <p:attrName>ppt_w</p:attrName>
                                        </p:attrNameLst>
                                      </p:cBhvr>
                                      <p:tavLst>
                                        <p:tav tm="0">
                                          <p:val>
                                            <p:fltVal val="0"/>
                                          </p:val>
                                        </p:tav>
                                        <p:tav tm="100000">
                                          <p:val>
                                            <p:strVal val="#ppt_w"/>
                                          </p:val>
                                        </p:tav>
                                      </p:tavLst>
                                    </p:anim>
                                    <p:anim calcmode="lin" valueType="num">
                                      <p:cBhvr>
                                        <p:cTn id="40" dur="500" fill="hold"/>
                                        <p:tgtEl>
                                          <p:spTgt spid="2">
                                            <p:txEl>
                                              <p:pRg st="2" end="2"/>
                                            </p:txEl>
                                          </p:spTgt>
                                        </p:tgtEl>
                                        <p:attrNameLst>
                                          <p:attrName>ppt_h</p:attrName>
                                        </p:attrNameLst>
                                      </p:cBhvr>
                                      <p:tavLst>
                                        <p:tav tm="0">
                                          <p:val>
                                            <p:fltVal val="0"/>
                                          </p:val>
                                        </p:tav>
                                        <p:tav tm="100000">
                                          <p:val>
                                            <p:strVal val="#ppt_h"/>
                                          </p:val>
                                        </p:tav>
                                      </p:tavLst>
                                    </p:anim>
                                    <p:animEffect transition="in" filter="fade">
                                      <p:cBhvr>
                                        <p:cTn id="41" dur="500"/>
                                        <p:tgtEl>
                                          <p:spTgt spid="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2"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2" name="矩形 1"/>
          <p:cNvSpPr>
            <a:spLocks noChangeArrowheads="1"/>
          </p:cNvSpPr>
          <p:nvPr/>
        </p:nvSpPr>
        <p:spPr bwMode="auto">
          <a:xfrm>
            <a:off x="259837" y="2924301"/>
            <a:ext cx="5760640" cy="393338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pPr eaLnBrk="1" hangingPunct="1">
              <a:lnSpc>
                <a:spcPct val="130000"/>
              </a:lnSpc>
            </a:pPr>
            <a:r>
              <a:rPr lang="zh-CN" altLang="en-US" sz="3200" b="1" dirty="0" smtClean="0">
                <a:solidFill>
                  <a:srgbClr val="0000FF"/>
                </a:solidFill>
                <a:latin typeface="华文楷体" panose="02010600040101010101" pitchFamily="2" charset="-122"/>
                <a:ea typeface="华文楷体" panose="02010600040101010101" pitchFamily="2" charset="-122"/>
              </a:rPr>
              <a:t>        自强不息</a:t>
            </a:r>
            <a:r>
              <a:rPr lang="zh-CN" altLang="en-US" sz="3200" b="1" dirty="0">
                <a:solidFill>
                  <a:srgbClr val="0000FF"/>
                </a:solidFill>
                <a:latin typeface="华文楷体" panose="02010600040101010101" pitchFamily="2" charset="-122"/>
                <a:ea typeface="华文楷体" panose="02010600040101010101" pitchFamily="2" charset="-122"/>
              </a:rPr>
              <a:t>的精神在个人修养、国家发展、历史进步等各个方面各有不同的表现。</a:t>
            </a:r>
            <a:r>
              <a:rPr lang="zh-CN" altLang="en-US" sz="3200" b="1" dirty="0">
                <a:solidFill>
                  <a:srgbClr val="CC00FF"/>
                </a:solidFill>
                <a:latin typeface="华文楷体" panose="02010600040101010101" pitchFamily="2" charset="-122"/>
                <a:ea typeface="华文楷体" panose="02010600040101010101" pitchFamily="2" charset="-122"/>
              </a:rPr>
              <a:t>对于个人而言，自立自信、勤学苦思、勇于开拓，面对逆境不屈不挠，都属于自强不息</a:t>
            </a:r>
            <a:r>
              <a:rPr lang="zh-CN" altLang="en-US" sz="3200" b="1" dirty="0" smtClean="0">
                <a:solidFill>
                  <a:srgbClr val="CC00FF"/>
                </a:solidFill>
                <a:latin typeface="华文楷体" panose="02010600040101010101" pitchFamily="2" charset="-122"/>
                <a:ea typeface="华文楷体" panose="02010600040101010101" pitchFamily="2" charset="-122"/>
              </a:rPr>
              <a:t>的表现。</a:t>
            </a:r>
            <a:endParaRPr lang="zh-CN" altLang="en-US" sz="3200" b="1" dirty="0">
              <a:solidFill>
                <a:srgbClr val="CC00FF"/>
              </a:solidFill>
              <a:latin typeface="华文楷体" panose="02010600040101010101" pitchFamily="2" charset="-122"/>
              <a:ea typeface="华文楷体" panose="02010600040101010101" pitchFamily="2" charset="-122"/>
            </a:endParaRPr>
          </a:p>
        </p:txBody>
      </p:sp>
      <p:sp>
        <p:nvSpPr>
          <p:cNvPr id="5" name="矩形 4"/>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808000"/>
                </a:solidFill>
                <a:latin typeface="华文琥珀" panose="02010800040101010101" pitchFamily="2" charset="-122"/>
                <a:ea typeface="华文琥珀" panose="02010800040101010101" pitchFamily="2" charset="-122"/>
              </a:rPr>
              <a:t>自强不息的涵义</a:t>
            </a:r>
            <a:endParaRPr lang="zh-CN" altLang="en-US" sz="6000" cap="none" spc="0" dirty="0">
              <a:ln w="11430"/>
              <a:solidFill>
                <a:srgbClr val="808000"/>
              </a:solidFill>
              <a:latin typeface="华文琥珀" panose="02010800040101010101" pitchFamily="2" charset="-122"/>
              <a:ea typeface="华文琥珀" panose="02010800040101010101" pitchFamily="2" charset="-122"/>
            </a:endParaRPr>
          </a:p>
        </p:txBody>
      </p:sp>
      <p:sp>
        <p:nvSpPr>
          <p:cNvPr id="6" name="矩形 5"/>
          <p:cNvSpPr/>
          <p:nvPr/>
        </p:nvSpPr>
        <p:spPr>
          <a:xfrm>
            <a:off x="0" y="2060848"/>
            <a:ext cx="8892480" cy="627736"/>
          </a:xfrm>
          <a:prstGeom prst="rect">
            <a:avLst/>
          </a:prstGeom>
        </p:spPr>
        <p:txBody>
          <a:bodyPr wrap="square">
            <a:spAutoFit/>
          </a:bodyPr>
          <a:lstStyle/>
          <a:p>
            <a:pPr>
              <a:lnSpc>
                <a:spcPct val="114000"/>
              </a:lnSpc>
            </a:pPr>
            <a:r>
              <a:rPr lang="zh-CN" altLang="en-US" sz="3200" b="1" dirty="0" smtClean="0">
                <a:solidFill>
                  <a:srgbClr val="C00000"/>
                </a:solidFill>
                <a:latin typeface="华文楷体" panose="02010600040101010101" pitchFamily="2" charset="-122"/>
                <a:ea typeface="华文楷体" panose="02010600040101010101" pitchFamily="2" charset="-122"/>
              </a:rPr>
              <a:t>一、什么是自强不息</a:t>
            </a:r>
            <a:endParaRPr lang="zh-CN" altLang="en-US" sz="3200" b="1" dirty="0">
              <a:solidFill>
                <a:srgbClr val="C00000"/>
              </a:solidFill>
              <a:latin typeface="华文楷体" panose="02010600040101010101" pitchFamily="2" charset="-122"/>
              <a:ea typeface="华文楷体" panose="02010600040101010101" pitchFamily="2" charset="-122"/>
            </a:endParaRPr>
          </a:p>
        </p:txBody>
      </p:sp>
      <p:pic>
        <p:nvPicPr>
          <p:cNvPr id="2052" name="Picture 4"/>
          <p:cNvPicPr>
            <a:picLocks noChangeAspect="1" noChangeArrowheads="1"/>
          </p:cNvPicPr>
          <p:nvPr/>
        </p:nvPicPr>
        <p:blipFill>
          <a:blip r:embed="rId2"/>
          <a:srcRect/>
          <a:stretch>
            <a:fillRect/>
          </a:stretch>
        </p:blipFill>
        <p:spPr bwMode="auto">
          <a:xfrm>
            <a:off x="6012160" y="3059401"/>
            <a:ext cx="2736304" cy="3663184"/>
          </a:xfrm>
          <a:prstGeom prst="rect">
            <a:avLst/>
          </a:prstGeom>
          <a:noFill/>
          <a:ln>
            <a:noFill/>
          </a:ln>
          <a:scene3d>
            <a:camera prst="orthographicFront"/>
            <a:lightRig rig="threePt" dir="t"/>
          </a:scene3d>
          <a:sp3d>
            <a:bevelT w="114300" prst="artDeco"/>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cSld>
  <p:clrMapOvr>
    <a:masterClrMapping/>
  </p:clrMapOvr>
  <mc:AlternateContent xmlns:mc="http://schemas.openxmlformats.org/markup-compatibility/2006">
    <mc:Choice xmlns:p14="http://schemas.microsoft.com/office/powerpoint/2010/main" Requires="p14">
      <p:transition spd="slow" p14:dur="1100">
        <p14:switch dir="r"/>
      </p:transition>
    </mc:Choice>
    <mc:Fallback>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arn(inVertical)">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2" presetClass="entr" presetSubtype="12" fill="hold" grpId="0" nodeType="clickEffect">
                                  <p:stCondLst>
                                    <p:cond delay="0"/>
                                  </p:stCondLst>
                                  <p:childTnLst>
                                    <p:set>
                                      <p:cBhvr>
                                        <p:cTn id="11" dur="1" fill="hold">
                                          <p:stCondLst>
                                            <p:cond delay="0"/>
                                          </p:stCondLst>
                                        </p:cTn>
                                        <p:tgtEl>
                                          <p:spTgt spid="6"/>
                                        </p:tgtEl>
                                        <p:attrNameLst>
                                          <p:attrName>style.visibility</p:attrName>
                                        </p:attrNameLst>
                                      </p:cBhvr>
                                      <p:to>
                                        <p:strVal val="visible"/>
                                      </p:to>
                                    </p:set>
                                    <p:anim calcmode="lin" valueType="num">
                                      <p:cBhvr additive="base">
                                        <p:cTn id="12" dur="500" fill="hold"/>
                                        <p:tgtEl>
                                          <p:spTgt spid="6"/>
                                        </p:tgtEl>
                                        <p:attrNameLst>
                                          <p:attrName>ppt_x</p:attrName>
                                        </p:attrNameLst>
                                      </p:cBhvr>
                                      <p:tavLst>
                                        <p:tav tm="0">
                                          <p:val>
                                            <p:strVal val="0-#ppt_w/2"/>
                                          </p:val>
                                        </p:tav>
                                        <p:tav tm="100000">
                                          <p:val>
                                            <p:strVal val="#ppt_x"/>
                                          </p:val>
                                        </p:tav>
                                      </p:tavLst>
                                    </p:anim>
                                    <p:anim calcmode="lin" valueType="num">
                                      <p:cBhvr additive="base">
                                        <p:cTn id="13" dur="500" fill="hold"/>
                                        <p:tgtEl>
                                          <p:spTgt spid="6"/>
                                        </p:tgtEl>
                                        <p:attrNameLst>
                                          <p:attrName>ppt_y</p:attrName>
                                        </p:attrNameLst>
                                      </p:cBhvr>
                                      <p:tavLst>
                                        <p:tav tm="0">
                                          <p:val>
                                            <p:strVal val="1+#ppt_h/2"/>
                                          </p:val>
                                        </p:tav>
                                        <p:tav tm="100000">
                                          <p:val>
                                            <p:strVal val="#ppt_y"/>
                                          </p:val>
                                        </p:tav>
                                      </p:tavLst>
                                    </p:anim>
                                  </p:childTnLst>
                                </p:cTn>
                              </p:par>
                              <p:par>
                                <p:cTn id="14" presetID="2" presetClass="entr" presetSubtype="12" fill="hold" nodeType="withEffect">
                                  <p:stCondLst>
                                    <p:cond delay="0"/>
                                  </p:stCondLst>
                                  <p:childTnLst>
                                    <p:set>
                                      <p:cBhvr>
                                        <p:cTn id="15" dur="1" fill="hold">
                                          <p:stCondLst>
                                            <p:cond delay="0"/>
                                          </p:stCondLst>
                                        </p:cTn>
                                        <p:tgtEl>
                                          <p:spTgt spid="2052"/>
                                        </p:tgtEl>
                                        <p:attrNameLst>
                                          <p:attrName>style.visibility</p:attrName>
                                        </p:attrNameLst>
                                      </p:cBhvr>
                                      <p:to>
                                        <p:strVal val="visible"/>
                                      </p:to>
                                    </p:set>
                                    <p:anim calcmode="lin" valueType="num">
                                      <p:cBhvr additive="base">
                                        <p:cTn id="16" dur="500" fill="hold"/>
                                        <p:tgtEl>
                                          <p:spTgt spid="2052"/>
                                        </p:tgtEl>
                                        <p:attrNameLst>
                                          <p:attrName>ppt_x</p:attrName>
                                        </p:attrNameLst>
                                      </p:cBhvr>
                                      <p:tavLst>
                                        <p:tav tm="0">
                                          <p:val>
                                            <p:strVal val="0-#ppt_w/2"/>
                                          </p:val>
                                        </p:tav>
                                        <p:tav tm="100000">
                                          <p:val>
                                            <p:strVal val="#ppt_x"/>
                                          </p:val>
                                        </p:tav>
                                      </p:tavLst>
                                    </p:anim>
                                    <p:anim calcmode="lin" valueType="num">
                                      <p:cBhvr additive="base">
                                        <p:cTn id="17" dur="500" fill="hold"/>
                                        <p:tgtEl>
                                          <p:spTgt spid="2052"/>
                                        </p:tgtEl>
                                        <p:attrNameLst>
                                          <p:attrName>ppt_y</p:attrName>
                                        </p:attrNameLst>
                                      </p:cBhvr>
                                      <p:tavLst>
                                        <p:tav tm="0">
                                          <p:val>
                                            <p:strVal val="1+#ppt_h/2"/>
                                          </p:val>
                                        </p:tav>
                                        <p:tav tm="100000">
                                          <p:val>
                                            <p:strVal val="#ppt_y"/>
                                          </p:val>
                                        </p:tav>
                                      </p:tavLst>
                                    </p:anim>
                                  </p:childTnLst>
                                </p:cTn>
                              </p:par>
                            </p:childTnLst>
                          </p:cTn>
                        </p:par>
                      </p:childTnLst>
                    </p:cTn>
                  </p:par>
                  <p:par>
                    <p:cTn id="18" fill="hold">
                      <p:stCondLst>
                        <p:cond delay="indefinite"/>
                      </p:stCondLst>
                      <p:childTnLst>
                        <p:par>
                          <p:cTn id="19" fill="hold">
                            <p:stCondLst>
                              <p:cond delay="0"/>
                            </p:stCondLst>
                            <p:childTnLst>
                              <p:par>
                                <p:cTn id="20" presetID="25" presetClass="entr" presetSubtype="0" fill="hold" grpId="0" nodeType="clickEffect">
                                  <p:stCondLst>
                                    <p:cond delay="0"/>
                                  </p:stCondLst>
                                  <p:childTnLst>
                                    <p:set>
                                      <p:cBhvr>
                                        <p:cTn id="21" dur="1" fill="hold">
                                          <p:stCondLst>
                                            <p:cond delay="0"/>
                                          </p:stCondLst>
                                        </p:cTn>
                                        <p:tgtEl>
                                          <p:spTgt spid="2"/>
                                        </p:tgtEl>
                                        <p:attrNameLst>
                                          <p:attrName>style.visibility</p:attrName>
                                        </p:attrNameLst>
                                      </p:cBhvr>
                                      <p:to>
                                        <p:strVal val="visible"/>
                                      </p:to>
                                    </p:set>
                                    <p:anim calcmode="lin" valueType="num">
                                      <p:cBhvr>
                                        <p:cTn id="22" dur="500" decel="50000" fill="hold">
                                          <p:stCondLst>
                                            <p:cond delay="0"/>
                                          </p:stCondLst>
                                        </p:cTn>
                                        <p:tgtEl>
                                          <p:spTgt spid="2"/>
                                        </p:tgtEl>
                                        <p:attrNameLst>
                                          <p:attrName>style.rotation</p:attrName>
                                        </p:attrNameLst>
                                      </p:cBhvr>
                                      <p:tavLst>
                                        <p:tav tm="0">
                                          <p:val>
                                            <p:fltVal val="-90"/>
                                          </p:val>
                                        </p:tav>
                                        <p:tav tm="100000">
                                          <p:val>
                                            <p:fltVal val="0"/>
                                          </p:val>
                                        </p:tav>
                                      </p:tavLst>
                                    </p:anim>
                                    <p:anim calcmode="lin" valueType="num">
                                      <p:cBhvr>
                                        <p:cTn id="23" dur="500" decel="50000" fill="hold">
                                          <p:stCondLst>
                                            <p:cond delay="0"/>
                                          </p:stCondLst>
                                        </p:cTn>
                                        <p:tgtEl>
                                          <p:spTgt spid="2"/>
                                        </p:tgtEl>
                                        <p:attrNameLst>
                                          <p:attrName>ppt_w</p:attrName>
                                        </p:attrNameLst>
                                      </p:cBhvr>
                                      <p:tavLst>
                                        <p:tav tm="0">
                                          <p:val>
                                            <p:strVal val="#ppt_w"/>
                                          </p:val>
                                        </p:tav>
                                        <p:tav tm="100000">
                                          <p:val>
                                            <p:strVal val="#ppt_w*.05"/>
                                          </p:val>
                                        </p:tav>
                                      </p:tavLst>
                                    </p:anim>
                                    <p:anim calcmode="lin" valueType="num">
                                      <p:cBhvr>
                                        <p:cTn id="24" dur="500" accel="50000" fill="hold">
                                          <p:stCondLst>
                                            <p:cond delay="500"/>
                                          </p:stCondLst>
                                        </p:cTn>
                                        <p:tgtEl>
                                          <p:spTgt spid="2"/>
                                        </p:tgtEl>
                                        <p:attrNameLst>
                                          <p:attrName>ppt_w</p:attrName>
                                        </p:attrNameLst>
                                      </p:cBhvr>
                                      <p:tavLst>
                                        <p:tav tm="0">
                                          <p:val>
                                            <p:strVal val="#ppt_w*.05"/>
                                          </p:val>
                                        </p:tav>
                                        <p:tav tm="100000">
                                          <p:val>
                                            <p:strVal val="#ppt_w"/>
                                          </p:val>
                                        </p:tav>
                                      </p:tavLst>
                                    </p:anim>
                                    <p:anim calcmode="lin" valueType="num">
                                      <p:cBhvr>
                                        <p:cTn id="25" dur="1000" fill="hold"/>
                                        <p:tgtEl>
                                          <p:spTgt spid="2"/>
                                        </p:tgtEl>
                                        <p:attrNameLst>
                                          <p:attrName>ppt_h</p:attrName>
                                        </p:attrNameLst>
                                      </p:cBhvr>
                                      <p:tavLst>
                                        <p:tav tm="0">
                                          <p:val>
                                            <p:strVal val="#ppt_h"/>
                                          </p:val>
                                        </p:tav>
                                        <p:tav tm="100000">
                                          <p:val>
                                            <p:strVal val="#ppt_h"/>
                                          </p:val>
                                        </p:tav>
                                      </p:tavLst>
                                    </p:anim>
                                    <p:anim calcmode="lin" valueType="num">
                                      <p:cBhvr>
                                        <p:cTn id="26" dur="500" decel="50000" fill="hold">
                                          <p:stCondLst>
                                            <p:cond delay="0"/>
                                          </p:stCondLst>
                                        </p:cTn>
                                        <p:tgtEl>
                                          <p:spTgt spid="2"/>
                                        </p:tgtEl>
                                        <p:attrNameLst>
                                          <p:attrName>ppt_x</p:attrName>
                                        </p:attrNameLst>
                                      </p:cBhvr>
                                      <p:tavLst>
                                        <p:tav tm="0">
                                          <p:val>
                                            <p:strVal val="#ppt_x+.4"/>
                                          </p:val>
                                        </p:tav>
                                        <p:tav tm="100000">
                                          <p:val>
                                            <p:strVal val="#ppt_x"/>
                                          </p:val>
                                        </p:tav>
                                      </p:tavLst>
                                    </p:anim>
                                    <p:anim calcmode="lin" valueType="num">
                                      <p:cBhvr>
                                        <p:cTn id="27" dur="500" decel="50000" fill="hold">
                                          <p:stCondLst>
                                            <p:cond delay="0"/>
                                          </p:stCondLst>
                                        </p:cTn>
                                        <p:tgtEl>
                                          <p:spTgt spid="2"/>
                                        </p:tgtEl>
                                        <p:attrNameLst>
                                          <p:attrName>ppt_y</p:attrName>
                                        </p:attrNameLst>
                                      </p:cBhvr>
                                      <p:tavLst>
                                        <p:tav tm="0">
                                          <p:val>
                                            <p:strVal val="#ppt_y-.2"/>
                                          </p:val>
                                        </p:tav>
                                        <p:tav tm="100000">
                                          <p:val>
                                            <p:strVal val="#ppt_y+.1"/>
                                          </p:val>
                                        </p:tav>
                                      </p:tavLst>
                                    </p:anim>
                                    <p:anim calcmode="lin" valueType="num">
                                      <p:cBhvr>
                                        <p:cTn id="28" dur="500" accel="50000" fill="hold">
                                          <p:stCondLst>
                                            <p:cond delay="500"/>
                                          </p:stCondLst>
                                        </p:cTn>
                                        <p:tgtEl>
                                          <p:spTgt spid="2"/>
                                        </p:tgtEl>
                                        <p:attrNameLst>
                                          <p:attrName>ppt_y</p:attrName>
                                        </p:attrNameLst>
                                      </p:cBhvr>
                                      <p:tavLst>
                                        <p:tav tm="0">
                                          <p:val>
                                            <p:strVal val="#ppt_y+.1"/>
                                          </p:val>
                                        </p:tav>
                                        <p:tav tm="100000">
                                          <p:val>
                                            <p:strVal val="#ppt_y"/>
                                          </p:val>
                                        </p:tav>
                                      </p:tavLst>
                                    </p:anim>
                                    <p:animEffect transition="in" filter="fade">
                                      <p:cBhvr>
                                        <p:cTn id="29" dur="1000" decel="50000">
                                          <p:stCondLst>
                                            <p:cond delay="0"/>
                                          </p:stCondLst>
                                        </p:cTn>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5" grpId="0"/>
      <p:bldP spid="6"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0" y="2060848"/>
            <a:ext cx="8892480" cy="627736"/>
          </a:xfrm>
          <a:prstGeom prst="rect">
            <a:avLst/>
          </a:prstGeom>
        </p:spPr>
        <p:txBody>
          <a:bodyPr wrap="square">
            <a:spAutoFit/>
          </a:bodyPr>
          <a:lstStyle/>
          <a:p>
            <a:pPr>
              <a:lnSpc>
                <a:spcPct val="114000"/>
              </a:lnSpc>
            </a:pPr>
            <a:r>
              <a:rPr lang="zh-CN" altLang="en-US" sz="3200" b="1" dirty="0" smtClean="0">
                <a:solidFill>
                  <a:srgbClr val="C00000"/>
                </a:solidFill>
                <a:latin typeface="华文楷体" panose="02010600040101010101" pitchFamily="2" charset="-122"/>
                <a:ea typeface="华文楷体" panose="02010600040101010101" pitchFamily="2" charset="-122"/>
              </a:rPr>
              <a:t>二、</a:t>
            </a:r>
            <a:r>
              <a:rPr lang="zh-CN" altLang="en-US" sz="3200" b="1" dirty="0">
                <a:solidFill>
                  <a:srgbClr val="C00000"/>
                </a:solidFill>
                <a:latin typeface="华文楷体" panose="02010600040101010101" pitchFamily="2" charset="-122"/>
                <a:ea typeface="华文楷体" panose="02010600040101010101" pitchFamily="2" charset="-122"/>
              </a:rPr>
              <a:t>关于</a:t>
            </a:r>
            <a:r>
              <a:rPr lang="zh-CN" altLang="en-US" sz="3200" b="1" dirty="0" smtClean="0">
                <a:solidFill>
                  <a:srgbClr val="C00000"/>
                </a:solidFill>
                <a:latin typeface="华文楷体" panose="02010600040101010101" pitchFamily="2" charset="-122"/>
                <a:ea typeface="华文楷体" panose="02010600040101010101" pitchFamily="2" charset="-122"/>
              </a:rPr>
              <a:t>“自强不息”格言</a:t>
            </a:r>
            <a:endParaRPr lang="zh-CN" altLang="en-US" sz="3200" b="1" dirty="0">
              <a:solidFill>
                <a:srgbClr val="C00000"/>
              </a:solidFill>
              <a:latin typeface="华文楷体" panose="02010600040101010101" pitchFamily="2" charset="-122"/>
              <a:ea typeface="华文楷体" panose="02010600040101010101" pitchFamily="2" charset="-122"/>
            </a:endParaRPr>
          </a:p>
        </p:txBody>
      </p:sp>
      <p:sp>
        <p:nvSpPr>
          <p:cNvPr id="8" name="矩形 7"/>
          <p:cNvSpPr/>
          <p:nvPr/>
        </p:nvSpPr>
        <p:spPr>
          <a:xfrm>
            <a:off x="494672" y="3811012"/>
            <a:ext cx="8154652" cy="3046988"/>
          </a:xfrm>
          <a:prstGeom prst="rect">
            <a:avLst/>
          </a:prstGeom>
        </p:spPr>
        <p:txBody>
          <a:bodyPr wrap="square">
            <a:spAutoFit/>
          </a:bodyPr>
          <a:lstStyle/>
          <a:p>
            <a:pPr>
              <a:lnSpc>
                <a:spcPct val="120000"/>
              </a:lnSpc>
            </a:pPr>
            <a:r>
              <a:rPr lang="zh-CN" altLang="en-US" sz="3200" b="1" dirty="0" smtClean="0">
                <a:solidFill>
                  <a:srgbClr val="00B050"/>
                </a:solidFill>
                <a:latin typeface="华文楷体" panose="02010600040101010101" pitchFamily="2" charset="-122"/>
                <a:ea typeface="华文楷体" panose="02010600040101010101" pitchFamily="2" charset="-122"/>
              </a:rPr>
              <a:t>       “胜人者”</a:t>
            </a:r>
            <a:r>
              <a:rPr lang="zh-CN" altLang="en-US" sz="3200" b="1" dirty="0">
                <a:solidFill>
                  <a:srgbClr val="00B050"/>
                </a:solidFill>
                <a:latin typeface="华文楷体" panose="02010600040101010101" pitchFamily="2" charset="-122"/>
                <a:ea typeface="华文楷体" panose="02010600040101010101" pitchFamily="2" charset="-122"/>
              </a:rPr>
              <a:t>，凭借的是自我个体的蛮力；“自胜者”，凭借的是坚强的意志。能够战胜自我的人，是具有天地之志的人。天地之志是收获大道、战胜一切的力量源泉。只有“自胜者”，才是真正的强者。</a:t>
            </a:r>
            <a:endParaRPr lang="zh-CN" altLang="en-US" sz="3200" b="1" dirty="0">
              <a:solidFill>
                <a:srgbClr val="00B050"/>
              </a:solidFill>
              <a:latin typeface="华文楷体" panose="02010600040101010101" pitchFamily="2" charset="-122"/>
              <a:ea typeface="华文楷体" panose="02010600040101010101" pitchFamily="2" charset="-122"/>
            </a:endParaRPr>
          </a:p>
        </p:txBody>
      </p:sp>
      <p:sp>
        <p:nvSpPr>
          <p:cNvPr id="6" name="圆角矩形 5"/>
          <p:cNvSpPr/>
          <p:nvPr/>
        </p:nvSpPr>
        <p:spPr>
          <a:xfrm>
            <a:off x="1007602" y="2852936"/>
            <a:ext cx="7128792" cy="74041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nSpc>
                <a:spcPct val="114000"/>
              </a:lnSpc>
            </a:pPr>
            <a:r>
              <a:rPr lang="zh-CN" altLang="en-US" sz="3200" b="1" dirty="0">
                <a:solidFill>
                  <a:schemeClr val="bg1"/>
                </a:solidFill>
                <a:latin typeface="华文楷体" panose="02010600040101010101" pitchFamily="2" charset="-122"/>
                <a:ea typeface="华文楷体" panose="02010600040101010101" pitchFamily="2" charset="-122"/>
              </a:rPr>
              <a:t>胜人者有力，自胜者强。</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老子</a:t>
            </a:r>
            <a:r>
              <a:rPr lang="en-US" altLang="zh-CN" sz="3200" b="1" dirty="0">
                <a:solidFill>
                  <a:schemeClr val="bg1"/>
                </a:solidFill>
                <a:latin typeface="华文楷体" panose="02010600040101010101" pitchFamily="2" charset="-122"/>
                <a:ea typeface="华文楷体" panose="02010600040101010101" pitchFamily="2" charset="-122"/>
              </a:rPr>
              <a:t>》</a:t>
            </a:r>
            <a:endParaRPr lang="zh-CN" altLang="en-US" sz="3200" b="1" dirty="0">
              <a:solidFill>
                <a:schemeClr val="bg1"/>
              </a:solidFill>
              <a:latin typeface="华文楷体" panose="02010600040101010101" pitchFamily="2" charset="-122"/>
              <a:ea typeface="华文楷体" panose="02010600040101010101" pitchFamily="2" charset="-122"/>
            </a:endParaRPr>
          </a:p>
        </p:txBody>
      </p:sp>
      <p:sp>
        <p:nvSpPr>
          <p:cNvPr id="10" name="矩形 9"/>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808000"/>
                </a:solidFill>
                <a:latin typeface="华文琥珀" panose="02010800040101010101" pitchFamily="2" charset="-122"/>
                <a:ea typeface="华文琥珀" panose="02010800040101010101" pitchFamily="2" charset="-122"/>
              </a:rPr>
              <a:t>自强不息的涵义</a:t>
            </a:r>
            <a:endParaRPr lang="zh-CN" altLang="en-US" sz="6000" cap="none" spc="0" dirty="0">
              <a:ln w="11430"/>
              <a:solidFill>
                <a:srgbClr val="808000"/>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1+#ppt_w/2"/>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6" presetClass="entr" presetSubtype="37" fill="hold" grpId="0"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barn(outVertical)">
                                      <p:cBhvr>
                                        <p:cTn id="13" dur="500"/>
                                        <p:tgtEl>
                                          <p:spTgt spid="6"/>
                                        </p:tgtEl>
                                      </p:cBhvr>
                                    </p:animEffect>
                                  </p:childTnLst>
                                </p:cTn>
                              </p:par>
                            </p:childTnLst>
                          </p:cTn>
                        </p:par>
                      </p:childTnLst>
                    </p:cTn>
                  </p:par>
                  <p:par>
                    <p:cTn id="14" fill="hold">
                      <p:stCondLst>
                        <p:cond delay="indefinite"/>
                      </p:stCondLst>
                      <p:childTnLst>
                        <p:par>
                          <p:cTn id="15" fill="hold">
                            <p:stCondLst>
                              <p:cond delay="0"/>
                            </p:stCondLst>
                            <p:childTnLst>
                              <p:par>
                                <p:cTn id="16" presetID="15" presetClass="entr" presetSubtype="0" fill="hold" grpId="0" nodeType="clickEffect">
                                  <p:stCondLst>
                                    <p:cond delay="0"/>
                                  </p:stCondLst>
                                  <p:childTnLst>
                                    <p:set>
                                      <p:cBhvr>
                                        <p:cTn id="17" dur="1" fill="hold">
                                          <p:stCondLst>
                                            <p:cond delay="0"/>
                                          </p:stCondLst>
                                        </p:cTn>
                                        <p:tgtEl>
                                          <p:spTgt spid="8"/>
                                        </p:tgtEl>
                                        <p:attrNameLst>
                                          <p:attrName>style.visibility</p:attrName>
                                        </p:attrNameLst>
                                      </p:cBhvr>
                                      <p:to>
                                        <p:strVal val="visible"/>
                                      </p:to>
                                    </p:set>
                                    <p:anim calcmode="lin" valueType="num">
                                      <p:cBhvr>
                                        <p:cTn id="18" dur="1000" fill="hold"/>
                                        <p:tgtEl>
                                          <p:spTgt spid="8"/>
                                        </p:tgtEl>
                                        <p:attrNameLst>
                                          <p:attrName>ppt_w</p:attrName>
                                        </p:attrNameLst>
                                      </p:cBhvr>
                                      <p:tavLst>
                                        <p:tav tm="0">
                                          <p:val>
                                            <p:fltVal val="0"/>
                                          </p:val>
                                        </p:tav>
                                        <p:tav tm="100000">
                                          <p:val>
                                            <p:strVal val="#ppt_w"/>
                                          </p:val>
                                        </p:tav>
                                      </p:tavLst>
                                    </p:anim>
                                    <p:anim calcmode="lin" valueType="num">
                                      <p:cBhvr>
                                        <p:cTn id="19" dur="1000" fill="hold"/>
                                        <p:tgtEl>
                                          <p:spTgt spid="8"/>
                                        </p:tgtEl>
                                        <p:attrNameLst>
                                          <p:attrName>ppt_h</p:attrName>
                                        </p:attrNameLst>
                                      </p:cBhvr>
                                      <p:tavLst>
                                        <p:tav tm="0">
                                          <p:val>
                                            <p:fltVal val="0"/>
                                          </p:val>
                                        </p:tav>
                                        <p:tav tm="100000">
                                          <p:val>
                                            <p:strVal val="#ppt_h"/>
                                          </p:val>
                                        </p:tav>
                                      </p:tavLst>
                                    </p:anim>
                                    <p:anim calcmode="lin" valueType="num">
                                      <p:cBhvr>
                                        <p:cTn id="20" dur="1000" fill="hold"/>
                                        <p:tgtEl>
                                          <p:spTgt spid="8"/>
                                        </p:tgtEl>
                                        <p:attrNameLst>
                                          <p:attrName>ppt_x</p:attrName>
                                        </p:attrNameLst>
                                      </p:cBhvr>
                                      <p:tavLst>
                                        <p:tav tm="0" fmla="#ppt_x+(cos(-2*pi*(1-$))*-#ppt_x-sin(-2*pi*(1-$))*(1-#ppt_y))*(1-$)">
                                          <p:val>
                                            <p:fltVal val="0"/>
                                          </p:val>
                                        </p:tav>
                                        <p:tav tm="100000">
                                          <p:val>
                                            <p:fltVal val="1"/>
                                          </p:val>
                                        </p:tav>
                                      </p:tavLst>
                                    </p:anim>
                                    <p:anim calcmode="lin" valueType="num">
                                      <p:cBhvr>
                                        <p:cTn id="21" dur="1000" fill="hold"/>
                                        <p:tgtEl>
                                          <p:spTgt spid="8"/>
                                        </p:tgtEl>
                                        <p:attrNameLst>
                                          <p:attrName>ppt_y</p:attrName>
                                        </p:attrNameLst>
                                      </p:cBhvr>
                                      <p:tavLst>
                                        <p:tav tm="0" fmla="#ppt_y+(sin(-2*pi*(1-$))*-#ppt_x+cos(-2*pi*(1-$))*(1-#ppt_y))*(1-$)">
                                          <p:val>
                                            <p:fltVal val="0"/>
                                          </p:val>
                                        </p:tav>
                                        <p:tav tm="100000">
                                          <p:val>
                                            <p:fltVal val="1"/>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8" grpId="0"/>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0" y="2060848"/>
            <a:ext cx="8892480" cy="627736"/>
          </a:xfrm>
          <a:prstGeom prst="rect">
            <a:avLst/>
          </a:prstGeom>
        </p:spPr>
        <p:txBody>
          <a:bodyPr wrap="square">
            <a:spAutoFit/>
          </a:bodyPr>
          <a:lstStyle/>
          <a:p>
            <a:pPr>
              <a:lnSpc>
                <a:spcPct val="114000"/>
              </a:lnSpc>
            </a:pPr>
            <a:r>
              <a:rPr lang="zh-CN" altLang="en-US" sz="3200" b="1" dirty="0" smtClean="0">
                <a:solidFill>
                  <a:srgbClr val="C00000"/>
                </a:solidFill>
                <a:latin typeface="华文楷体" panose="02010600040101010101" pitchFamily="2" charset="-122"/>
                <a:ea typeface="华文楷体" panose="02010600040101010101" pitchFamily="2" charset="-122"/>
              </a:rPr>
              <a:t>二、</a:t>
            </a:r>
            <a:r>
              <a:rPr lang="zh-CN" altLang="en-US" sz="3200" b="1" dirty="0">
                <a:solidFill>
                  <a:srgbClr val="C00000"/>
                </a:solidFill>
                <a:latin typeface="华文楷体" panose="02010600040101010101" pitchFamily="2" charset="-122"/>
                <a:ea typeface="华文楷体" panose="02010600040101010101" pitchFamily="2" charset="-122"/>
              </a:rPr>
              <a:t>关于</a:t>
            </a:r>
            <a:r>
              <a:rPr lang="zh-CN" altLang="en-US" sz="3200" b="1" dirty="0" smtClean="0">
                <a:solidFill>
                  <a:srgbClr val="C00000"/>
                </a:solidFill>
                <a:latin typeface="华文楷体" panose="02010600040101010101" pitchFamily="2" charset="-122"/>
                <a:ea typeface="华文楷体" panose="02010600040101010101" pitchFamily="2" charset="-122"/>
              </a:rPr>
              <a:t>“自强不息”格言</a:t>
            </a:r>
            <a:endParaRPr lang="zh-CN" altLang="en-US" sz="3200" b="1" dirty="0">
              <a:solidFill>
                <a:srgbClr val="C00000"/>
              </a:solidFill>
              <a:latin typeface="华文楷体" panose="02010600040101010101" pitchFamily="2" charset="-122"/>
              <a:ea typeface="华文楷体" panose="02010600040101010101" pitchFamily="2" charset="-122"/>
            </a:endParaRPr>
          </a:p>
        </p:txBody>
      </p:sp>
      <p:sp>
        <p:nvSpPr>
          <p:cNvPr id="8" name="矩形 7"/>
          <p:cNvSpPr/>
          <p:nvPr/>
        </p:nvSpPr>
        <p:spPr>
          <a:xfrm>
            <a:off x="179512" y="3522229"/>
            <a:ext cx="3335587" cy="3460563"/>
          </a:xfrm>
          <a:prstGeom prst="rect">
            <a:avLst/>
          </a:prstGeom>
        </p:spPr>
        <p:txBody>
          <a:bodyPr wrap="square">
            <a:spAutoFit/>
          </a:bodyPr>
          <a:lstStyle/>
          <a:p>
            <a:pPr>
              <a:lnSpc>
                <a:spcPct val="114000"/>
              </a:lnSpc>
            </a:pPr>
            <a:r>
              <a:rPr lang="zh-CN" altLang="en-US" sz="3200" b="1" dirty="0">
                <a:solidFill>
                  <a:srgbClr val="663300"/>
                </a:solidFill>
                <a:latin typeface="华文楷体" panose="02010600040101010101" pitchFamily="2" charset="-122"/>
                <a:ea typeface="华文楷体" panose="02010600040101010101" pitchFamily="2" charset="-122"/>
              </a:rPr>
              <a:t>作为一个士人，一个君子，必须要有宽广、坚韧的品质，因为自己责任重大，道路遥远。</a:t>
            </a:r>
            <a:endParaRPr lang="zh-CN" altLang="en-US" sz="3200" b="1" dirty="0">
              <a:solidFill>
                <a:srgbClr val="663300"/>
              </a:solidFill>
              <a:latin typeface="华文楷体" panose="02010600040101010101" pitchFamily="2" charset="-122"/>
              <a:ea typeface="华文楷体" panose="02010600040101010101" pitchFamily="2" charset="-122"/>
            </a:endParaRPr>
          </a:p>
        </p:txBody>
      </p:sp>
      <p:sp>
        <p:nvSpPr>
          <p:cNvPr id="7" name="圆角矩形 6"/>
          <p:cNvSpPr/>
          <p:nvPr/>
        </p:nvSpPr>
        <p:spPr>
          <a:xfrm>
            <a:off x="53752" y="2781813"/>
            <a:ext cx="9036496" cy="74041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nSpc>
                <a:spcPct val="114000"/>
              </a:lnSpc>
            </a:pPr>
            <a:r>
              <a:rPr lang="zh-CN" altLang="en-US" sz="3200" b="1" dirty="0">
                <a:solidFill>
                  <a:schemeClr val="bg1"/>
                </a:solidFill>
                <a:latin typeface="华文楷体" panose="02010600040101010101" pitchFamily="2" charset="-122"/>
                <a:ea typeface="华文楷体" panose="02010600040101010101" pitchFamily="2" charset="-122"/>
              </a:rPr>
              <a:t>士不可以不弘毅，任重而道远</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论语</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泰伯</a:t>
            </a:r>
            <a:r>
              <a:rPr lang="en-US" altLang="zh-CN" sz="3200" b="1" dirty="0">
                <a:solidFill>
                  <a:schemeClr val="bg1"/>
                </a:solidFill>
                <a:latin typeface="华文楷体" panose="02010600040101010101" pitchFamily="2" charset="-122"/>
                <a:ea typeface="华文楷体" panose="02010600040101010101" pitchFamily="2" charset="-122"/>
              </a:rPr>
              <a:t>》</a:t>
            </a:r>
            <a:endParaRPr lang="zh-CN" altLang="en-US" sz="3200" b="1" dirty="0">
              <a:solidFill>
                <a:schemeClr val="bg1"/>
              </a:solidFill>
              <a:latin typeface="华文楷体" panose="02010600040101010101" pitchFamily="2" charset="-122"/>
              <a:ea typeface="华文楷体" panose="02010600040101010101" pitchFamily="2" charset="-122"/>
            </a:endParaRPr>
          </a:p>
        </p:txBody>
      </p:sp>
      <p:pic>
        <p:nvPicPr>
          <p:cNvPr id="205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77505" y="3699935"/>
            <a:ext cx="5514975" cy="3105150"/>
          </a:xfrm>
          <a:prstGeom prst="rect">
            <a:avLst/>
          </a:prstGeom>
          <a:noFill/>
          <a:ln>
            <a:noFill/>
          </a:ln>
          <a:scene3d>
            <a:camera prst="orthographicFront"/>
            <a:lightRig rig="threePt" dir="t"/>
          </a:scene3d>
          <a:sp3d>
            <a:bevelT w="101600" prst="rible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808000"/>
                </a:solidFill>
                <a:latin typeface="华文琥珀" panose="02010800040101010101" pitchFamily="2" charset="-122"/>
                <a:ea typeface="华文琥珀" panose="02010800040101010101" pitchFamily="2" charset="-122"/>
              </a:rPr>
              <a:t>自强不息的涵义</a:t>
            </a:r>
            <a:endParaRPr lang="zh-CN" altLang="en-US" sz="6000" cap="none" spc="0" dirty="0">
              <a:ln w="11430"/>
              <a:solidFill>
                <a:srgbClr val="808000"/>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2050"/>
                                        </p:tgtEl>
                                        <p:attrNameLst>
                                          <p:attrName>style.visibility</p:attrName>
                                        </p:attrNameLst>
                                      </p:cBhvr>
                                      <p:to>
                                        <p:strVal val="visible"/>
                                      </p:to>
                                    </p:set>
                                    <p:anim calcmode="lin" valueType="num">
                                      <p:cBhvr additive="base">
                                        <p:cTn id="11" dur="500" fill="hold"/>
                                        <p:tgtEl>
                                          <p:spTgt spid="2050"/>
                                        </p:tgtEl>
                                        <p:attrNameLst>
                                          <p:attrName>ppt_x</p:attrName>
                                        </p:attrNameLst>
                                      </p:cBhvr>
                                      <p:tavLst>
                                        <p:tav tm="0">
                                          <p:val>
                                            <p:strVal val="0-#ppt_w/2"/>
                                          </p:val>
                                        </p:tav>
                                        <p:tav tm="100000">
                                          <p:val>
                                            <p:strVal val="#ppt_x"/>
                                          </p:val>
                                        </p:tav>
                                      </p:tavLst>
                                    </p:anim>
                                    <p:anim calcmode="lin" valueType="num">
                                      <p:cBhvr additive="base">
                                        <p:cTn id="12" dur="500" fill="hold"/>
                                        <p:tgtEl>
                                          <p:spTgt spid="2050"/>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55"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strVal val="#ppt_w*0.70"/>
                                          </p:val>
                                        </p:tav>
                                        <p:tav tm="100000">
                                          <p:val>
                                            <p:strVal val="#ppt_w"/>
                                          </p:val>
                                        </p:tav>
                                      </p:tavLst>
                                    </p:anim>
                                    <p:anim calcmode="lin" valueType="num">
                                      <p:cBhvr>
                                        <p:cTn id="18" dur="1000" fill="hold"/>
                                        <p:tgtEl>
                                          <p:spTgt spid="8"/>
                                        </p:tgtEl>
                                        <p:attrNameLst>
                                          <p:attrName>ppt_h</p:attrName>
                                        </p:attrNameLst>
                                      </p:cBhvr>
                                      <p:tavLst>
                                        <p:tav tm="0">
                                          <p:val>
                                            <p:strVal val="#ppt_h"/>
                                          </p:val>
                                        </p:tav>
                                        <p:tav tm="100000">
                                          <p:val>
                                            <p:strVal val="#ppt_h"/>
                                          </p:val>
                                        </p:tav>
                                      </p:tavLst>
                                    </p:anim>
                                    <p:animEffect transition="in" filter="fade">
                                      <p:cBhvr>
                                        <p:cTn id="19"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0" y="2060848"/>
            <a:ext cx="8892480" cy="627736"/>
          </a:xfrm>
          <a:prstGeom prst="rect">
            <a:avLst/>
          </a:prstGeom>
        </p:spPr>
        <p:txBody>
          <a:bodyPr wrap="square">
            <a:spAutoFit/>
          </a:bodyPr>
          <a:lstStyle/>
          <a:p>
            <a:pPr>
              <a:lnSpc>
                <a:spcPct val="114000"/>
              </a:lnSpc>
            </a:pPr>
            <a:r>
              <a:rPr lang="zh-CN" altLang="en-US" sz="3200" b="1" dirty="0" smtClean="0">
                <a:solidFill>
                  <a:srgbClr val="C00000"/>
                </a:solidFill>
                <a:latin typeface="华文楷体" panose="02010600040101010101" pitchFamily="2" charset="-122"/>
                <a:ea typeface="华文楷体" panose="02010600040101010101" pitchFamily="2" charset="-122"/>
              </a:rPr>
              <a:t>二、</a:t>
            </a:r>
            <a:r>
              <a:rPr lang="zh-CN" altLang="en-US" sz="3200" b="1" dirty="0">
                <a:solidFill>
                  <a:srgbClr val="C00000"/>
                </a:solidFill>
                <a:latin typeface="华文楷体" panose="02010600040101010101" pitchFamily="2" charset="-122"/>
                <a:ea typeface="华文楷体" panose="02010600040101010101" pitchFamily="2" charset="-122"/>
              </a:rPr>
              <a:t>关于</a:t>
            </a:r>
            <a:r>
              <a:rPr lang="zh-CN" altLang="en-US" sz="3200" b="1" dirty="0" smtClean="0">
                <a:solidFill>
                  <a:srgbClr val="C00000"/>
                </a:solidFill>
                <a:latin typeface="华文楷体" panose="02010600040101010101" pitchFamily="2" charset="-122"/>
                <a:ea typeface="华文楷体" panose="02010600040101010101" pitchFamily="2" charset="-122"/>
              </a:rPr>
              <a:t>“自强不息”格言</a:t>
            </a:r>
            <a:endParaRPr lang="zh-CN" altLang="en-US" sz="3200" b="1" dirty="0">
              <a:solidFill>
                <a:srgbClr val="C00000"/>
              </a:solidFill>
              <a:latin typeface="华文楷体" panose="02010600040101010101" pitchFamily="2" charset="-122"/>
              <a:ea typeface="华文楷体" panose="02010600040101010101" pitchFamily="2" charset="-122"/>
            </a:endParaRPr>
          </a:p>
        </p:txBody>
      </p:sp>
      <p:sp>
        <p:nvSpPr>
          <p:cNvPr id="8" name="矩形 7"/>
          <p:cNvSpPr/>
          <p:nvPr/>
        </p:nvSpPr>
        <p:spPr>
          <a:xfrm>
            <a:off x="5227414" y="3704811"/>
            <a:ext cx="3862833" cy="3073918"/>
          </a:xfrm>
          <a:prstGeom prst="rect">
            <a:avLst/>
          </a:prstGeom>
        </p:spPr>
        <p:txBody>
          <a:bodyPr wrap="square">
            <a:spAutoFit/>
          </a:bodyPr>
          <a:lstStyle/>
          <a:p>
            <a:pPr>
              <a:lnSpc>
                <a:spcPct val="125000"/>
              </a:lnSpc>
            </a:pPr>
            <a:r>
              <a:rPr lang="zh-CN" altLang="en-US" sz="3100" b="1" dirty="0">
                <a:solidFill>
                  <a:schemeClr val="accent6">
                    <a:lumMod val="75000"/>
                  </a:schemeClr>
                </a:solidFill>
                <a:latin typeface="华文楷体" panose="02010600040101010101" pitchFamily="2" charset="-122"/>
                <a:ea typeface="华文楷体" panose="02010600040101010101" pitchFamily="2" charset="-122"/>
              </a:rPr>
              <a:t>不埋怨上天给的命运</a:t>
            </a:r>
            <a:r>
              <a:rPr lang="en-US" altLang="zh-CN" sz="3100" b="1" dirty="0">
                <a:solidFill>
                  <a:schemeClr val="accent6">
                    <a:lumMod val="75000"/>
                  </a:schemeClr>
                </a:solidFill>
                <a:latin typeface="华文楷体" panose="02010600040101010101" pitchFamily="2" charset="-122"/>
                <a:ea typeface="华文楷体" panose="02010600040101010101" pitchFamily="2" charset="-122"/>
              </a:rPr>
              <a:t>,</a:t>
            </a:r>
            <a:r>
              <a:rPr lang="zh-CN" altLang="en-US" sz="3100" b="1" dirty="0">
                <a:solidFill>
                  <a:schemeClr val="accent6">
                    <a:lumMod val="75000"/>
                  </a:schemeClr>
                </a:solidFill>
                <a:latin typeface="华文楷体" panose="02010600040101010101" pitchFamily="2" charset="-122"/>
                <a:ea typeface="华文楷体" panose="02010600040101010101" pitchFamily="2" charset="-122"/>
              </a:rPr>
              <a:t>不要遇到挫折就怨恨别人</a:t>
            </a:r>
            <a:r>
              <a:rPr lang="en-US" altLang="zh-CN" sz="3100" b="1" dirty="0">
                <a:solidFill>
                  <a:schemeClr val="accent6">
                    <a:lumMod val="75000"/>
                  </a:schemeClr>
                </a:solidFill>
                <a:latin typeface="华文楷体" panose="02010600040101010101" pitchFamily="2" charset="-122"/>
                <a:ea typeface="华文楷体" panose="02010600040101010101" pitchFamily="2" charset="-122"/>
              </a:rPr>
              <a:t>,</a:t>
            </a:r>
            <a:r>
              <a:rPr lang="zh-CN" altLang="en-US" sz="3100" b="1" dirty="0">
                <a:solidFill>
                  <a:schemeClr val="accent6">
                    <a:lumMod val="75000"/>
                  </a:schemeClr>
                </a:solidFill>
                <a:latin typeface="华文楷体" panose="02010600040101010101" pitchFamily="2" charset="-122"/>
                <a:ea typeface="华文楷体" panose="02010600040101010101" pitchFamily="2" charset="-122"/>
              </a:rPr>
              <a:t>通过学习平常的知识</a:t>
            </a:r>
            <a:r>
              <a:rPr lang="en-US" altLang="zh-CN" sz="3100" b="1" dirty="0">
                <a:solidFill>
                  <a:schemeClr val="accent6">
                    <a:lumMod val="75000"/>
                  </a:schemeClr>
                </a:solidFill>
                <a:latin typeface="华文楷体" panose="02010600040101010101" pitchFamily="2" charset="-122"/>
                <a:ea typeface="华文楷体" panose="02010600040101010101" pitchFamily="2" charset="-122"/>
              </a:rPr>
              <a:t>,</a:t>
            </a:r>
            <a:r>
              <a:rPr lang="zh-CN" altLang="en-US" sz="3100" b="1" dirty="0">
                <a:solidFill>
                  <a:schemeClr val="accent6">
                    <a:lumMod val="75000"/>
                  </a:schemeClr>
                </a:solidFill>
                <a:latin typeface="华文楷体" panose="02010600040101010101" pitchFamily="2" charset="-122"/>
                <a:ea typeface="华文楷体" panose="02010600040101010101" pitchFamily="2" charset="-122"/>
              </a:rPr>
              <a:t>理解其中的</a:t>
            </a:r>
            <a:r>
              <a:rPr lang="zh-CN" altLang="en-US" sz="3100" b="1" dirty="0" smtClean="0">
                <a:solidFill>
                  <a:schemeClr val="accent6">
                    <a:lumMod val="75000"/>
                  </a:schemeClr>
                </a:solidFill>
                <a:latin typeface="华文楷体" panose="02010600040101010101" pitchFamily="2" charset="-122"/>
                <a:ea typeface="华文楷体" panose="02010600040101010101" pitchFamily="2" charset="-122"/>
              </a:rPr>
              <a:t>哲理</a:t>
            </a:r>
            <a:r>
              <a:rPr lang="en-US" altLang="zh-CN" sz="3100" b="1" dirty="0" smtClean="0">
                <a:solidFill>
                  <a:schemeClr val="accent6">
                    <a:lumMod val="75000"/>
                  </a:schemeClr>
                </a:solidFill>
                <a:latin typeface="华文楷体" panose="02010600040101010101" pitchFamily="2" charset="-122"/>
                <a:ea typeface="华文楷体" panose="02010600040101010101" pitchFamily="2" charset="-122"/>
              </a:rPr>
              <a:t>,</a:t>
            </a:r>
            <a:r>
              <a:rPr lang="zh-CN" altLang="en-US" sz="3100" b="1" dirty="0">
                <a:solidFill>
                  <a:schemeClr val="accent6">
                    <a:lumMod val="75000"/>
                  </a:schemeClr>
                </a:solidFill>
                <a:latin typeface="华文楷体" panose="02010600040101010101" pitchFamily="2" charset="-122"/>
                <a:ea typeface="华文楷体" panose="02010600040101010101" pitchFamily="2" charset="-122"/>
              </a:rPr>
              <a:t>获得人生的</a:t>
            </a:r>
            <a:r>
              <a:rPr lang="zh-CN" altLang="en-US" sz="3100" b="1" dirty="0" smtClean="0">
                <a:solidFill>
                  <a:schemeClr val="accent6">
                    <a:lumMod val="75000"/>
                  </a:schemeClr>
                </a:solidFill>
                <a:latin typeface="华文楷体" panose="02010600040101010101" pitchFamily="2" charset="-122"/>
                <a:ea typeface="华文楷体" panose="02010600040101010101" pitchFamily="2" charset="-122"/>
              </a:rPr>
              <a:t>真谛。</a:t>
            </a:r>
            <a:endParaRPr lang="zh-CN" altLang="en-US" sz="3100" b="1" dirty="0">
              <a:solidFill>
                <a:schemeClr val="accent6">
                  <a:lumMod val="75000"/>
                </a:schemeClr>
              </a:solidFill>
              <a:latin typeface="华文楷体" panose="02010600040101010101" pitchFamily="2" charset="-122"/>
              <a:ea typeface="华文楷体" panose="02010600040101010101" pitchFamily="2" charset="-122"/>
            </a:endParaRPr>
          </a:p>
        </p:txBody>
      </p:sp>
      <p:sp>
        <p:nvSpPr>
          <p:cNvPr id="7" name="圆角矩形 6"/>
          <p:cNvSpPr/>
          <p:nvPr/>
        </p:nvSpPr>
        <p:spPr>
          <a:xfrm>
            <a:off x="53752" y="2781813"/>
            <a:ext cx="9036496" cy="74041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nSpc>
                <a:spcPct val="114000"/>
              </a:lnSpc>
            </a:pPr>
            <a:r>
              <a:rPr lang="zh-CN" altLang="en-US" sz="3200" b="1" dirty="0">
                <a:solidFill>
                  <a:schemeClr val="bg1"/>
                </a:solidFill>
                <a:latin typeface="华文楷体" panose="02010600040101010101" pitchFamily="2" charset="-122"/>
                <a:ea typeface="华文楷体" panose="02010600040101010101" pitchFamily="2" charset="-122"/>
              </a:rPr>
              <a:t>不怨天，不尤人，下学而上达</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论语</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宪问</a:t>
            </a:r>
            <a:r>
              <a:rPr lang="en-US" altLang="zh-CN" sz="3200" b="1" dirty="0">
                <a:solidFill>
                  <a:schemeClr val="bg1"/>
                </a:solidFill>
                <a:latin typeface="华文楷体" panose="02010600040101010101" pitchFamily="2" charset="-122"/>
                <a:ea typeface="华文楷体" panose="02010600040101010101" pitchFamily="2" charset="-122"/>
              </a:rPr>
              <a:t>》</a:t>
            </a:r>
            <a:endParaRPr lang="zh-CN" altLang="en-US" sz="3200" b="1" dirty="0">
              <a:solidFill>
                <a:schemeClr val="bg1"/>
              </a:solidFill>
              <a:latin typeface="华文楷体" panose="02010600040101010101" pitchFamily="2" charset="-122"/>
              <a:ea typeface="华文楷体" panose="02010600040101010101" pitchFamily="2" charset="-122"/>
            </a:endParaRPr>
          </a:p>
        </p:txBody>
      </p:sp>
      <p:pic>
        <p:nvPicPr>
          <p:cNvPr id="3074"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2426" y="3802592"/>
            <a:ext cx="5134989" cy="2838450"/>
          </a:xfrm>
          <a:prstGeom prst="rect">
            <a:avLst/>
          </a:prstGeom>
          <a:noFill/>
          <a:ln>
            <a:noFill/>
          </a:ln>
          <a:scene3d>
            <a:camera prst="orthographicFront"/>
            <a:lightRig rig="threePt" dir="t"/>
          </a:scene3d>
          <a:sp3d>
            <a:bevelT w="114300" prst="artDeco"/>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808000"/>
                </a:solidFill>
                <a:latin typeface="华文琥珀" panose="02010800040101010101" pitchFamily="2" charset="-122"/>
                <a:ea typeface="华文琥珀" panose="02010800040101010101" pitchFamily="2" charset="-122"/>
              </a:rPr>
              <a:t>自强不息的涵义</a:t>
            </a:r>
            <a:endParaRPr lang="zh-CN" altLang="en-US" sz="6000" cap="none" spc="0" dirty="0">
              <a:ln w="11430"/>
              <a:solidFill>
                <a:srgbClr val="808000"/>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6"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1+#ppt_w/2"/>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6" fill="hold" nodeType="withEffect">
                                  <p:stCondLst>
                                    <p:cond delay="0"/>
                                  </p:stCondLst>
                                  <p:childTnLst>
                                    <p:set>
                                      <p:cBhvr>
                                        <p:cTn id="10" dur="1" fill="hold">
                                          <p:stCondLst>
                                            <p:cond delay="0"/>
                                          </p:stCondLst>
                                        </p:cTn>
                                        <p:tgtEl>
                                          <p:spTgt spid="3074"/>
                                        </p:tgtEl>
                                        <p:attrNameLst>
                                          <p:attrName>style.visibility</p:attrName>
                                        </p:attrNameLst>
                                      </p:cBhvr>
                                      <p:to>
                                        <p:strVal val="visible"/>
                                      </p:to>
                                    </p:set>
                                    <p:anim calcmode="lin" valueType="num">
                                      <p:cBhvr additive="base">
                                        <p:cTn id="11" dur="500" fill="hold"/>
                                        <p:tgtEl>
                                          <p:spTgt spid="3074"/>
                                        </p:tgtEl>
                                        <p:attrNameLst>
                                          <p:attrName>ppt_x</p:attrName>
                                        </p:attrNameLst>
                                      </p:cBhvr>
                                      <p:tavLst>
                                        <p:tav tm="0">
                                          <p:val>
                                            <p:strVal val="1+#ppt_w/2"/>
                                          </p:val>
                                        </p:tav>
                                        <p:tav tm="100000">
                                          <p:val>
                                            <p:strVal val="#ppt_x"/>
                                          </p:val>
                                        </p:tav>
                                      </p:tavLst>
                                    </p:anim>
                                    <p:anim calcmode="lin" valueType="num">
                                      <p:cBhvr additive="base">
                                        <p:cTn id="12" dur="500" fill="hold"/>
                                        <p:tgtEl>
                                          <p:spTgt spid="3074"/>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31" presetClass="entr" presetSubtype="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 calcmode="lin" valueType="num">
                                      <p:cBhvr>
                                        <p:cTn id="17" dur="1000" fill="hold"/>
                                        <p:tgtEl>
                                          <p:spTgt spid="8"/>
                                        </p:tgtEl>
                                        <p:attrNameLst>
                                          <p:attrName>ppt_w</p:attrName>
                                        </p:attrNameLst>
                                      </p:cBhvr>
                                      <p:tavLst>
                                        <p:tav tm="0">
                                          <p:val>
                                            <p:fltVal val="0"/>
                                          </p:val>
                                        </p:tav>
                                        <p:tav tm="100000">
                                          <p:val>
                                            <p:strVal val="#ppt_w"/>
                                          </p:val>
                                        </p:tav>
                                      </p:tavLst>
                                    </p:anim>
                                    <p:anim calcmode="lin" valueType="num">
                                      <p:cBhvr>
                                        <p:cTn id="18" dur="1000" fill="hold"/>
                                        <p:tgtEl>
                                          <p:spTgt spid="8"/>
                                        </p:tgtEl>
                                        <p:attrNameLst>
                                          <p:attrName>ppt_h</p:attrName>
                                        </p:attrNameLst>
                                      </p:cBhvr>
                                      <p:tavLst>
                                        <p:tav tm="0">
                                          <p:val>
                                            <p:fltVal val="0"/>
                                          </p:val>
                                        </p:tav>
                                        <p:tav tm="100000">
                                          <p:val>
                                            <p:strVal val="#ppt_h"/>
                                          </p:val>
                                        </p:tav>
                                      </p:tavLst>
                                    </p:anim>
                                    <p:anim calcmode="lin" valueType="num">
                                      <p:cBhvr>
                                        <p:cTn id="19" dur="1000" fill="hold"/>
                                        <p:tgtEl>
                                          <p:spTgt spid="8"/>
                                        </p:tgtEl>
                                        <p:attrNameLst>
                                          <p:attrName>style.rotation</p:attrName>
                                        </p:attrNameLst>
                                      </p:cBhvr>
                                      <p:tavLst>
                                        <p:tav tm="0">
                                          <p:val>
                                            <p:fltVal val="90"/>
                                          </p:val>
                                        </p:tav>
                                        <p:tav tm="100000">
                                          <p:val>
                                            <p:fltVal val="0"/>
                                          </p:val>
                                        </p:tav>
                                      </p:tavLst>
                                    </p:anim>
                                    <p:animEffect transition="in" filter="fade">
                                      <p:cBhvr>
                                        <p:cTn id="20"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0" y="2060848"/>
            <a:ext cx="8892480" cy="627736"/>
          </a:xfrm>
          <a:prstGeom prst="rect">
            <a:avLst/>
          </a:prstGeom>
        </p:spPr>
        <p:txBody>
          <a:bodyPr wrap="square">
            <a:spAutoFit/>
          </a:bodyPr>
          <a:lstStyle/>
          <a:p>
            <a:pPr>
              <a:lnSpc>
                <a:spcPct val="114000"/>
              </a:lnSpc>
            </a:pPr>
            <a:r>
              <a:rPr lang="zh-CN" altLang="en-US" sz="3200" b="1" dirty="0" smtClean="0">
                <a:solidFill>
                  <a:srgbClr val="C00000"/>
                </a:solidFill>
                <a:latin typeface="华文楷体" panose="02010600040101010101" pitchFamily="2" charset="-122"/>
                <a:ea typeface="华文楷体" panose="02010600040101010101" pitchFamily="2" charset="-122"/>
              </a:rPr>
              <a:t>二、</a:t>
            </a:r>
            <a:r>
              <a:rPr lang="zh-CN" altLang="en-US" sz="3200" b="1" dirty="0">
                <a:solidFill>
                  <a:srgbClr val="C00000"/>
                </a:solidFill>
                <a:latin typeface="华文楷体" panose="02010600040101010101" pitchFamily="2" charset="-122"/>
                <a:ea typeface="华文楷体" panose="02010600040101010101" pitchFamily="2" charset="-122"/>
              </a:rPr>
              <a:t>关于</a:t>
            </a:r>
            <a:r>
              <a:rPr lang="zh-CN" altLang="en-US" sz="3200" b="1" dirty="0" smtClean="0">
                <a:solidFill>
                  <a:srgbClr val="C00000"/>
                </a:solidFill>
                <a:latin typeface="华文楷体" panose="02010600040101010101" pitchFamily="2" charset="-122"/>
                <a:ea typeface="华文楷体" panose="02010600040101010101" pitchFamily="2" charset="-122"/>
              </a:rPr>
              <a:t>“自强不息”格言</a:t>
            </a:r>
            <a:endParaRPr lang="zh-CN" altLang="en-US" sz="3200" b="1" dirty="0">
              <a:solidFill>
                <a:srgbClr val="C00000"/>
              </a:solidFill>
              <a:latin typeface="华文楷体" panose="02010600040101010101" pitchFamily="2" charset="-122"/>
              <a:ea typeface="华文楷体" panose="02010600040101010101" pitchFamily="2" charset="-122"/>
            </a:endParaRPr>
          </a:p>
        </p:txBody>
      </p:sp>
      <p:sp>
        <p:nvSpPr>
          <p:cNvPr id="8" name="矩形 7"/>
          <p:cNvSpPr/>
          <p:nvPr/>
        </p:nvSpPr>
        <p:spPr>
          <a:xfrm>
            <a:off x="42044" y="3706082"/>
            <a:ext cx="3096344" cy="3046988"/>
          </a:xfrm>
          <a:prstGeom prst="rect">
            <a:avLst/>
          </a:prstGeom>
        </p:spPr>
        <p:txBody>
          <a:bodyPr wrap="square">
            <a:spAutoFit/>
          </a:bodyPr>
          <a:lstStyle/>
          <a:p>
            <a:r>
              <a:rPr lang="zh-CN" altLang="en-US" sz="3200" b="1" dirty="0" smtClean="0">
                <a:solidFill>
                  <a:srgbClr val="CC00FF"/>
                </a:solidFill>
                <a:latin typeface="华文楷体" panose="02010600040101010101" pitchFamily="2" charset="-122"/>
                <a:ea typeface="华文楷体" panose="02010600040101010101" pitchFamily="2" charset="-122"/>
              </a:rPr>
              <a:t>        具有</a:t>
            </a:r>
            <a:r>
              <a:rPr lang="zh-CN" altLang="en-US" sz="3200" b="1" dirty="0">
                <a:solidFill>
                  <a:srgbClr val="CC00FF"/>
                </a:solidFill>
                <a:latin typeface="华文楷体" panose="02010600040101010101" pitchFamily="2" charset="-122"/>
                <a:ea typeface="华文楷体" panose="02010600040101010101" pitchFamily="2" charset="-122"/>
              </a:rPr>
              <a:t>君子品行的人，遇到困难首先想到的是要靠自己去解决，不到万不得已不去求助于别人。</a:t>
            </a:r>
            <a:endParaRPr lang="zh-CN" altLang="en-US" sz="3200" b="1" dirty="0">
              <a:solidFill>
                <a:srgbClr val="CC00FF"/>
              </a:solidFill>
              <a:latin typeface="华文楷体" panose="02010600040101010101" pitchFamily="2" charset="-122"/>
              <a:ea typeface="华文楷体" panose="02010600040101010101" pitchFamily="2" charset="-122"/>
            </a:endParaRPr>
          </a:p>
        </p:txBody>
      </p:sp>
      <p:sp>
        <p:nvSpPr>
          <p:cNvPr id="7" name="圆角矩形 6"/>
          <p:cNvSpPr/>
          <p:nvPr/>
        </p:nvSpPr>
        <p:spPr>
          <a:xfrm>
            <a:off x="325849" y="2852936"/>
            <a:ext cx="8492302" cy="740416"/>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nSpc>
                <a:spcPct val="114000"/>
              </a:lnSpc>
            </a:pPr>
            <a:r>
              <a:rPr lang="zh-CN" altLang="en-US" sz="3200" b="1" dirty="0">
                <a:solidFill>
                  <a:schemeClr val="bg1"/>
                </a:solidFill>
                <a:latin typeface="华文楷体" panose="02010600040101010101" pitchFamily="2" charset="-122"/>
                <a:ea typeface="华文楷体" panose="02010600040101010101" pitchFamily="2" charset="-122"/>
              </a:rPr>
              <a:t>君子求诸己</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小人求诸人</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论语</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卫灵公</a:t>
            </a:r>
            <a:r>
              <a:rPr lang="en-US" altLang="zh-CN" sz="3200" b="1" dirty="0">
                <a:solidFill>
                  <a:schemeClr val="bg1"/>
                </a:solidFill>
                <a:latin typeface="华文楷体" panose="02010600040101010101" pitchFamily="2" charset="-122"/>
                <a:ea typeface="华文楷体" panose="02010600040101010101" pitchFamily="2" charset="-122"/>
              </a:rPr>
              <a:t>》</a:t>
            </a:r>
            <a:endParaRPr lang="zh-CN" altLang="en-US" sz="3200" b="1" dirty="0">
              <a:solidFill>
                <a:schemeClr val="bg1"/>
              </a:solidFill>
              <a:latin typeface="华文楷体" panose="02010600040101010101" pitchFamily="2" charset="-122"/>
              <a:ea typeface="华文楷体" panose="02010600040101010101" pitchFamily="2" charset="-122"/>
            </a:endParaRPr>
          </a:p>
        </p:txBody>
      </p:sp>
      <p:pic>
        <p:nvPicPr>
          <p:cNvPr id="4098" name="Picture 2"/>
          <p:cNvPicPr>
            <a:picLocks noChangeAspect="1" noChangeArrowheads="1"/>
          </p:cNvPicPr>
          <p:nvPr/>
        </p:nvPicPr>
        <p:blipFill>
          <a:blip r:embed="rId2"/>
          <a:srcRect/>
          <a:stretch>
            <a:fillRect/>
          </a:stretch>
        </p:blipFill>
        <p:spPr bwMode="auto">
          <a:xfrm>
            <a:off x="3275856" y="3861047"/>
            <a:ext cx="5768032" cy="2940153"/>
          </a:xfrm>
          <a:prstGeom prst="rect">
            <a:avLst/>
          </a:prstGeom>
          <a:noFill/>
          <a:ln>
            <a:noFill/>
          </a:ln>
          <a:scene3d>
            <a:camera prst="orthographicFront"/>
            <a:lightRig rig="threePt" dir="t"/>
          </a:scene3d>
          <a:sp3d>
            <a:bevelT w="101600" prst="riblet"/>
          </a:sp3d>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矩形 8"/>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808000"/>
                </a:solidFill>
                <a:latin typeface="华文琥珀" panose="02010800040101010101" pitchFamily="2" charset="-122"/>
                <a:ea typeface="华文琥珀" panose="02010800040101010101" pitchFamily="2" charset="-122"/>
              </a:rPr>
              <a:t>自强不息的涵义</a:t>
            </a:r>
            <a:endParaRPr lang="zh-CN" altLang="en-US" sz="6000" cap="none" spc="0" dirty="0">
              <a:ln w="11430"/>
              <a:solidFill>
                <a:srgbClr val="808000"/>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0-#ppt_w/2"/>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par>
                                <p:cTn id="9" presetID="2" presetClass="entr" presetSubtype="12" fill="hold" nodeType="withEffect">
                                  <p:stCondLst>
                                    <p:cond delay="0"/>
                                  </p:stCondLst>
                                  <p:childTnLst>
                                    <p:set>
                                      <p:cBhvr>
                                        <p:cTn id="10" dur="1" fill="hold">
                                          <p:stCondLst>
                                            <p:cond delay="0"/>
                                          </p:stCondLst>
                                        </p:cTn>
                                        <p:tgtEl>
                                          <p:spTgt spid="4098"/>
                                        </p:tgtEl>
                                        <p:attrNameLst>
                                          <p:attrName>style.visibility</p:attrName>
                                        </p:attrNameLst>
                                      </p:cBhvr>
                                      <p:to>
                                        <p:strVal val="visible"/>
                                      </p:to>
                                    </p:set>
                                    <p:anim calcmode="lin" valueType="num">
                                      <p:cBhvr additive="base">
                                        <p:cTn id="11" dur="500" fill="hold"/>
                                        <p:tgtEl>
                                          <p:spTgt spid="4098"/>
                                        </p:tgtEl>
                                        <p:attrNameLst>
                                          <p:attrName>ppt_x</p:attrName>
                                        </p:attrNameLst>
                                      </p:cBhvr>
                                      <p:tavLst>
                                        <p:tav tm="0">
                                          <p:val>
                                            <p:strVal val="0-#ppt_w/2"/>
                                          </p:val>
                                        </p:tav>
                                        <p:tav tm="100000">
                                          <p:val>
                                            <p:strVal val="#ppt_x"/>
                                          </p:val>
                                        </p:tav>
                                      </p:tavLst>
                                    </p:anim>
                                    <p:anim calcmode="lin" valueType="num">
                                      <p:cBhvr additive="base">
                                        <p:cTn id="12" dur="500" fill="hold"/>
                                        <p:tgtEl>
                                          <p:spTgt spid="4098"/>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wheel(4)">
                                      <p:cBhvr>
                                        <p:cTn id="17" dur="1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2"/>
          <p:cNvPicPr>
            <a:picLocks noChangeAspect="1" noChangeArrowheads="1"/>
          </p:cNvPicPr>
          <p:nvPr/>
        </p:nvPicPr>
        <p:blipFill>
          <a:blip r:embed="rId1">
            <a:extLst>
              <a:ext uri="{28A0092B-C50C-407E-A947-70E740481C1C}">
                <a14:useLocalDpi xmlns:a14="http://schemas.microsoft.com/office/drawing/2010/main" val="0"/>
              </a:ext>
            </a:extLst>
          </a:blip>
          <a:srcRect/>
          <a:stretch>
            <a:fillRect/>
          </a:stretch>
        </p:blipFill>
        <p:spPr bwMode="auto">
          <a:xfrm>
            <a:off x="0" y="0"/>
            <a:ext cx="9144000" cy="6858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矩形 3"/>
          <p:cNvSpPr/>
          <p:nvPr/>
        </p:nvSpPr>
        <p:spPr>
          <a:xfrm>
            <a:off x="0" y="2060848"/>
            <a:ext cx="8892480" cy="627736"/>
          </a:xfrm>
          <a:prstGeom prst="rect">
            <a:avLst/>
          </a:prstGeom>
        </p:spPr>
        <p:txBody>
          <a:bodyPr wrap="square">
            <a:spAutoFit/>
          </a:bodyPr>
          <a:lstStyle/>
          <a:p>
            <a:pPr>
              <a:lnSpc>
                <a:spcPct val="114000"/>
              </a:lnSpc>
            </a:pPr>
            <a:r>
              <a:rPr lang="zh-CN" altLang="en-US" sz="3200" b="1" dirty="0" smtClean="0">
                <a:solidFill>
                  <a:srgbClr val="C00000"/>
                </a:solidFill>
                <a:latin typeface="华文楷体" panose="02010600040101010101" pitchFamily="2" charset="-122"/>
                <a:ea typeface="华文楷体" panose="02010600040101010101" pitchFamily="2" charset="-122"/>
              </a:rPr>
              <a:t>二、</a:t>
            </a:r>
            <a:r>
              <a:rPr lang="zh-CN" altLang="en-US" sz="3200" b="1" dirty="0">
                <a:solidFill>
                  <a:srgbClr val="C00000"/>
                </a:solidFill>
                <a:latin typeface="华文楷体" panose="02010600040101010101" pitchFamily="2" charset="-122"/>
                <a:ea typeface="华文楷体" panose="02010600040101010101" pitchFamily="2" charset="-122"/>
              </a:rPr>
              <a:t>关于</a:t>
            </a:r>
            <a:r>
              <a:rPr lang="zh-CN" altLang="en-US" sz="3200" b="1" dirty="0" smtClean="0">
                <a:solidFill>
                  <a:srgbClr val="C00000"/>
                </a:solidFill>
                <a:latin typeface="华文楷体" panose="02010600040101010101" pitchFamily="2" charset="-122"/>
                <a:ea typeface="华文楷体" panose="02010600040101010101" pitchFamily="2" charset="-122"/>
              </a:rPr>
              <a:t>“自强不息”格言</a:t>
            </a:r>
            <a:endParaRPr lang="zh-CN" altLang="en-US" sz="3200" b="1" dirty="0">
              <a:solidFill>
                <a:srgbClr val="C00000"/>
              </a:solidFill>
              <a:latin typeface="华文楷体" panose="02010600040101010101" pitchFamily="2" charset="-122"/>
              <a:ea typeface="华文楷体" panose="02010600040101010101" pitchFamily="2" charset="-122"/>
            </a:endParaRPr>
          </a:p>
        </p:txBody>
      </p:sp>
      <p:sp>
        <p:nvSpPr>
          <p:cNvPr id="8" name="矩形 7"/>
          <p:cNvSpPr/>
          <p:nvPr/>
        </p:nvSpPr>
        <p:spPr>
          <a:xfrm>
            <a:off x="9959" y="4592405"/>
            <a:ext cx="9124078" cy="2246769"/>
          </a:xfrm>
          <a:prstGeom prst="rect">
            <a:avLst/>
          </a:prstGeom>
        </p:spPr>
        <p:txBody>
          <a:bodyPr wrap="square">
            <a:spAutoFit/>
          </a:bodyPr>
          <a:lstStyle/>
          <a:p>
            <a:r>
              <a:rPr lang="zh-CN" altLang="en-US" sz="2800" b="1" dirty="0" smtClean="0">
                <a:solidFill>
                  <a:srgbClr val="660066"/>
                </a:solidFill>
                <a:latin typeface="华文楷体" panose="02010600040101010101" pitchFamily="2" charset="-122"/>
                <a:ea typeface="华文楷体" panose="02010600040101010101" pitchFamily="2" charset="-122"/>
              </a:rPr>
              <a:t>         所以</a:t>
            </a:r>
            <a:r>
              <a:rPr lang="zh-CN" altLang="en-US" sz="2800" b="1" dirty="0">
                <a:solidFill>
                  <a:srgbClr val="660066"/>
                </a:solidFill>
                <a:latin typeface="华文楷体" panose="02010600040101010101" pitchFamily="2" charset="-122"/>
                <a:ea typeface="华文楷体" panose="02010600040101010101" pitchFamily="2" charset="-122"/>
              </a:rPr>
              <a:t>上天将要下达重大责任给这样的人，一定先要使他的内心痛苦，使他的筋骨劳累，使他经受饥饿，以致肌肤消瘦，使他身受贫困之苦，在他做事时，使他所做的事颠倒错乱，用这些办法来使他的心惊动，使他的性格坚忍起来，增加他过去所没有的才能。 </a:t>
            </a:r>
            <a:endParaRPr lang="zh-CN" altLang="en-US" sz="2800" b="1" dirty="0">
              <a:solidFill>
                <a:srgbClr val="660066"/>
              </a:solidFill>
              <a:latin typeface="华文楷体" panose="02010600040101010101" pitchFamily="2" charset="-122"/>
              <a:ea typeface="华文楷体" panose="02010600040101010101" pitchFamily="2" charset="-122"/>
            </a:endParaRPr>
          </a:p>
        </p:txBody>
      </p:sp>
      <p:sp>
        <p:nvSpPr>
          <p:cNvPr id="7" name="圆角矩形 6"/>
          <p:cNvSpPr/>
          <p:nvPr/>
        </p:nvSpPr>
        <p:spPr>
          <a:xfrm>
            <a:off x="53752" y="2781813"/>
            <a:ext cx="9036496" cy="165530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r>
              <a:rPr lang="zh-CN" altLang="en-US" sz="3200" b="1" dirty="0">
                <a:solidFill>
                  <a:schemeClr val="bg1"/>
                </a:solidFill>
                <a:latin typeface="华文楷体" panose="02010600040101010101" pitchFamily="2" charset="-122"/>
                <a:ea typeface="华文楷体" panose="02010600040101010101" pitchFamily="2" charset="-122"/>
              </a:rPr>
              <a:t>故天将降大任于是人也，必先苦其心志，劳其筋骨，饿其体肤，空乏其身，行拂乱其所为，所以动心忍性，曾益其所不能。</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孟子</a:t>
            </a:r>
            <a:r>
              <a:rPr lang="en-US" altLang="zh-CN" sz="3200" b="1" dirty="0">
                <a:solidFill>
                  <a:schemeClr val="bg1"/>
                </a:solidFill>
                <a:latin typeface="华文楷体" panose="02010600040101010101" pitchFamily="2" charset="-122"/>
                <a:ea typeface="华文楷体" panose="02010600040101010101" pitchFamily="2" charset="-122"/>
              </a:rPr>
              <a:t>·</a:t>
            </a:r>
            <a:r>
              <a:rPr lang="zh-CN" altLang="en-US" sz="3200" b="1" dirty="0">
                <a:solidFill>
                  <a:schemeClr val="bg1"/>
                </a:solidFill>
                <a:latin typeface="华文楷体" panose="02010600040101010101" pitchFamily="2" charset="-122"/>
                <a:ea typeface="华文楷体" panose="02010600040101010101" pitchFamily="2" charset="-122"/>
              </a:rPr>
              <a:t>告子下</a:t>
            </a:r>
            <a:r>
              <a:rPr lang="en-US" altLang="zh-CN" sz="3200" b="1" dirty="0">
                <a:solidFill>
                  <a:schemeClr val="bg1"/>
                </a:solidFill>
                <a:latin typeface="华文楷体" panose="02010600040101010101" pitchFamily="2" charset="-122"/>
                <a:ea typeface="华文楷体" panose="02010600040101010101" pitchFamily="2" charset="-122"/>
              </a:rPr>
              <a:t>》</a:t>
            </a:r>
            <a:endParaRPr lang="zh-CN" altLang="en-US" sz="3200" b="1" dirty="0">
              <a:solidFill>
                <a:schemeClr val="bg1"/>
              </a:solidFill>
              <a:latin typeface="华文楷体" panose="02010600040101010101" pitchFamily="2" charset="-122"/>
              <a:ea typeface="华文楷体" panose="02010600040101010101" pitchFamily="2" charset="-122"/>
            </a:endParaRPr>
          </a:p>
        </p:txBody>
      </p:sp>
      <p:sp>
        <p:nvSpPr>
          <p:cNvPr id="9" name="矩形 8"/>
          <p:cNvSpPr/>
          <p:nvPr/>
        </p:nvSpPr>
        <p:spPr>
          <a:xfrm>
            <a:off x="1786621" y="908719"/>
            <a:ext cx="5570756" cy="1015663"/>
          </a:xfrm>
          <a:prstGeom prst="rect">
            <a:avLst/>
          </a:prstGeom>
          <a:noFill/>
        </p:spPr>
        <p:txBody>
          <a:bodyPr wrap="non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zh-CN" altLang="en-US" sz="6000" cap="none" spc="0" dirty="0" smtClean="0">
                <a:ln w="11430"/>
                <a:solidFill>
                  <a:srgbClr val="808000"/>
                </a:solidFill>
                <a:latin typeface="华文琥珀" panose="02010800040101010101" pitchFamily="2" charset="-122"/>
                <a:ea typeface="华文琥珀" panose="02010800040101010101" pitchFamily="2" charset="-122"/>
              </a:rPr>
              <a:t>自强不息的涵义</a:t>
            </a:r>
            <a:endParaRPr lang="zh-CN" altLang="en-US" sz="6000" cap="none" spc="0" dirty="0">
              <a:ln w="11430"/>
              <a:solidFill>
                <a:srgbClr val="808000"/>
              </a:solidFill>
              <a:latin typeface="华文琥珀" panose="02010800040101010101" pitchFamily="2" charset="-122"/>
              <a:ea typeface="华文琥珀" panose="02010800040101010101" pitchFamily="2" charset="-122"/>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3" presetClass="entr" presetSubtype="32"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plus(out)">
                                      <p:cBhvr>
                                        <p:cTn id="7" dur="1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6" presetClass="entr" presetSubtype="21"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arn(inVertical)">
                                      <p:cBhvr>
                                        <p:cTn id="12"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animBg="1"/>
    </p:bldLst>
  </p:timing>
</p:sld>
</file>

<file path=ppt/theme/theme1.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5676</Words>
  <Application>WPS 演示</Application>
  <PresentationFormat>全屏显示(4:3)</PresentationFormat>
  <Paragraphs>621</Paragraphs>
  <Slides>30</Slides>
  <Notes>3</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30</vt:i4>
      </vt:variant>
    </vt:vector>
  </HeadingPairs>
  <TitlesOfParts>
    <vt:vector size="39" baseType="lpstr">
      <vt:lpstr>Arial</vt:lpstr>
      <vt:lpstr>宋体</vt:lpstr>
      <vt:lpstr>Wingdings</vt:lpstr>
      <vt:lpstr>华文楷体</vt:lpstr>
      <vt:lpstr>华文琥珀</vt:lpstr>
      <vt:lpstr>微软雅黑</vt:lpstr>
      <vt:lpstr>Arial Unicode MS</vt:lpstr>
      <vt:lpstr>Calibri</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dc:creator>
  <cp:lastModifiedBy>Administrator</cp:lastModifiedBy>
  <cp:revision>37</cp:revision>
  <dcterms:created xsi:type="dcterms:W3CDTF">2018-07-11T07:25:00Z</dcterms:created>
  <dcterms:modified xsi:type="dcterms:W3CDTF">2020-08-02T01:38:27Z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2052-11.1.0.9564</vt:lpwstr>
  </property>
</Properties>
</file>