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326" r:id="rId3"/>
    <p:sldId id="327" r:id="rId5"/>
    <p:sldId id="328" r:id="rId6"/>
    <p:sldId id="329" r:id="rId7"/>
    <p:sldId id="330" r:id="rId8"/>
    <p:sldId id="331" r:id="rId9"/>
    <p:sldId id="332" r:id="rId10"/>
    <p:sldId id="334" r:id="rId11"/>
    <p:sldId id="335" r:id="rId12"/>
    <p:sldId id="336" r:id="rId13"/>
  </p:sldIdLst>
  <p:sldSz cx="12192000" cy="6858000" type="screen16x9"/>
  <p:notesSz cx="6858000" cy="9144000"/>
  <p:embeddedFontLst>
    <p:embeddedFont>
      <p:font typeface="锐字工房云字库行楷GBK" panose="02010604000000000000" charset="-122"/>
      <p:regular r:id="rId17"/>
    </p:embeddedFont>
    <p:embeddedFont>
      <p:font typeface="Calibri" panose="020F0502020204030204" charset="0"/>
      <p:regular r:id="rId18"/>
      <p:bold r:id="rId19"/>
      <p:italic r:id="rId20"/>
      <p:boldItalic r:id="rId21"/>
    </p:embeddedFont>
    <p:embeddedFont>
      <p:font typeface="Calibri Light" panose="020F0302020204030204" charset="0"/>
      <p:regular r:id="rId22"/>
      <p:italic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font" Target="fonts/font7.fntdata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7583" y="766763"/>
            <a:ext cx="6824133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0486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486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/>
      <p:sp>
        <p:nvSpPr>
          <p:cNvPr id="1048588" name="幻灯片图像占位符 1"/>
          <p:cNvSpPr/>
          <p:nvPr>
            <p:ph type="sldImg" idx="2"/>
          </p:nvPr>
        </p:nvSpPr>
        <p:spPr/>
      </p:sp>
      <p:sp>
        <p:nvSpPr>
          <p:cNvPr id="1048589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65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4865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5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5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636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4863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3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591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4859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9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5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647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4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5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618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48619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4862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2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624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25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4862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27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4862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2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3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63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0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0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657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48658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5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6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6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64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1048642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4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4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4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GIF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文本框 1048585"/>
          <p:cNvSpPr txBox="1"/>
          <p:nvPr/>
        </p:nvSpPr>
        <p:spPr>
          <a:xfrm>
            <a:off x="1101256" y="848287"/>
            <a:ext cx="5676763" cy="688340"/>
          </a:xfrm>
          <a:prstGeom prst="rect">
            <a:avLst/>
          </a:prstGeom>
          <a:noFill/>
          <a:ln w="25400">
            <a:noFill/>
            <a:prstDash val="solid"/>
          </a:ln>
        </p:spPr>
        <p:txBody>
          <a:bodyPr wrap="square" rtlCol="0">
            <a:spAutoFit/>
          </a:bodyPr>
          <a:p>
            <a:r>
              <a:rPr lang="zh-CN" sz="4100">
                <a:solidFill>
                  <a:srgbClr val="000000"/>
                </a:solidFill>
              </a:rPr>
              <a:t>丑奴儿·书博山道中壁</a:t>
            </a:r>
            <a:endParaRPr lang="zh-CN" sz="4100">
              <a:solidFill>
                <a:srgbClr val="000000"/>
              </a:solidFill>
            </a:endParaRPr>
          </a:p>
        </p:txBody>
      </p:sp>
      <p:sp>
        <p:nvSpPr>
          <p:cNvPr id="1048587" name="文本框 1048646"/>
          <p:cNvSpPr txBox="1"/>
          <p:nvPr/>
        </p:nvSpPr>
        <p:spPr>
          <a:xfrm>
            <a:off x="4549047" y="1936748"/>
            <a:ext cx="1396835" cy="52197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2800">
                <a:solidFill>
                  <a:srgbClr val="000000"/>
                </a:solidFill>
              </a:rPr>
              <a:t>辛弃疾</a:t>
            </a:r>
            <a:endParaRPr lang="zh-CN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图片 2097166"/>
          <p:cNvPicPr/>
          <p:nvPr/>
        </p:nvPicPr>
        <p:blipFill>
          <a:blip r:embed="rId1"/>
          <a:stretch>
            <a:fillRect/>
          </a:stretch>
        </p:blipFill>
        <p:spPr>
          <a:xfrm>
            <a:off x="-45720" y="0"/>
            <a:ext cx="12284361" cy="6860313"/>
          </a:xfrm>
          <a:prstGeom prst="rect">
            <a:avLst/>
          </a:prstGeom>
        </p:spPr>
      </p:pic>
      <p:sp>
        <p:nvSpPr>
          <p:cNvPr id="1048681" name="文本框 4"/>
          <p:cNvSpPr txBox="1"/>
          <p:nvPr/>
        </p:nvSpPr>
        <p:spPr>
          <a:xfrm>
            <a:off x="139930" y="0"/>
            <a:ext cx="5559165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锐字工房云字库行楷GBK" panose="02010604000000000000" charset="-122"/>
                <a:ea typeface="锐字工房云字库行楷GBK" panose="02010604000000000000" charset="-122"/>
              </a:rPr>
              <a:t>阅读拓展</a:t>
            </a:r>
            <a:endParaRPr lang="zh-CN" altLang="en-US" sz="4400">
              <a:solidFill>
                <a:srgbClr val="FF0000"/>
              </a:solidFill>
              <a:latin typeface="锐字工房云字库行楷GBK" panose="02010604000000000000" charset="-122"/>
              <a:ea typeface="锐字工房云字库行楷GBK" panose="02010604000000000000" charset="-122"/>
            </a:endParaRPr>
          </a:p>
        </p:txBody>
      </p:sp>
      <p:sp>
        <p:nvSpPr>
          <p:cNvPr id="1048683" name="文本框 1048585"/>
          <p:cNvSpPr txBox="1"/>
          <p:nvPr/>
        </p:nvSpPr>
        <p:spPr>
          <a:xfrm>
            <a:off x="2008506" y="1218268"/>
            <a:ext cx="7381178" cy="688340"/>
          </a:xfrm>
          <a:prstGeom prst="rect">
            <a:avLst/>
          </a:prstGeom>
          <a:noFill/>
          <a:ln w="25400">
            <a:noFill/>
            <a:prstDash val="solid"/>
          </a:ln>
        </p:spPr>
        <p:txBody>
          <a:bodyPr wrap="square" rtlCol="0">
            <a:spAutoFit/>
          </a:bodyPr>
          <a:p>
            <a:r>
              <a:rPr lang="zh-CN" sz="4100">
                <a:solidFill>
                  <a:srgbClr val="000000"/>
                </a:solidFill>
              </a:rPr>
              <a:t>破阵子</a:t>
            </a:r>
            <a:r>
              <a:rPr lang="zh-CN" altLang="zh-CN" sz="4100">
                <a:solidFill>
                  <a:srgbClr val="000000"/>
                </a:solidFill>
              </a:rPr>
              <a:t>·为陈同甫赋壮词以寄之</a:t>
            </a:r>
            <a:endParaRPr lang="zh-CN" sz="4100">
              <a:solidFill>
                <a:srgbClr val="000000"/>
              </a:solidFill>
            </a:endParaRPr>
          </a:p>
        </p:txBody>
      </p:sp>
      <p:sp>
        <p:nvSpPr>
          <p:cNvPr id="1048684" name="文本框 1048683"/>
          <p:cNvSpPr txBox="1"/>
          <p:nvPr/>
        </p:nvSpPr>
        <p:spPr>
          <a:xfrm>
            <a:off x="7161687" y="2082712"/>
            <a:ext cx="1872715" cy="4978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2800">
                <a:solidFill>
                  <a:srgbClr val="000000"/>
                </a:solidFill>
              </a:rPr>
              <a:t>辛弃疾</a:t>
            </a:r>
            <a:endParaRPr lang="zh-CN" sz="2800">
              <a:solidFill>
                <a:srgbClr val="000000"/>
              </a:solidFill>
            </a:endParaRPr>
          </a:p>
        </p:txBody>
      </p:sp>
      <p:sp>
        <p:nvSpPr>
          <p:cNvPr id="1048686" name="文本框 1048685"/>
          <p:cNvSpPr txBox="1"/>
          <p:nvPr/>
        </p:nvSpPr>
        <p:spPr>
          <a:xfrm>
            <a:off x="1188761" y="2816859"/>
            <a:ext cx="9020668" cy="21742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000000"/>
                </a:solidFill>
              </a:rPr>
              <a:t>    </a:t>
            </a:r>
            <a:r>
              <a:rPr lang="zh-CN" sz="3600">
                <a:solidFill>
                  <a:srgbClr val="000000"/>
                </a:solidFill>
              </a:rPr>
              <a:t>醉里挑灯看剑，梦回吹角连营。八百里分麾下炙，五十弦翻塞外声，沙场秋点兵。</a:t>
            </a:r>
            <a:endParaRPr lang="zh-CN" sz="3600">
              <a:solidFill>
                <a:srgbClr val="000000"/>
              </a:solidFill>
            </a:endParaRPr>
          </a:p>
          <a:p>
            <a:r>
              <a:rPr lang="en-US" altLang="zh-CN" sz="3600">
                <a:solidFill>
                  <a:srgbClr val="000000"/>
                </a:solidFill>
              </a:rPr>
              <a:t>    </a:t>
            </a:r>
            <a:r>
              <a:rPr lang="zh-CN" altLang="zh-CN" sz="3600">
                <a:solidFill>
                  <a:srgbClr val="000000"/>
                </a:solidFill>
              </a:rPr>
              <a:t>马作的卢飞快，弓如霹雳弦惊。了却君王天下事，赢得生前身后名，可怜白发生。</a:t>
            </a:r>
            <a:endParaRPr lang="zh-CN" sz="3600">
              <a:solidFill>
                <a:srgbClr val="000000"/>
              </a:solidFill>
            </a:endParaRPr>
          </a:p>
        </p:txBody>
      </p:sp>
      <p:sp>
        <p:nvSpPr>
          <p:cNvPr id="1048687" name="文本框 1048686"/>
          <p:cNvSpPr txBox="1"/>
          <p:nvPr/>
        </p:nvSpPr>
        <p:spPr>
          <a:xfrm rot="20540802">
            <a:off x="6748475" y="5194031"/>
            <a:ext cx="5282421" cy="688340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p>
            <a:r>
              <a:rPr lang="zh-CN" sz="3500">
                <a:solidFill>
                  <a:srgbClr val="000000"/>
                </a:solidFill>
                <a:latin typeface="方正行楷_GBK"/>
                <a:ea typeface="方正行楷_GBK"/>
                <a:cs typeface="方正行楷_GBK"/>
              </a:rPr>
              <a:t>体会一下不一样的辛弃疾！</a:t>
            </a:r>
            <a:endParaRPr lang="zh-CN" sz="3500">
              <a:solidFill>
                <a:srgbClr val="000000"/>
              </a:solidFill>
              <a:latin typeface="方正行楷_GBK"/>
              <a:ea typeface="方正行楷_GBK"/>
              <a:cs typeface="方正行楷_GB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4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4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/>
      <p:pic>
        <p:nvPicPr>
          <p:cNvPr id="2097152" name="图片 3" descr="1_180420092134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4130" y="-11430"/>
            <a:ext cx="12239625" cy="6880225"/>
          </a:xfrm>
          <a:prstGeom prst="rect">
            <a:avLst/>
          </a:prstGeom>
        </p:spPr>
      </p:pic>
      <p:sp>
        <p:nvSpPr>
          <p:cNvPr id="1048595" name="文本框 4"/>
          <p:cNvSpPr txBox="1"/>
          <p:nvPr/>
        </p:nvSpPr>
        <p:spPr>
          <a:xfrm>
            <a:off x="139930" y="0"/>
            <a:ext cx="2735580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锐字工房云字库行楷GBK" panose="02010604000000000000" charset="-122"/>
                <a:ea typeface="锐字工房云字库行楷GBK" panose="02010604000000000000" charset="-122"/>
              </a:rPr>
              <a:t>走近诗人</a:t>
            </a:r>
            <a:endParaRPr lang="zh-CN" altLang="en-US" sz="4400">
              <a:solidFill>
                <a:srgbClr val="FF0000"/>
              </a:solidFill>
              <a:latin typeface="锐字工房云字库行楷GBK" panose="02010604000000000000" charset="-122"/>
              <a:ea typeface="锐字工房云字库行楷GBK" panose="02010604000000000000" charset="-122"/>
            </a:endParaRPr>
          </a:p>
        </p:txBody>
      </p:sp>
      <p:sp>
        <p:nvSpPr>
          <p:cNvPr id="1048596" name="文本框 6"/>
          <p:cNvSpPr txBox="1"/>
          <p:nvPr/>
        </p:nvSpPr>
        <p:spPr>
          <a:xfrm>
            <a:off x="812066" y="554356"/>
            <a:ext cx="8979000" cy="626364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300" b="1"/>
              <a:t>辛弃疾（1140年5月28日－1207年10月3日），</a:t>
            </a:r>
            <a:r>
              <a:rPr lang="zh-CN" altLang="en-US" sz="2300" b="1" u="sng"/>
              <a:t>原字坦夫</a:t>
            </a:r>
            <a:r>
              <a:rPr lang="zh-CN" altLang="en-US" sz="2300" b="1"/>
              <a:t>，后改字</a:t>
            </a:r>
            <a:r>
              <a:rPr lang="zh-CN" altLang="en-US" sz="2300" b="1">
                <a:solidFill>
                  <a:srgbClr val="FF0000"/>
                </a:solidFill>
              </a:rPr>
              <a:t>幼安</a:t>
            </a:r>
            <a:r>
              <a:rPr lang="zh-CN" altLang="en-US" sz="2300" b="1"/>
              <a:t>，号</a:t>
            </a:r>
            <a:r>
              <a:rPr lang="zh-CN" altLang="en-US" sz="2300" b="1">
                <a:solidFill>
                  <a:srgbClr val="FF0000"/>
                </a:solidFill>
              </a:rPr>
              <a:t>稼轩</a:t>
            </a:r>
            <a:r>
              <a:rPr lang="zh-CN" altLang="en-US" sz="2300" b="1"/>
              <a:t>，山东东路济南府历城县（今济南市历城区遥墙镇四凤闸村）人。</a:t>
            </a:r>
            <a:r>
              <a:rPr lang="zh-CN" altLang="en-US" sz="2300" b="1">
                <a:solidFill>
                  <a:srgbClr val="FF0000"/>
                </a:solidFill>
              </a:rPr>
              <a:t>南宋豪放派词人</a:t>
            </a:r>
            <a:r>
              <a:rPr lang="zh-CN" altLang="en-US" sz="2300" b="1"/>
              <a:t>、将领，有“</a:t>
            </a:r>
            <a:r>
              <a:rPr lang="zh-CN" altLang="en-US" sz="2300" b="1">
                <a:solidFill>
                  <a:srgbClr val="FF0000"/>
                </a:solidFill>
              </a:rPr>
              <a:t>词中之龙</a:t>
            </a:r>
            <a:r>
              <a:rPr lang="zh-CN" altLang="en-US" sz="2300" b="1"/>
              <a:t>”的美称。与苏轼合称“苏辛”，与李清照并称“济南二安”。</a:t>
            </a:r>
            <a:endParaRPr lang="zh-CN" altLang="en-US" sz="2300" b="1"/>
          </a:p>
          <a:p>
            <a:endParaRPr lang="zh-CN" altLang="en-US" sz="2300" b="1"/>
          </a:p>
          <a:p>
            <a:r>
              <a:rPr lang="zh-CN" altLang="en-US" sz="2300" b="1"/>
              <a:t>辛弃疾生于金国，少年抗金归宋，曾任江西安抚使、福建安抚使等职。著有《美芹十论》、《九议》，条陈战守之策。由于与当政的主和派政见不合，后被弹劾落职，退隐山居。开禧北伐前后，相继被起用为绍兴知府、镇江知府、枢密都承旨等职。开禧三年（1207年），辛弃疾病逝，年六十八。后赠少师，谥号“忠敏”。 </a:t>
            </a:r>
            <a:endParaRPr lang="zh-CN" altLang="en-US" sz="2300" b="1"/>
          </a:p>
          <a:p>
            <a:endParaRPr lang="zh-CN" altLang="en-US" sz="2300" b="1"/>
          </a:p>
          <a:p>
            <a:r>
              <a:rPr lang="zh-CN" altLang="en-US" sz="2300" b="1"/>
              <a:t>辛弃疾一生以恢复为志，以功业自许，却命运多舛、备受排挤、壮志难酬。但他恢复中原的爱国信念始终没有动摇，而是把满腔激情和对国家兴亡、民族命运的关切、忧虑，全部寄寓于词作之中。其词艺术风格多样，以豪放为主，风格沉雄豪迈又不乏细腻柔媚之处。其词题材广阔又善化用典故入词，抒写力图恢复国家统一的爱国热情，倾诉壮志难酬的悲愤，对当时执政者的屈辱求和颇多谴责；也有不少吟咏祖国河山的作品。现存词六百多首，有词集《稼轩长短句》等传世。</a:t>
            </a:r>
            <a:endParaRPr lang="zh-CN" altLang="en-US" sz="2300" b="1"/>
          </a:p>
        </p:txBody>
      </p:sp>
      <p:pic>
        <p:nvPicPr>
          <p:cNvPr id="2097153" name="图片 7" descr="t01e20a6d6a34a63bd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1065" y="970001"/>
            <a:ext cx="2400935" cy="455485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3" descr="1_180420092134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4130" y="-11430"/>
            <a:ext cx="12239625" cy="6880225"/>
          </a:xfrm>
          <a:prstGeom prst="rect">
            <a:avLst/>
          </a:prstGeom>
        </p:spPr>
      </p:pic>
      <p:sp>
        <p:nvSpPr>
          <p:cNvPr id="1048597" name="文本框 4"/>
          <p:cNvSpPr txBox="1"/>
          <p:nvPr/>
        </p:nvSpPr>
        <p:spPr>
          <a:xfrm>
            <a:off x="139930" y="0"/>
            <a:ext cx="2735580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锐字工房云字库行楷GBK" panose="02010604000000000000" charset="-122"/>
                <a:ea typeface="锐字工房云字库行楷GBK" panose="02010604000000000000" charset="-122"/>
              </a:rPr>
              <a:t>背景介绍</a:t>
            </a:r>
            <a:endParaRPr lang="zh-CN" altLang="en-US" sz="4400">
              <a:solidFill>
                <a:srgbClr val="FF0000"/>
              </a:solidFill>
              <a:latin typeface="锐字工房云字库行楷GBK" panose="02010604000000000000" charset="-122"/>
              <a:ea typeface="锐字工房云字库行楷GBK" panose="02010604000000000000" charset="-122"/>
            </a:endParaRPr>
          </a:p>
        </p:txBody>
      </p:sp>
      <p:sp>
        <p:nvSpPr>
          <p:cNvPr id="1048598" name="文本框 1048597"/>
          <p:cNvSpPr txBox="1"/>
          <p:nvPr/>
        </p:nvSpPr>
        <p:spPr>
          <a:xfrm>
            <a:off x="1054018" y="1138647"/>
            <a:ext cx="5551382" cy="46634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en-US" altLang="zh-CN" sz="3100">
                <a:solidFill>
                  <a:srgbClr val="000000"/>
                </a:solidFill>
              </a:rPr>
              <a:t>   </a:t>
            </a:r>
            <a:r>
              <a:rPr lang="zh-CN" altLang="en-US" sz="3100">
                <a:solidFill>
                  <a:srgbClr val="000000"/>
                </a:solidFill>
              </a:rPr>
              <a:t>此词是辛弃疾被弹劾去职、闲居带湖时所作。创作时间在宋孝宗淳熙八年（</a:t>
            </a:r>
            <a:r>
              <a:rPr lang="en-US" altLang="zh-CN" sz="3100">
                <a:solidFill>
                  <a:srgbClr val="000000"/>
                </a:solidFill>
              </a:rPr>
              <a:t>1181</a:t>
            </a:r>
            <a:r>
              <a:rPr lang="zh-CN" altLang="en-US" sz="3100">
                <a:solidFill>
                  <a:srgbClr val="000000"/>
                </a:solidFill>
              </a:rPr>
              <a:t>）至宋光宗绍熙三年（</a:t>
            </a:r>
            <a:r>
              <a:rPr lang="en-US" altLang="zh-CN" sz="3100">
                <a:solidFill>
                  <a:srgbClr val="000000"/>
                </a:solidFill>
              </a:rPr>
              <a:t>1192</a:t>
            </a:r>
            <a:r>
              <a:rPr lang="zh-CN" altLang="en-US" sz="3100">
                <a:solidFill>
                  <a:srgbClr val="000000"/>
                </a:solidFill>
              </a:rPr>
              <a:t>）间。辛弃疾在带湖居住期间，常到博山游览，博山风景优美，他却无心赏玩。眼看国事日非，自己却无能为力，一腔愁绪无法排遣，遂在博山道中一壁上题了这首词。</a:t>
            </a:r>
            <a:endParaRPr lang="zh-CN" sz="3100">
              <a:solidFill>
                <a:srgbClr val="000000"/>
              </a:solidFill>
            </a:endParaRPr>
          </a:p>
        </p:txBody>
      </p:sp>
      <p:pic>
        <p:nvPicPr>
          <p:cNvPr id="2097155" name="图片 2097154"/>
          <p:cNvPicPr/>
          <p:nvPr/>
        </p:nvPicPr>
        <p:blipFill>
          <a:blip r:embed="rId2"/>
          <a:stretch>
            <a:fillRect/>
          </a:stretch>
        </p:blipFill>
        <p:spPr>
          <a:xfrm>
            <a:off x="6540080" y="1473041"/>
            <a:ext cx="5651920" cy="416200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图片 2097155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84361" cy="6860313"/>
          </a:xfrm>
          <a:prstGeom prst="rect">
            <a:avLst/>
          </a:prstGeom>
        </p:spPr>
      </p:pic>
      <p:pic>
        <p:nvPicPr>
          <p:cNvPr id="2097157" name="图片 2097156"/>
          <p:cNvPicPr/>
          <p:nvPr/>
        </p:nvPicPr>
        <p:blipFill>
          <a:blip r:embed="rId2"/>
          <a:stretch>
            <a:fillRect/>
          </a:stretch>
        </p:blipFill>
        <p:spPr>
          <a:xfrm>
            <a:off x="9881963" y="0"/>
            <a:ext cx="2310038" cy="1683425"/>
          </a:xfrm>
          <a:prstGeom prst="rect">
            <a:avLst/>
          </a:prstGeom>
        </p:spPr>
      </p:pic>
      <p:sp>
        <p:nvSpPr>
          <p:cNvPr id="1048599" name="文本框 4"/>
          <p:cNvSpPr txBox="1"/>
          <p:nvPr/>
        </p:nvSpPr>
        <p:spPr>
          <a:xfrm>
            <a:off x="139930" y="0"/>
            <a:ext cx="5559165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锐字工房云字库行楷GBK" panose="02010604000000000000" charset="-122"/>
                <a:ea typeface="锐字工房云字库行楷GBK" panose="02010604000000000000" charset="-122"/>
              </a:rPr>
              <a:t>朗读诗词，初步体会</a:t>
            </a:r>
            <a:endParaRPr lang="zh-CN" altLang="en-US" sz="4400">
              <a:solidFill>
                <a:srgbClr val="FF0000"/>
              </a:solidFill>
              <a:latin typeface="锐字工房云字库行楷GBK" panose="02010604000000000000" charset="-122"/>
              <a:ea typeface="锐字工房云字库行楷GBK" panose="02010604000000000000" charset="-122"/>
            </a:endParaRPr>
          </a:p>
        </p:txBody>
      </p:sp>
      <p:sp>
        <p:nvSpPr>
          <p:cNvPr id="1048600" name="文本框 1048585"/>
          <p:cNvSpPr txBox="1"/>
          <p:nvPr/>
        </p:nvSpPr>
        <p:spPr>
          <a:xfrm>
            <a:off x="2693264" y="1105852"/>
            <a:ext cx="5676763" cy="688340"/>
          </a:xfrm>
          <a:prstGeom prst="rect">
            <a:avLst/>
          </a:prstGeom>
          <a:noFill/>
          <a:ln w="25400">
            <a:noFill/>
            <a:prstDash val="solid"/>
          </a:ln>
        </p:spPr>
        <p:txBody>
          <a:bodyPr wrap="square" rtlCol="0">
            <a:spAutoFit/>
          </a:bodyPr>
          <a:p>
            <a:r>
              <a:rPr lang="zh-CN" sz="4100">
                <a:solidFill>
                  <a:srgbClr val="000000"/>
                </a:solidFill>
              </a:rPr>
              <a:t>丑奴儿·书博山道中壁</a:t>
            </a:r>
            <a:endParaRPr lang="zh-CN" sz="4100">
              <a:solidFill>
                <a:srgbClr val="000000"/>
              </a:solidFill>
            </a:endParaRPr>
          </a:p>
        </p:txBody>
      </p:sp>
      <p:sp>
        <p:nvSpPr>
          <p:cNvPr id="1048601" name="文本框 1048646"/>
          <p:cNvSpPr txBox="1"/>
          <p:nvPr/>
        </p:nvSpPr>
        <p:spPr>
          <a:xfrm>
            <a:off x="6897643" y="1918754"/>
            <a:ext cx="1396835" cy="52197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2800">
                <a:solidFill>
                  <a:srgbClr val="000000"/>
                </a:solidFill>
              </a:rPr>
              <a:t>辛弃疾</a:t>
            </a:r>
            <a:endParaRPr lang="zh-CN" sz="2800">
              <a:solidFill>
                <a:srgbClr val="000000"/>
              </a:solidFill>
            </a:endParaRPr>
          </a:p>
        </p:txBody>
      </p:sp>
      <p:sp>
        <p:nvSpPr>
          <p:cNvPr id="1048602" name="文本框 1048601"/>
          <p:cNvSpPr txBox="1"/>
          <p:nvPr/>
        </p:nvSpPr>
        <p:spPr>
          <a:xfrm>
            <a:off x="-130941" y="2900043"/>
            <a:ext cx="12135270" cy="11328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3600">
                <a:solidFill>
                  <a:srgbClr val="000000"/>
                </a:solidFill>
              </a:rPr>
              <a:t>少年不识愁滋味，爱上层楼。爱上层楼，为赋新词强说愁。</a:t>
            </a:r>
            <a:endParaRPr lang="zh-CN" sz="3600">
              <a:solidFill>
                <a:srgbClr val="000000"/>
              </a:solidFill>
            </a:endParaRPr>
          </a:p>
          <a:p>
            <a:r>
              <a:rPr lang="zh-CN" sz="3600">
                <a:solidFill>
                  <a:srgbClr val="000000"/>
                </a:solidFill>
              </a:rPr>
              <a:t>而今识尽愁滋味，欲说还休。欲说还休，却道“天凉好个秋”</a:t>
            </a:r>
            <a:endParaRPr lang="zh-CN" sz="3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图片 2097157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84361" cy="6860313"/>
          </a:xfrm>
          <a:prstGeom prst="rect">
            <a:avLst/>
          </a:prstGeom>
        </p:spPr>
      </p:pic>
      <p:sp>
        <p:nvSpPr>
          <p:cNvPr id="1048606" name="文本框 4"/>
          <p:cNvSpPr txBox="1"/>
          <p:nvPr/>
        </p:nvSpPr>
        <p:spPr>
          <a:xfrm>
            <a:off x="139930" y="0"/>
            <a:ext cx="5559165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锐字工房云字库行楷GBK" panose="02010604000000000000" charset="-122"/>
                <a:ea typeface="锐字工房云字库行楷GBK" panose="02010604000000000000" charset="-122"/>
              </a:rPr>
              <a:t>疏通诗意</a:t>
            </a:r>
            <a:endParaRPr lang="zh-CN" altLang="en-US" sz="4400">
              <a:solidFill>
                <a:srgbClr val="FF0000"/>
              </a:solidFill>
              <a:latin typeface="锐字工房云字库行楷GBK" panose="02010604000000000000" charset="-122"/>
              <a:ea typeface="锐字工房云字库行楷GBK" panose="02010604000000000000" charset="-122"/>
            </a:endParaRPr>
          </a:p>
        </p:txBody>
      </p:sp>
      <p:sp>
        <p:nvSpPr>
          <p:cNvPr id="1048607" name="文本框 1048585"/>
          <p:cNvSpPr txBox="1"/>
          <p:nvPr/>
        </p:nvSpPr>
        <p:spPr>
          <a:xfrm>
            <a:off x="2693264" y="1105852"/>
            <a:ext cx="5676763" cy="688340"/>
          </a:xfrm>
          <a:prstGeom prst="rect">
            <a:avLst/>
          </a:prstGeom>
          <a:noFill/>
          <a:ln w="25400">
            <a:noFill/>
            <a:prstDash val="solid"/>
          </a:ln>
        </p:spPr>
        <p:txBody>
          <a:bodyPr wrap="square" rtlCol="0">
            <a:spAutoFit/>
          </a:bodyPr>
          <a:p>
            <a:r>
              <a:rPr lang="zh-CN" sz="4100" u="sng">
                <a:solidFill>
                  <a:srgbClr val="000000"/>
                </a:solidFill>
              </a:rPr>
              <a:t>丑奴儿</a:t>
            </a:r>
            <a:r>
              <a:rPr lang="zh-CN" sz="4100">
                <a:solidFill>
                  <a:srgbClr val="000000"/>
                </a:solidFill>
              </a:rPr>
              <a:t>·书博山道中壁</a:t>
            </a:r>
            <a:endParaRPr lang="zh-CN" sz="4100">
              <a:solidFill>
                <a:srgbClr val="000000"/>
              </a:solidFill>
            </a:endParaRPr>
          </a:p>
        </p:txBody>
      </p:sp>
      <p:sp>
        <p:nvSpPr>
          <p:cNvPr id="1048608" name="椭圆形标注 1048607"/>
          <p:cNvSpPr/>
          <p:nvPr/>
        </p:nvSpPr>
        <p:spPr>
          <a:xfrm>
            <a:off x="3457213" y="0"/>
            <a:ext cx="2241882" cy="973451"/>
          </a:xfrm>
          <a:prstGeom prst="wedgeEllipseCallou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r>
              <a:rPr lang="zh-CN"/>
              <a:t>词牌名，又称采桑子</a:t>
            </a:r>
            <a:endParaRPr lang="zh-CN"/>
          </a:p>
        </p:txBody>
      </p:sp>
      <p:sp>
        <p:nvSpPr>
          <p:cNvPr id="1048609" name="文本框 1048608"/>
          <p:cNvSpPr txBox="1"/>
          <p:nvPr/>
        </p:nvSpPr>
        <p:spPr>
          <a:xfrm>
            <a:off x="1" y="2816859"/>
            <a:ext cx="11770966" cy="6121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3600">
                <a:solidFill>
                  <a:srgbClr val="000000"/>
                </a:solidFill>
              </a:rPr>
              <a:t>少年不识愁滋味，爱上</a:t>
            </a:r>
            <a:r>
              <a:rPr lang="zh-CN" sz="3600" u="sng">
                <a:solidFill>
                  <a:srgbClr val="000000"/>
                </a:solidFill>
              </a:rPr>
              <a:t>层楼</a:t>
            </a:r>
            <a:r>
              <a:rPr lang="zh-CN" sz="3600">
                <a:solidFill>
                  <a:srgbClr val="000000"/>
                </a:solidFill>
              </a:rPr>
              <a:t>。爱上层楼，为赋新词</a:t>
            </a:r>
            <a:r>
              <a:rPr lang="zh-CN" sz="3600" u="sng">
                <a:solidFill>
                  <a:srgbClr val="000000"/>
                </a:solidFill>
              </a:rPr>
              <a:t>强</a:t>
            </a:r>
            <a:r>
              <a:rPr lang="zh-CN" sz="3600">
                <a:solidFill>
                  <a:srgbClr val="000000"/>
                </a:solidFill>
              </a:rPr>
              <a:t>说愁。</a:t>
            </a:r>
            <a:endParaRPr lang="zh-CN" sz="3600">
              <a:solidFill>
                <a:srgbClr val="000000"/>
              </a:solidFill>
            </a:endParaRPr>
          </a:p>
        </p:txBody>
      </p:sp>
      <p:sp>
        <p:nvSpPr>
          <p:cNvPr id="1048610" name="椭圆形标注 1048609"/>
          <p:cNvSpPr/>
          <p:nvPr/>
        </p:nvSpPr>
        <p:spPr>
          <a:xfrm>
            <a:off x="4618180" y="1911818"/>
            <a:ext cx="2103937" cy="708507"/>
          </a:xfrm>
          <a:prstGeom prst="wedgeEllipseCallou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r>
              <a:rPr lang="zh-CN"/>
              <a:t>高楼</a:t>
            </a:r>
            <a:endParaRPr lang="zh-CN"/>
          </a:p>
        </p:txBody>
      </p:sp>
      <p:sp>
        <p:nvSpPr>
          <p:cNvPr id="1048611" name="椭圆形标注 1048610"/>
          <p:cNvSpPr/>
          <p:nvPr/>
        </p:nvSpPr>
        <p:spPr>
          <a:xfrm>
            <a:off x="9783904" y="1333307"/>
            <a:ext cx="1877891" cy="1287017"/>
          </a:xfrm>
          <a:prstGeom prst="wedgeEllipseCallou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r>
              <a:rPr lang="zh-CN"/>
              <a:t>竭力，极力</a:t>
            </a:r>
            <a:endParaRPr lang="zh-CN"/>
          </a:p>
        </p:txBody>
      </p:sp>
      <p:sp>
        <p:nvSpPr>
          <p:cNvPr id="1048612" name="文本框 1048611"/>
          <p:cNvSpPr txBox="1"/>
          <p:nvPr/>
        </p:nvSpPr>
        <p:spPr>
          <a:xfrm>
            <a:off x="139929" y="3667962"/>
            <a:ext cx="11441012" cy="9042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2800">
                <a:solidFill>
                  <a:srgbClr val="0000FF"/>
                </a:solidFill>
              </a:rPr>
              <a:t>人年轻的时候不知道什么是愁苦的滋味，喜欢登上高楼。喜欢登上高楼，为写一首新词，极力说愁。</a:t>
            </a:r>
            <a:endParaRPr lang="zh-CN" sz="2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48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4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4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9" grpId="0"/>
      <p:bldP spid="1048608" grpId="0" animBg="1"/>
      <p:bldP spid="1048610" grpId="0" animBg="1"/>
      <p:bldP spid="1048611" grpId="0" animBg="1"/>
      <p:bldP spid="10486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图片 2097158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84361" cy="6860313"/>
          </a:xfrm>
          <a:prstGeom prst="rect">
            <a:avLst/>
          </a:prstGeom>
        </p:spPr>
      </p:pic>
      <p:sp>
        <p:nvSpPr>
          <p:cNvPr id="1048613" name="文本框 1048612"/>
          <p:cNvSpPr txBox="1"/>
          <p:nvPr/>
        </p:nvSpPr>
        <p:spPr>
          <a:xfrm>
            <a:off x="1661622" y="1887429"/>
            <a:ext cx="8654498" cy="11328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3600">
                <a:solidFill>
                  <a:srgbClr val="000000"/>
                </a:solidFill>
              </a:rPr>
              <a:t>而今识尽愁滋味，</a:t>
            </a:r>
            <a:r>
              <a:rPr lang="zh-CN" sz="3600" u="sng">
                <a:solidFill>
                  <a:srgbClr val="000000"/>
                </a:solidFill>
              </a:rPr>
              <a:t>欲说还休</a:t>
            </a:r>
            <a:r>
              <a:rPr lang="zh-CN" sz="3600">
                <a:solidFill>
                  <a:srgbClr val="000000"/>
                </a:solidFill>
              </a:rPr>
              <a:t>。欲说还休，却道“天凉好个秋”</a:t>
            </a:r>
            <a:endParaRPr lang="zh-CN" sz="2800">
              <a:solidFill>
                <a:srgbClr val="000000"/>
              </a:solidFill>
            </a:endParaRPr>
          </a:p>
        </p:txBody>
      </p:sp>
      <p:sp>
        <p:nvSpPr>
          <p:cNvPr id="1048614" name="椭圆形标注 1048613"/>
          <p:cNvSpPr/>
          <p:nvPr/>
        </p:nvSpPr>
        <p:spPr>
          <a:xfrm>
            <a:off x="5620958" y="454931"/>
            <a:ext cx="2314336" cy="1267243"/>
          </a:xfrm>
          <a:prstGeom prst="wedgeEllipseCallout">
            <a:avLst/>
          </a:prstGeom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r>
              <a:rPr lang="zh-CN"/>
              <a:t>想说却最终没有说</a:t>
            </a:r>
            <a:endParaRPr lang="zh-CN"/>
          </a:p>
        </p:txBody>
      </p:sp>
      <p:sp>
        <p:nvSpPr>
          <p:cNvPr id="1048615" name="文本框 1048614"/>
          <p:cNvSpPr txBox="1"/>
          <p:nvPr/>
        </p:nvSpPr>
        <p:spPr>
          <a:xfrm>
            <a:off x="1591945" y="3288665"/>
            <a:ext cx="9834245" cy="953135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2800">
                <a:solidFill>
                  <a:srgbClr val="0000FF"/>
                </a:solidFill>
              </a:rPr>
              <a:t>现在尝尽了忧愁的滋味，想说却最终没有说。想说却最终没有说，却说</a:t>
            </a:r>
            <a:r>
              <a:rPr lang="en-US" altLang="zh-CN" sz="2800">
                <a:solidFill>
                  <a:srgbClr val="0000FF"/>
                </a:solidFill>
              </a:rPr>
              <a:t>:</a:t>
            </a:r>
            <a:r>
              <a:rPr lang="zh-CN" altLang="en-US" sz="2800">
                <a:solidFill>
                  <a:srgbClr val="0000FF"/>
                </a:solidFill>
              </a:rPr>
              <a:t>“好一个凉爽的秋天”！</a:t>
            </a:r>
            <a:endParaRPr lang="zh-CN" sz="2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4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3" grpId="0"/>
      <p:bldP spid="1048614" grpId="0" animBg="1"/>
      <p:bldP spid="10486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图片 2097159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84361" cy="6860313"/>
          </a:xfrm>
          <a:prstGeom prst="rect">
            <a:avLst/>
          </a:prstGeom>
        </p:spPr>
      </p:pic>
      <p:sp>
        <p:nvSpPr>
          <p:cNvPr id="1048616" name="文本框 4"/>
          <p:cNvSpPr txBox="1"/>
          <p:nvPr/>
        </p:nvSpPr>
        <p:spPr>
          <a:xfrm>
            <a:off x="139930" y="0"/>
            <a:ext cx="5559165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锐字工房云字库行楷GBK" panose="02010604000000000000" charset="-122"/>
                <a:ea typeface="锐字工房云字库行楷GBK" panose="02010604000000000000" charset="-122"/>
              </a:rPr>
              <a:t>深研透析，入木三分</a:t>
            </a:r>
            <a:endParaRPr lang="zh-CN" altLang="en-US" sz="4400">
              <a:solidFill>
                <a:srgbClr val="FF0000"/>
              </a:solidFill>
              <a:latin typeface="锐字工房云字库行楷GBK" panose="02010604000000000000" charset="-122"/>
              <a:ea typeface="锐字工房云字库行楷GBK" panose="02010604000000000000" charset="-122"/>
            </a:endParaRPr>
          </a:p>
        </p:txBody>
      </p:sp>
      <p:sp>
        <p:nvSpPr>
          <p:cNvPr id="1048669" name="文本框 1048668"/>
          <p:cNvSpPr txBox="1"/>
          <p:nvPr/>
        </p:nvSpPr>
        <p:spPr>
          <a:xfrm>
            <a:off x="1421631" y="1251476"/>
            <a:ext cx="7897692" cy="5359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en-US" altLang="zh-CN" sz="3300" b="1">
                <a:solidFill>
                  <a:srgbClr val="000000"/>
                </a:solidFill>
              </a:rPr>
              <a:t>1.</a:t>
            </a:r>
            <a:r>
              <a:rPr lang="zh-CN" altLang="zh-CN" sz="3300" b="1">
                <a:solidFill>
                  <a:srgbClr val="000000"/>
                </a:solidFill>
              </a:rPr>
              <a:t>上片主要写了哪些内容</a:t>
            </a:r>
            <a:r>
              <a:rPr lang="en-US" altLang="zh-CN" sz="3300" b="1">
                <a:solidFill>
                  <a:srgbClr val="000000"/>
                </a:solidFill>
              </a:rPr>
              <a:t>?</a:t>
            </a:r>
            <a:endParaRPr lang="zh-CN" sz="3300" b="1">
              <a:solidFill>
                <a:srgbClr val="000000"/>
              </a:solidFill>
            </a:endParaRPr>
          </a:p>
        </p:txBody>
      </p:sp>
      <p:sp>
        <p:nvSpPr>
          <p:cNvPr id="1048670" name="文本框 1048669"/>
          <p:cNvSpPr txBox="1"/>
          <p:nvPr/>
        </p:nvSpPr>
        <p:spPr>
          <a:xfrm>
            <a:off x="1421631" y="2106824"/>
            <a:ext cx="9114026" cy="5613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3200">
                <a:solidFill>
                  <a:srgbClr val="FF0000"/>
                </a:solidFill>
              </a:rPr>
              <a:t>上片写少年登高远望，气壮如山，不知愁为何物。</a:t>
            </a:r>
            <a:endParaRPr lang="zh-CN" sz="3200">
              <a:solidFill>
                <a:srgbClr val="FF0000"/>
              </a:solidFill>
            </a:endParaRPr>
          </a:p>
        </p:txBody>
      </p:sp>
      <p:sp>
        <p:nvSpPr>
          <p:cNvPr id="1048671" name="文本框 1048670"/>
          <p:cNvSpPr txBox="1"/>
          <p:nvPr/>
        </p:nvSpPr>
        <p:spPr>
          <a:xfrm>
            <a:off x="1421631" y="2987571"/>
            <a:ext cx="7897692" cy="5359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en-US" altLang="zh-CN" sz="3300" b="1">
                <a:solidFill>
                  <a:srgbClr val="000000"/>
                </a:solidFill>
              </a:rPr>
              <a:t>2.</a:t>
            </a:r>
            <a:r>
              <a:rPr lang="zh-CN" altLang="en-US" sz="3300" b="1">
                <a:solidFill>
                  <a:srgbClr val="000000"/>
                </a:solidFill>
              </a:rPr>
              <a:t>“而今”一词，反映出了什么</a:t>
            </a:r>
            <a:r>
              <a:rPr lang="en-US" altLang="zh-CN" sz="3300" b="1">
                <a:solidFill>
                  <a:srgbClr val="000000"/>
                </a:solidFill>
              </a:rPr>
              <a:t>?</a:t>
            </a:r>
            <a:endParaRPr lang="zh-CN" sz="3300" b="1">
              <a:solidFill>
                <a:srgbClr val="000000"/>
              </a:solidFill>
            </a:endParaRPr>
          </a:p>
        </p:txBody>
      </p:sp>
      <p:sp>
        <p:nvSpPr>
          <p:cNvPr id="1048672" name="文本框 1048671"/>
          <p:cNvSpPr txBox="1"/>
          <p:nvPr/>
        </p:nvSpPr>
        <p:spPr>
          <a:xfrm>
            <a:off x="1421630" y="3953464"/>
            <a:ext cx="9301279" cy="1501141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3200">
                <a:solidFill>
                  <a:srgbClr val="FF0000"/>
                </a:solidFill>
              </a:rPr>
              <a:t>“而今”二字，不仅显示出时间跨度，而且反映了不同的人生经历。在涉世既深又饱经忧患之余，进入“识尽愁滋味”的阶段。</a:t>
            </a:r>
            <a:endParaRPr 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8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70" grpId="0"/>
      <p:bldP spid="10486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图片 2097160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84361" cy="6860313"/>
          </a:xfrm>
          <a:prstGeom prst="rect">
            <a:avLst/>
          </a:prstGeom>
        </p:spPr>
      </p:pic>
      <p:sp>
        <p:nvSpPr>
          <p:cNvPr id="1048673" name="文本框 1048672"/>
          <p:cNvSpPr txBox="1"/>
          <p:nvPr/>
        </p:nvSpPr>
        <p:spPr>
          <a:xfrm>
            <a:off x="1421631" y="1251476"/>
            <a:ext cx="7897692" cy="5359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en-US" altLang="zh-CN" sz="3300" b="1">
                <a:solidFill>
                  <a:srgbClr val="000000"/>
                </a:solidFill>
              </a:rPr>
              <a:t>3.</a:t>
            </a:r>
            <a:r>
              <a:rPr lang="zh-CN" altLang="zh-CN" sz="3300" b="1">
                <a:solidFill>
                  <a:srgbClr val="000000"/>
                </a:solidFill>
              </a:rPr>
              <a:t>少年“识尽”了什么</a:t>
            </a:r>
            <a:r>
              <a:rPr lang="en-US" altLang="zh-CN" sz="3300" b="1">
                <a:solidFill>
                  <a:srgbClr val="000000"/>
                </a:solidFill>
              </a:rPr>
              <a:t>?</a:t>
            </a:r>
            <a:endParaRPr lang="zh-CN" sz="3300" b="1">
              <a:solidFill>
                <a:srgbClr val="000000"/>
              </a:solidFill>
            </a:endParaRPr>
          </a:p>
        </p:txBody>
      </p:sp>
      <p:sp>
        <p:nvSpPr>
          <p:cNvPr id="1048674" name="文本框 1048673"/>
          <p:cNvSpPr txBox="1"/>
          <p:nvPr/>
        </p:nvSpPr>
        <p:spPr>
          <a:xfrm>
            <a:off x="1421631" y="2106824"/>
            <a:ext cx="9114026" cy="5613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3200">
                <a:solidFill>
                  <a:srgbClr val="FF0000"/>
                </a:solidFill>
              </a:rPr>
              <a:t>一是愁多，二是愁深</a:t>
            </a:r>
            <a:endParaRPr lang="zh-CN" sz="3200">
              <a:solidFill>
                <a:srgbClr val="FF0000"/>
              </a:solidFill>
            </a:endParaRPr>
          </a:p>
        </p:txBody>
      </p:sp>
      <p:sp>
        <p:nvSpPr>
          <p:cNvPr id="1048675" name="文本框 1048674"/>
          <p:cNvSpPr txBox="1"/>
          <p:nvPr/>
        </p:nvSpPr>
        <p:spPr>
          <a:xfrm>
            <a:off x="1421631" y="2987571"/>
            <a:ext cx="7897692" cy="53594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en-US" altLang="zh-CN" sz="3300" b="1">
                <a:solidFill>
                  <a:srgbClr val="000000"/>
                </a:solidFill>
              </a:rPr>
              <a:t>4.</a:t>
            </a:r>
            <a:r>
              <a:rPr lang="zh-CN" altLang="zh-CN" sz="3300" b="1">
                <a:solidFill>
                  <a:srgbClr val="000000"/>
                </a:solidFill>
              </a:rPr>
              <a:t>理解“却道‘天凉好个秋’”</a:t>
            </a:r>
            <a:endParaRPr lang="zh-CN" sz="3300" b="1">
              <a:solidFill>
                <a:srgbClr val="000000"/>
              </a:solidFill>
            </a:endParaRPr>
          </a:p>
        </p:txBody>
      </p:sp>
      <p:sp>
        <p:nvSpPr>
          <p:cNvPr id="1048676" name="文本框 1048675"/>
          <p:cNvSpPr txBox="1"/>
          <p:nvPr/>
        </p:nvSpPr>
        <p:spPr>
          <a:xfrm>
            <a:off x="1421630" y="3953464"/>
            <a:ext cx="9301279" cy="1971041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3200">
                <a:solidFill>
                  <a:srgbClr val="FF0000"/>
                </a:solidFill>
              </a:rPr>
              <a:t>这些多而深的愁，有的不能说，有的不便说，而且“识尽”而说不尽，说之亦复何益</a:t>
            </a:r>
            <a:r>
              <a:rPr lang="en-US" altLang="zh-CN" sz="3200">
                <a:solidFill>
                  <a:srgbClr val="FF0000"/>
                </a:solidFill>
              </a:rPr>
              <a:t>?</a:t>
            </a:r>
            <a:r>
              <a:rPr lang="zh-CN" altLang="zh-CN" sz="3200">
                <a:solidFill>
                  <a:srgbClr val="FF0000"/>
                </a:solidFill>
              </a:rPr>
              <a:t>只能道“天凉好个秋”。其实，“却道”也是一种“强说”。故意说得轻松洒脱，实际上也是难以摆脱心头的沉重。</a:t>
            </a:r>
            <a:endParaRPr 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74" grpId="0"/>
      <p:bldP spid="10486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图片 2097161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284361" cy="6860313"/>
          </a:xfrm>
          <a:prstGeom prst="rect">
            <a:avLst/>
          </a:prstGeom>
        </p:spPr>
      </p:pic>
      <p:sp>
        <p:nvSpPr>
          <p:cNvPr id="1048679" name="文本框 1048678"/>
          <p:cNvSpPr txBox="1"/>
          <p:nvPr/>
        </p:nvSpPr>
        <p:spPr>
          <a:xfrm>
            <a:off x="1673860" y="514985"/>
            <a:ext cx="2461260" cy="937260"/>
          </a:xfrm>
          <a:prstGeom prst="rect">
            <a:avLst/>
          </a:prstGeom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sz="55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方正行楷_GBK"/>
                <a:ea typeface="方正行楷_GBK"/>
                <a:cs typeface="方正行楷_GBK"/>
              </a:rPr>
              <a:t>总结</a:t>
            </a:r>
            <a:endParaRPr lang="zh-CN" sz="55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方正行楷_GBK"/>
              <a:ea typeface="方正行楷_GBK"/>
              <a:cs typeface="方正行楷_GBK"/>
            </a:endParaRPr>
          </a:p>
        </p:txBody>
      </p:sp>
      <p:sp>
        <p:nvSpPr>
          <p:cNvPr id="1048680" name="文本框 1048679"/>
          <p:cNvSpPr txBox="1"/>
          <p:nvPr/>
        </p:nvSpPr>
        <p:spPr>
          <a:xfrm>
            <a:off x="1673991" y="2085847"/>
            <a:ext cx="6459676" cy="1971041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sz="3300">
                <a:solidFill>
                  <a:srgbClr val="FF0000"/>
                </a:solidFill>
              </a:rPr>
              <a:t>这首词通过少年时与而今的对比，表现了作者受压抑，遭排挤，报国无路的痛苦，也是对南宋朝廷的讽刺与不满。</a:t>
            </a:r>
            <a:endParaRPr lang="zh-CN" sz="3300">
              <a:solidFill>
                <a:srgbClr val="FF0000"/>
              </a:solidFill>
            </a:endParaRPr>
          </a:p>
        </p:txBody>
      </p:sp>
      <p:pic>
        <p:nvPicPr>
          <p:cNvPr id="2097166" name="图片 2097165"/>
          <p:cNvPicPr/>
          <p:nvPr/>
        </p:nvPicPr>
        <p:blipFill>
          <a:blip r:embed="rId2"/>
          <a:stretch>
            <a:fillRect/>
          </a:stretch>
        </p:blipFill>
        <p:spPr>
          <a:xfrm>
            <a:off x="8216249" y="3554382"/>
            <a:ext cx="2964456" cy="25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4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80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1278</Words>
  <Application>WPS 演示</Application>
  <PresentationFormat/>
  <Paragraphs>78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锐字工房云字库行楷GBK</vt:lpstr>
      <vt:lpstr>方正行楷_GBK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S2</dc:creator>
  <cp:lastModifiedBy>✔Heart breaker</cp:lastModifiedBy>
  <cp:revision>1</cp:revision>
  <dcterms:created xsi:type="dcterms:W3CDTF">2018-12-16T00:42:05Z</dcterms:created>
  <dcterms:modified xsi:type="dcterms:W3CDTF">2018-12-16T00:42:07Z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