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sldIdLst>
    <p:sldId id="409" r:id="rId3"/>
    <p:sldId id="411" r:id="rId4"/>
    <p:sldId id="412" r:id="rId5"/>
    <p:sldId id="413" r:id="rId6"/>
    <p:sldId id="414" r:id="rId7"/>
    <p:sldId id="429" r:id="rId8"/>
    <p:sldId id="430" r:id="rId9"/>
    <p:sldId id="423" r:id="rId10"/>
    <p:sldId id="415" r:id="rId11"/>
    <p:sldId id="420" r:id="rId12"/>
    <p:sldId id="416" r:id="rId13"/>
    <p:sldId id="418" r:id="rId14"/>
    <p:sldId id="431" r:id="rId15"/>
    <p:sldId id="419" r:id="rId16"/>
    <p:sldId id="417" r:id="rId17"/>
    <p:sldId id="435" r:id="rId18"/>
    <p:sldId id="434" r:id="rId19"/>
    <p:sldId id="432" r:id="rId20"/>
    <p:sldId id="433" r:id="rId21"/>
    <p:sldId id="421" r:id="rId22"/>
    <p:sldId id="422" r:id="rId23"/>
    <p:sldId id="424" r:id="rId24"/>
    <p:sldId id="428" r:id="rId25"/>
    <p:sldId id="425" r:id="rId26"/>
    <p:sldId id="426" r:id="rId27"/>
    <p:sldId id="436" r:id="rId28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2" name="作者" initials="A" lastIdx="0" clrIdx="1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00"/>
        <p:guide pos="377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tags" Target="tags/tag161.xml" /><Relationship Id="rId3" Type="http://schemas.openxmlformats.org/officeDocument/2006/relationships/slide" Target="slides/slide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tags" Target="../tags/tag3.xml" /><Relationship Id="rId5" Type="http://schemas.openxmlformats.org/officeDocument/2006/relationships/tags" Target="../tags/tag4.xml" /><Relationship Id="rId6" Type="http://schemas.openxmlformats.org/officeDocument/2006/relationships/tags" Target="../tags/tag5.xml" /><Relationship Id="rId7" Type="http://schemas.openxmlformats.org/officeDocument/2006/relationships/tags" Target="../tags/tag6.xml" /><Relationship Id="rId8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tags" Target="../tags/tag54.xml" /><Relationship Id="rId3" Type="http://schemas.openxmlformats.org/officeDocument/2006/relationships/tags" Target="../tags/tag55.xml" /><Relationship Id="rId4" Type="http://schemas.openxmlformats.org/officeDocument/2006/relationships/tags" Target="../tags/tag56.xml" /><Relationship Id="rId5" Type="http://schemas.openxmlformats.org/officeDocument/2006/relationships/tags" Target="../tags/tag57.xml" /><Relationship Id="rId6" Type="http://schemas.openxmlformats.org/officeDocument/2006/relationships/tags" Target="../tags/tag58.xml" /><Relationship Id="rId7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9.xml" /><Relationship Id="rId2" Type="http://schemas.openxmlformats.org/officeDocument/2006/relationships/tags" Target="../tags/tag60.xml" /><Relationship Id="rId3" Type="http://schemas.openxmlformats.org/officeDocument/2006/relationships/tags" Target="../tags/tag61.xml" /><Relationship Id="rId4" Type="http://schemas.openxmlformats.org/officeDocument/2006/relationships/tags" Target="../tags/tag62.xml" /><Relationship Id="rId5" Type="http://schemas.openxmlformats.org/officeDocument/2006/relationships/tags" Target="../tags/tag63.xml" /><Relationship Id="rId6" Type="http://schemas.openxmlformats.org/officeDocument/2006/relationships/image" Target="../media/image3.png" /><Relationship Id="rId7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tags" Target="../tags/tag64.xml" /><Relationship Id="rId3" Type="http://schemas.openxmlformats.org/officeDocument/2006/relationships/tags" Target="../tags/tag65.xml" /><Relationship Id="rId4" Type="http://schemas.openxmlformats.org/officeDocument/2006/relationships/tags" Target="../tags/tag66.xml" /><Relationship Id="rId5" Type="http://schemas.openxmlformats.org/officeDocument/2006/relationships/tags" Target="../tags/tag67.xml" /><Relationship Id="rId6" Type="http://schemas.openxmlformats.org/officeDocument/2006/relationships/tags" Target="../tags/tag68.xml" /><Relationship Id="rId7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9.xml" /><Relationship Id="rId2" Type="http://schemas.openxmlformats.org/officeDocument/2006/relationships/image" Target="../media/image2.png" /><Relationship Id="rId3" Type="http://schemas.openxmlformats.org/officeDocument/2006/relationships/tags" Target="../tags/tag70.xml" /><Relationship Id="rId4" Type="http://schemas.openxmlformats.org/officeDocument/2006/relationships/tags" Target="../tags/tag71.xml" /><Relationship Id="rId5" Type="http://schemas.openxmlformats.org/officeDocument/2006/relationships/tags" Target="../tags/tag72.xml" /><Relationship Id="rId6" Type="http://schemas.openxmlformats.org/officeDocument/2006/relationships/tags" Target="../tags/tag73.xml" /><Relationship Id="rId7" Type="http://schemas.openxmlformats.org/officeDocument/2006/relationships/tags" Target="../tags/tag74.xml" /><Relationship Id="rId8" Type="http://schemas.openxmlformats.org/officeDocument/2006/relationships/tags" Target="../tags/tag75.xml" /><Relationship Id="rId9" Type="http://schemas.openxmlformats.org/officeDocument/2006/relationships/slideMaster" Target="../slideMasters/slideMaster1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6.xml" /><Relationship Id="rId10" Type="http://schemas.openxmlformats.org/officeDocument/2006/relationships/slideMaster" Target="../slideMasters/slideMaster1.xml" /><Relationship Id="rId2" Type="http://schemas.openxmlformats.org/officeDocument/2006/relationships/image" Target="../media/image4.png" /><Relationship Id="rId3" Type="http://schemas.openxmlformats.org/officeDocument/2006/relationships/tags" Target="../tags/tag77.xml" /><Relationship Id="rId4" Type="http://schemas.openxmlformats.org/officeDocument/2006/relationships/tags" Target="../tags/tag78.xml" /><Relationship Id="rId5" Type="http://schemas.openxmlformats.org/officeDocument/2006/relationships/tags" Target="../tags/tag79.xml" /><Relationship Id="rId6" Type="http://schemas.openxmlformats.org/officeDocument/2006/relationships/tags" Target="../tags/tag80.xml" /><Relationship Id="rId7" Type="http://schemas.openxmlformats.org/officeDocument/2006/relationships/tags" Target="../tags/tag81.xml" /><Relationship Id="rId8" Type="http://schemas.openxmlformats.org/officeDocument/2006/relationships/tags" Target="../tags/tag82.xml" /><Relationship Id="rId9" Type="http://schemas.openxmlformats.org/officeDocument/2006/relationships/tags" Target="../tags/tag83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10" Type="http://schemas.openxmlformats.org/officeDocument/2006/relationships/slideMaster" Target="../slideMasters/slideMaster1.xml" /><Relationship Id="rId2" Type="http://schemas.openxmlformats.org/officeDocument/2006/relationships/tags" Target="../tags/tag84.xml" /><Relationship Id="rId3" Type="http://schemas.openxmlformats.org/officeDocument/2006/relationships/tags" Target="../tags/tag85.xml" /><Relationship Id="rId4" Type="http://schemas.openxmlformats.org/officeDocument/2006/relationships/tags" Target="../tags/tag86.xml" /><Relationship Id="rId5" Type="http://schemas.openxmlformats.org/officeDocument/2006/relationships/tags" Target="../tags/tag87.xml" /><Relationship Id="rId6" Type="http://schemas.openxmlformats.org/officeDocument/2006/relationships/tags" Target="../tags/tag88.xml" /><Relationship Id="rId7" Type="http://schemas.openxmlformats.org/officeDocument/2006/relationships/tags" Target="../tags/tag89.xml" /><Relationship Id="rId8" Type="http://schemas.openxmlformats.org/officeDocument/2006/relationships/tags" Target="../tags/tag90.xml" /><Relationship Id="rId9" Type="http://schemas.openxmlformats.org/officeDocument/2006/relationships/tags" Target="../tags/tag91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92.xml" /><Relationship Id="rId10" Type="http://schemas.openxmlformats.org/officeDocument/2006/relationships/slideMaster" Target="../slideMasters/slideMaster1.xml" /><Relationship Id="rId2" Type="http://schemas.openxmlformats.org/officeDocument/2006/relationships/image" Target="../media/image2.png" /><Relationship Id="rId3" Type="http://schemas.openxmlformats.org/officeDocument/2006/relationships/tags" Target="../tags/tag93.xml" /><Relationship Id="rId4" Type="http://schemas.openxmlformats.org/officeDocument/2006/relationships/tags" Target="../tags/tag94.xml" /><Relationship Id="rId5" Type="http://schemas.openxmlformats.org/officeDocument/2006/relationships/tags" Target="../tags/tag95.xml" /><Relationship Id="rId6" Type="http://schemas.openxmlformats.org/officeDocument/2006/relationships/tags" Target="../tags/tag96.xml" /><Relationship Id="rId7" Type="http://schemas.openxmlformats.org/officeDocument/2006/relationships/tags" Target="../tags/tag97.xml" /><Relationship Id="rId8" Type="http://schemas.openxmlformats.org/officeDocument/2006/relationships/tags" Target="../tags/tag98.xml" /><Relationship Id="rId9" Type="http://schemas.openxmlformats.org/officeDocument/2006/relationships/tags" Target="../tags/tag99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10" Type="http://schemas.openxmlformats.org/officeDocument/2006/relationships/tags" Target="../tags/tag108.xml" /><Relationship Id="rId11" Type="http://schemas.openxmlformats.org/officeDocument/2006/relationships/tags" Target="../tags/tag109.xml" /><Relationship Id="rId12" Type="http://schemas.openxmlformats.org/officeDocument/2006/relationships/slideMaster" Target="../slideMasters/slideMaster1.xml" /><Relationship Id="rId2" Type="http://schemas.openxmlformats.org/officeDocument/2006/relationships/tags" Target="../tags/tag100.xml" /><Relationship Id="rId3" Type="http://schemas.openxmlformats.org/officeDocument/2006/relationships/tags" Target="../tags/tag101.xml" /><Relationship Id="rId4" Type="http://schemas.openxmlformats.org/officeDocument/2006/relationships/tags" Target="../tags/tag102.xml" /><Relationship Id="rId5" Type="http://schemas.openxmlformats.org/officeDocument/2006/relationships/tags" Target="../tags/tag103.xml" /><Relationship Id="rId6" Type="http://schemas.openxmlformats.org/officeDocument/2006/relationships/tags" Target="../tags/tag104.xml" /><Relationship Id="rId7" Type="http://schemas.openxmlformats.org/officeDocument/2006/relationships/tags" Target="../tags/tag105.xml" /><Relationship Id="rId8" Type="http://schemas.openxmlformats.org/officeDocument/2006/relationships/tags" Target="../tags/tag106.xml" /><Relationship Id="rId9" Type="http://schemas.openxmlformats.org/officeDocument/2006/relationships/tags" Target="../tags/tag107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0.xml" /><Relationship Id="rId10" Type="http://schemas.openxmlformats.org/officeDocument/2006/relationships/tags" Target="../tags/tag117.xml" /><Relationship Id="rId11" Type="http://schemas.openxmlformats.org/officeDocument/2006/relationships/slideMaster" Target="../slideMasters/slideMaster1.xml" /><Relationship Id="rId2" Type="http://schemas.openxmlformats.org/officeDocument/2006/relationships/image" Target="../media/image5.png" /><Relationship Id="rId3" Type="http://schemas.openxmlformats.org/officeDocument/2006/relationships/tags" Target="../tags/tag111.xml" /><Relationship Id="rId4" Type="http://schemas.openxmlformats.org/officeDocument/2006/relationships/image" Target="../media/image6.png" /><Relationship Id="rId5" Type="http://schemas.openxmlformats.org/officeDocument/2006/relationships/tags" Target="../tags/tag112.xml" /><Relationship Id="rId6" Type="http://schemas.openxmlformats.org/officeDocument/2006/relationships/tags" Target="../tags/tag113.xml" /><Relationship Id="rId7" Type="http://schemas.openxmlformats.org/officeDocument/2006/relationships/tags" Target="../tags/tag114.xml" /><Relationship Id="rId8" Type="http://schemas.openxmlformats.org/officeDocument/2006/relationships/tags" Target="../tags/tag115.xml" /><Relationship Id="rId9" Type="http://schemas.openxmlformats.org/officeDocument/2006/relationships/tags" Target="../tags/tag116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tags" Target="../tags/tag11.xml" /><Relationship Id="rId7" Type="http://schemas.openxmlformats.org/officeDocument/2006/relationships/tags" Target="../tags/tag12.xml" /><Relationship Id="rId8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.xml" /><Relationship Id="rId2" Type="http://schemas.openxmlformats.org/officeDocument/2006/relationships/tags" Target="../tags/tag14.xml" /><Relationship Id="rId3" Type="http://schemas.openxmlformats.org/officeDocument/2006/relationships/tags" Target="../tags/tag15.xml" /><Relationship Id="rId4" Type="http://schemas.openxmlformats.org/officeDocument/2006/relationships/tags" Target="../tags/tag16.xml" /><Relationship Id="rId5" Type="http://schemas.openxmlformats.org/officeDocument/2006/relationships/tags" Target="../tags/tag17.xml" /><Relationship Id="rId6" Type="http://schemas.openxmlformats.org/officeDocument/2006/relationships/image" Target="../media/image3.png" /><Relationship Id="rId7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tags" Target="../tags/tag18.xml" /><Relationship Id="rId3" Type="http://schemas.openxmlformats.org/officeDocument/2006/relationships/tags" Target="../tags/tag19.xml" /><Relationship Id="rId4" Type="http://schemas.openxmlformats.org/officeDocument/2006/relationships/tags" Target="../tags/tag20.xml" /><Relationship Id="rId5" Type="http://schemas.openxmlformats.org/officeDocument/2006/relationships/tags" Target="../tags/tag21.xml" /><Relationship Id="rId6" Type="http://schemas.openxmlformats.org/officeDocument/2006/relationships/tags" Target="../tags/tag22.xml" /><Relationship Id="rId7" Type="http://schemas.openxmlformats.org/officeDocument/2006/relationships/tags" Target="../tags/tag23.xml" /><Relationship Id="rId8" Type="http://schemas.openxmlformats.org/officeDocument/2006/relationships/tags" Target="../tags/tag24.xml" /><Relationship Id="rId9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10" Type="http://schemas.openxmlformats.org/officeDocument/2006/relationships/tags" Target="../tags/tag33.xml" /><Relationship Id="rId11" Type="http://schemas.openxmlformats.org/officeDocument/2006/relationships/slideMaster" Target="../slideMasters/slideMaster1.xml" /><Relationship Id="rId2" Type="http://schemas.openxmlformats.org/officeDocument/2006/relationships/tags" Target="../tags/tag25.xml" /><Relationship Id="rId3" Type="http://schemas.openxmlformats.org/officeDocument/2006/relationships/tags" Target="../tags/tag26.xml" /><Relationship Id="rId4" Type="http://schemas.openxmlformats.org/officeDocument/2006/relationships/tags" Target="../tags/tag27.xml" /><Relationship Id="rId5" Type="http://schemas.openxmlformats.org/officeDocument/2006/relationships/tags" Target="../tags/tag28.xml" /><Relationship Id="rId6" Type="http://schemas.openxmlformats.org/officeDocument/2006/relationships/tags" Target="../tags/tag29.xml" /><Relationship Id="rId7" Type="http://schemas.openxmlformats.org/officeDocument/2006/relationships/tags" Target="../tags/tag30.xml" /><Relationship Id="rId8" Type="http://schemas.openxmlformats.org/officeDocument/2006/relationships/tags" Target="../tags/tag31.xml" /><Relationship Id="rId9" Type="http://schemas.openxmlformats.org/officeDocument/2006/relationships/tags" Target="../tags/tag32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tags" Target="../tags/tag37.xml" /><Relationship Id="rId5" Type="http://schemas.openxmlformats.org/officeDocument/2006/relationships/image" Target="../media/image3.png" /><Relationship Id="rId6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8.xml" /><Relationship Id="rId2" Type="http://schemas.openxmlformats.org/officeDocument/2006/relationships/tags" Target="../tags/tag39.xml" /><Relationship Id="rId3" Type="http://schemas.openxmlformats.org/officeDocument/2006/relationships/tags" Target="../tags/tag40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tags" Target="../tags/tag43.xml" /><Relationship Id="rId5" Type="http://schemas.openxmlformats.org/officeDocument/2006/relationships/tags" Target="../tags/tag44.xml" /><Relationship Id="rId6" Type="http://schemas.openxmlformats.org/officeDocument/2006/relationships/tags" Target="../tags/tag45.xml" /><Relationship Id="rId7" Type="http://schemas.openxmlformats.org/officeDocument/2006/relationships/tags" Target="../tags/tag46.xml" /><Relationship Id="rId8" Type="http://schemas.openxmlformats.org/officeDocument/2006/relationships/tags" Target="../tags/tag47.xml" /><Relationship Id="rId9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tags" Target="../tags/tag52.xml" /><Relationship Id="rId6" Type="http://schemas.openxmlformats.org/officeDocument/2006/relationships/image" Target="../media/image2.png" /><Relationship Id="rId7" Type="http://schemas.openxmlformats.org/officeDocument/2006/relationships/tags" Target="../tags/tag53.xml" /><Relationship Id="rId8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图片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>
            <a:off x="-5715" y="-4445"/>
            <a:ext cx="12185650" cy="68567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892175" y="2260600"/>
            <a:ext cx="6136005" cy="1231900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6600" b="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106605" y="3571240"/>
            <a:ext cx="5921575" cy="670560"/>
          </a:xfrm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bg>
      <p:bgPr>
        <a:blipFill dpi="0" rotWithShape="1">
          <a:blip r:embed="rId6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214755" y="2136775"/>
            <a:ext cx="5566410" cy="1744345"/>
          </a:xfrm>
        </p:spPr>
        <p:txBody>
          <a:bodyPr vert="horz" lIns="90170" tIns="46990" rIns="9017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0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1329055" y="3914140"/>
            <a:ext cx="5452110" cy="596900"/>
          </a:xfrm>
        </p:spPr>
        <p:txBody>
          <a:bodyPr lIns="90170" tIns="0" rIns="90170" bIns="4699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buNone/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87973" y="273050"/>
            <a:ext cx="116160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1" y="-4128"/>
            <a:ext cx="4831976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3969" y="5452732"/>
            <a:ext cx="1113015" cy="140907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3810" y="502094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80030" y="5180400"/>
            <a:ext cx="11001600" cy="10116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1074400" y="1242695"/>
            <a:ext cx="1110615" cy="32867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6985" y="1242695"/>
            <a:ext cx="1122045" cy="32867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bg>
      <p:bgPr>
        <a:blipFill dpi="0" rotWithShape="1">
          <a:blip r:embed="rId6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634490" y="2692400"/>
            <a:ext cx="5490845" cy="910590"/>
          </a:xfrm>
        </p:spPr>
        <p:txBody>
          <a:bodyPr lIns="90000" tIns="46800" rIns="90000" bIns="0" anchor="b" anchorCtr="1">
            <a:normAutofit/>
          </a:bodyPr>
          <a:lstStyle>
            <a:lvl1pPr algn="l">
              <a:defRPr sz="4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776730" y="3653155"/>
            <a:ext cx="5348605" cy="1377950"/>
          </a:xfrm>
        </p:spPr>
        <p:txBody>
          <a:bodyPr lIns="90000" tIns="0" rIns="90000" bIns="46800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bg>
      <p:bgPr>
        <a:blipFill dpi="0" rotWithShape="1">
          <a:blip r:embed="rId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 flipH="1">
            <a:off x="11150503" y="5746376"/>
            <a:ext cx="934816" cy="11830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 flipH="1">
            <a:off x="202473" y="5746376"/>
            <a:ext cx="934816" cy="11830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slideLayout" Target="../slideLayouts/slideLayout15.xml" /><Relationship Id="rId16" Type="http://schemas.openxmlformats.org/officeDocument/2006/relationships/slideLayout" Target="../slideLayouts/slideLayout16.xml" /><Relationship Id="rId17" Type="http://schemas.openxmlformats.org/officeDocument/2006/relationships/slideLayout" Target="../slideLayouts/slideLayout17.xml" /><Relationship Id="rId18" Type="http://schemas.openxmlformats.org/officeDocument/2006/relationships/slideLayout" Target="../slideLayouts/slideLayout18.xml" /><Relationship Id="rId19" Type="http://schemas.openxmlformats.org/officeDocument/2006/relationships/tags" Target="../tags/tag118.xml" /><Relationship Id="rId2" Type="http://schemas.openxmlformats.org/officeDocument/2006/relationships/slideLayout" Target="../slideLayouts/slideLayout2.xml" /><Relationship Id="rId20" Type="http://schemas.openxmlformats.org/officeDocument/2006/relationships/tags" Target="../tags/tag119.xml" /><Relationship Id="rId21" Type="http://schemas.openxmlformats.org/officeDocument/2006/relationships/tags" Target="../tags/tag120.xml" /><Relationship Id="rId22" Type="http://schemas.openxmlformats.org/officeDocument/2006/relationships/tags" Target="../tags/tag121.xml" /><Relationship Id="rId23" Type="http://schemas.openxmlformats.org/officeDocument/2006/relationships/tags" Target="../tags/tag122.xml" /><Relationship Id="rId24" Type="http://schemas.openxmlformats.org/officeDocument/2006/relationships/tags" Target="../tags/tag123.xml" /><Relationship Id="rId25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24.xml" /><Relationship Id="rId3" Type="http://schemas.openxmlformats.org/officeDocument/2006/relationships/tags" Target="../tags/tag125.xml" /><Relationship Id="rId4" Type="http://schemas.openxmlformats.org/officeDocument/2006/relationships/tags" Target="../tags/tag126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44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5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6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147.xml" /><Relationship Id="rId3" Type="http://schemas.openxmlformats.org/officeDocument/2006/relationships/tags" Target="../tags/tag148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9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0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1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27.xml" /><Relationship Id="rId3" Type="http://schemas.openxmlformats.org/officeDocument/2006/relationships/tags" Target="../tags/tag128.xml" /><Relationship Id="rId4" Type="http://schemas.openxmlformats.org/officeDocument/2006/relationships/tags" Target="../tags/tag129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3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4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5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6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7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Relationship Id="rId3" Type="http://schemas.openxmlformats.org/officeDocument/2006/relationships/image" Target="../media/image10.png" /><Relationship Id="rId4" Type="http://schemas.openxmlformats.org/officeDocument/2006/relationships/tags" Target="../tags/tag158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Relationship Id="rId2" Type="http://schemas.openxmlformats.org/officeDocument/2006/relationships/tags" Target="../tags/tag159.xml" /><Relationship Id="rId3" Type="http://schemas.openxmlformats.org/officeDocument/2006/relationships/image" Target="../media/image11.png" /><Relationship Id="rId4" Type="http://schemas.openxmlformats.org/officeDocument/2006/relationships/tags" Target="../tags/tag160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30.xml" /><Relationship Id="rId3" Type="http://schemas.openxmlformats.org/officeDocument/2006/relationships/tags" Target="../tags/tag13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Relationship Id="rId3" Type="http://schemas.openxmlformats.org/officeDocument/2006/relationships/image" Target="../media/image8.png" /><Relationship Id="rId4" Type="http://schemas.openxmlformats.org/officeDocument/2006/relationships/tags" Target="../tags/tag13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ags" Target="../tags/tag13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34.xml" /><Relationship Id="rId3" Type="http://schemas.openxmlformats.org/officeDocument/2006/relationships/tags" Target="../tags/tag135.xml" /><Relationship Id="rId4" Type="http://schemas.openxmlformats.org/officeDocument/2006/relationships/tags" Target="../tags/tag13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37.xml" /><Relationship Id="rId3" Type="http://schemas.openxmlformats.org/officeDocument/2006/relationships/tags" Target="../tags/tag138.xml" /><Relationship Id="rId4" Type="http://schemas.openxmlformats.org/officeDocument/2006/relationships/tags" Target="../tags/tag139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0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标题 6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325245" y="2260600"/>
            <a:ext cx="8169275" cy="1231900"/>
          </a:xfrm>
        </p:spPr>
        <p:txBody>
          <a:bodyPr>
            <a:norm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桂枝香·金陵怀古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926890" y="4079875"/>
            <a:ext cx="5921575" cy="670560"/>
          </a:xfrm>
        </p:spPr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王安石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6136005" cy="1231900"/>
          </a:xfrm>
        </p:spPr>
        <p:txBody>
          <a:bodyPr/>
          <a:lstStyle/>
          <a:p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补充写作背景</a:t>
            </a:r>
            <a:r>
              <a:rPr lang="zh-CN" altLang="en-US"/>
              <a:t>：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6555" y="1942465"/>
            <a:ext cx="8636000" cy="4105275"/>
          </a:xfrm>
        </p:spPr>
        <p:txBody>
          <a:bodyPr>
            <a:normAutofit fontScale="25000"/>
          </a:bodyPr>
          <a:lstStyle/>
          <a:p>
            <a:r>
              <a:rPr lang="en-US" altLang="zh-CN"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公元1076年（宋神宗熙宁九年）王安石罢相，后退居金陵，出任江宁知府，这首词是他在金陵的登高怀古之作。当时，宋王朝表面上太平盛世、歌舞升平。其实在繁华的背后却是隐藏着种种的危机。这首词正是在这种情形之下，作者登金陵有感而作。通过对金陵（即南京）景物的赞美和对历史兴亡的感喟，寄托了自己对当时朝政的担忧和对国家政治大事的关心。</a:t>
            </a:r>
            <a:endParaRPr lang="zh-CN" altLang="en-US"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3275" y="848995"/>
            <a:ext cx="6136005" cy="1231900"/>
          </a:xfrm>
        </p:spPr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活动一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32155" y="2811145"/>
            <a:ext cx="9759950" cy="2052320"/>
          </a:xfrm>
        </p:spPr>
        <p:txBody>
          <a:bodyPr>
            <a:normAutofit fontScale="90000" lnSpcReduction="10000"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活动要求：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小组合作，相互听读，纠正字音，标出节拍，能够有节奏的朗读。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根据注释，试着用自己的话描述上阙所写的金陵美景。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6125" y="471170"/>
            <a:ext cx="5490845" cy="910590"/>
          </a:xfrm>
        </p:spPr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教师点拨节奏划分：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4810" y="1748155"/>
            <a:ext cx="10362565" cy="3806190"/>
          </a:xfrm>
        </p:spPr>
        <p:txBody>
          <a:bodyPr>
            <a:noAutofit/>
          </a:bodyPr>
          <a:lstStyle/>
          <a:p>
            <a:r>
              <a:rPr lang="en-US" altLang="zh-CN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登临/送目，正/故国/晚秋，天气/初肃。千里/澄江/似练，翠峰/如簇。归帆/去棹/残阳里，背/西风，酒旗/斜矗。彩舟/云淡，星河/鹭起，画图/难足。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念/往昔，繁华/竞逐，叹/门外/楼头，悲恨/相续。千古/凭高/对此，谩嗟/荣辱。六朝/旧事/随流水，但/寒烟/衰草/凝绿。至今/商女，时时/犹唱，后庭/遗曲。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3275" y="848995"/>
            <a:ext cx="10898505" cy="1231900"/>
          </a:xfrm>
        </p:spPr>
        <p:txBody>
          <a:bodyPr>
            <a:normAutofit fontScale="90000"/>
          </a:bodyPr>
          <a:lstStyle/>
          <a:p>
            <a:r>
              <a:rPr lang="en-US" altLang="zh-CN" sz="4445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4445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根据注释，试着用自己的话描述上阙所写的金陵美景。</a:t>
            </a:r>
            <a:endParaRPr lang="zh-CN" altLang="en-US" sz="444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22605" y="2402840"/>
            <a:ext cx="9759950" cy="2052320"/>
          </a:xfrm>
        </p:spPr>
        <p:txBody>
          <a:bodyPr>
            <a:noAutofit/>
          </a:bodyPr>
          <a:lstStyle/>
          <a:p>
            <a:r>
              <a:rPr lang="en-US" altLang="zh-CN" sz="31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100">
                <a:latin typeface="宋体" panose="02010600030101010101" pitchFamily="2" charset="-122"/>
                <a:ea typeface="宋体" panose="02010600030101010101" pitchFamily="2" charset="-122"/>
              </a:rPr>
              <a:t>登山临水，举目望远，故都金陵正是深秋，天气已变得飒爽清凉。奔腾千里的长江澄澈得好像一条白练，青翠的山峰俊伟峭拔犹如一束束的箭簇。帆船在夕阳往来穿梭，西风起处，斜插的酒旗在小街飘扬。华丽的画船如同在淡云中浮游，江中洲上的白鹭时而停歇时而飞起，这清丽的景色就是丹青妙笔也难描画。</a:t>
            </a:r>
            <a:endParaRPr lang="zh-CN" altLang="en-US" sz="3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3275" y="848995"/>
            <a:ext cx="6136005" cy="1231900"/>
          </a:xfrm>
        </p:spPr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活动二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32155" y="2811145"/>
            <a:ext cx="10074910" cy="2052320"/>
          </a:xfrm>
        </p:spPr>
        <p:txBody>
          <a:bodyPr>
            <a:normAutofit lnSpcReduction="20000"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活动要求：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请3位小组代表上台展示表格，其他小组合作探讨，上台补充不同意见。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根据表格内容，分别赏析上阙和下阙。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教师明确：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19735" y="1353820"/>
          <a:ext cx="8636635" cy="47459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7885"/>
                <a:gridCol w="1896745"/>
                <a:gridCol w="1623695"/>
                <a:gridCol w="1946275"/>
                <a:gridCol w="2312035"/>
              </a:tblGrid>
              <a:tr h="691515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意象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意境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手法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情感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180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上阙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澄江、翠峰、归帆、残阳、西风、酒旗、彩舟、云、星河、鹭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旷远壮阔、清新明丽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比喻、用典、借代、远近交错、动静结合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C0C0C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对金陵（今江苏南京）景物的赞美。</a:t>
                      </a:r>
                      <a:endParaRPr lang="en-US" altLang="en-US" sz="2400" b="0">
                        <a:solidFill>
                          <a:srgbClr val="0C0C0C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9295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下阙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寒烟、衰草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凄凉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用典、借景抒情、借古讽今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C0C0C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历史兴亡的感喟，寄托了作者对当时朝政的担忧和对国家政治大事的关心。</a:t>
                      </a:r>
                      <a:endParaRPr lang="en-US" altLang="en-US" sz="2400" b="0">
                        <a:solidFill>
                          <a:srgbClr val="0C0C0C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3265" y="569595"/>
            <a:ext cx="7633335" cy="1231900"/>
          </a:xfrm>
        </p:spPr>
        <p:txBody>
          <a:bodyPr>
            <a:norm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表现手法梳理：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1975" y="1981835"/>
            <a:ext cx="10862945" cy="4747895"/>
          </a:xfrm>
        </p:spPr>
        <p:txBody>
          <a:bodyPr>
            <a:no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比喻：</a:t>
            </a:r>
            <a:r>
              <a:rPr lang="en-US" altLang="zh-CN" sz="36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千里澄江似练，翠峰如簇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一句</a:t>
            </a:r>
            <a:r>
              <a:rPr lang="zh-CN" altLang="en-US" sz="36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，把澄江比作白练、翠峰比作簇，生动形象写出了水的清澈，山的青翠、峭拔，描绘了一幅清新明丽的画面。</a:t>
            </a:r>
            <a:endParaRPr lang="zh-CN" altLang="en-US" sz="36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  <a:sym typeface="+mn-ea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动静结合：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白鹭、酒旗、船只是动景，长江、山峰是静景，动静结合，画面灵动。</a:t>
            </a:r>
            <a:endParaRPr lang="zh-CN" altLang="en-US" sz="3600" b="1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  <a:sym typeface="+mn-ea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远近交错：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先远写澄江、翠峰，再近写酒旗、征帆，再远写彩舟、白鹭，远近交替，层次分明。</a:t>
            </a:r>
            <a:endParaRPr lang="zh-CN" altLang="en-US" sz="36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  <a:sym typeface="+mn-ea"/>
            </a:endParaRPr>
          </a:p>
          <a:p>
            <a:endParaRPr lang="zh-CN" altLang="en-US" sz="36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 sz="3600" b="1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43865" y="320040"/>
            <a:ext cx="7633335" cy="1231900"/>
          </a:xfrm>
        </p:spPr>
        <p:txBody>
          <a:bodyPr>
            <a:norm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表现手法梳理：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43865" y="1551940"/>
            <a:ext cx="10114915" cy="51276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用典：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商女：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杜牧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泊秦淮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中的“商女不知亡国恨，隔江犹唱后庭花。” 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后庭：</a:t>
            </a:r>
            <a:r>
              <a:rPr lang="zh-CN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指《玉树后庭花》，被看作是亡国之音，是荒淫误国的代名词。</a:t>
            </a:r>
            <a:endParaRPr lang="zh-CN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借古讽今：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至今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时时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这种情况仍然存在，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告诫统治者要对这种导致六朝覆亡的奢靡、荒淫的生活有所改变，让悲剧不再重演 ！</a:t>
            </a:r>
            <a:endParaRPr lang="zh-CN" altLang="en-US" sz="360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endParaRPr lang="zh-CN" altLang="en-US" sz="3600" b="1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3265" y="569595"/>
            <a:ext cx="7633335" cy="1231900"/>
          </a:xfrm>
        </p:spPr>
        <p:txBody>
          <a:bodyPr>
            <a:normAutofit fontScale="90000"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根据上表，赏析上阙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1975" y="1981835"/>
            <a:ext cx="10074910" cy="2052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上阙着重写景，运用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比喻、动静结合、远近结合、色彩对比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等手法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（手法）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通过对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长江、翠峰、船只、残阳、酒旗、彩舟、星河、白鹭等景物（意象）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的描绘，描绘了金陵一带壮美的江山和风帆来往、酒旗飘扬的繁荣景象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（景象）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勾勒了一幅壮丽而又略带萧瑟的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金陵晚秋图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意境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。为下片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抒情</a:t>
            </a:r>
            <a:r>
              <a:rPr lang="zh-CN" altLang="en-US" sz="3600" b="1">
                <a:solidFill>
                  <a:srgbClr val="08080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做了铺垫。 </a:t>
            </a:r>
            <a:endParaRPr lang="zh-CN" altLang="en-US" sz="3600" b="1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>
              <a:solidFill>
                <a:srgbClr val="08080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3275" y="848995"/>
            <a:ext cx="8502015" cy="1231900"/>
          </a:xfrm>
        </p:spPr>
        <p:txBody>
          <a:bodyPr>
            <a:norm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根据表格，赏析下阙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72465" y="2401570"/>
            <a:ext cx="10414635" cy="3190875"/>
          </a:xfrm>
        </p:spPr>
        <p:txBody>
          <a:bodyPr>
            <a:normAutofit fontScale="50000"/>
          </a:bodyPr>
          <a:lstStyle/>
          <a:p>
            <a:r>
              <a:rPr lang="en-US" altLang="zh-CN">
                <a:solidFill>
                  <a:srgbClr val="080808"/>
                </a:solidFill>
                <a:latin typeface="Kaiti SC Regular" panose="02010600040101010101" charset="-122"/>
                <a:ea typeface="Kaiti SC Regular" panose="02010600040101010101" charset="-122"/>
                <a:cs typeface="Kaiti SC Regular" panose="02010600040101010101" charset="-122"/>
                <a:sym typeface="+mn-ea"/>
              </a:rPr>
              <a:t>   </a:t>
            </a:r>
            <a:r>
              <a:rPr lang="zh-CN" altLang="en-US" sz="640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下阕</a:t>
            </a:r>
            <a:r>
              <a:rPr lang="zh-CN" altLang="en-US" sz="6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怀古抒情</a:t>
            </a:r>
            <a:r>
              <a:rPr lang="zh-CN" altLang="en-US" sz="640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，运用</a:t>
            </a:r>
            <a:r>
              <a:rPr lang="zh-CN" altLang="en-US" sz="6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典故（化用历史故事、化用诗句）</a:t>
            </a:r>
            <a:r>
              <a:rPr lang="zh-CN" altLang="en-US" sz="640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的手法，对六朝统治者因竞逐豪奢而导致相继败亡的历史，发出了深深的感叹，</a:t>
            </a:r>
            <a:r>
              <a:rPr lang="zh-CN" altLang="en-US" sz="6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借古讽今</a:t>
            </a:r>
            <a:r>
              <a:rPr lang="zh-CN" altLang="en-US" sz="640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Kaiti SC Regular" panose="02010600040101010101" charset="-122"/>
                <a:sym typeface="+mn-ea"/>
              </a:rPr>
              <a:t>。词人对宋朝君臣不思自强、上下偷安的政治局面和社会弊端有深刻的了解，对北宋王朝的前途更是感到一种深深的忧虑。</a:t>
            </a:r>
            <a:endParaRPr lang="zh-CN" altLang="en-US" sz="6400">
              <a:solidFill>
                <a:srgbClr val="080808"/>
              </a:solidFill>
              <a:latin typeface="宋体" panose="02010600030101010101" pitchFamily="2" charset="-122"/>
              <a:ea typeface="宋体" panose="02010600030101010101" pitchFamily="2" charset="-122"/>
              <a:cs typeface="Kaiti SC Regular" panose="02010600040101010101" charset="-122"/>
            </a:endParaRPr>
          </a:p>
          <a:p>
            <a:endParaRPr lang="zh-CN" altLang="en-US" sz="6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474980" y="786765"/>
            <a:ext cx="2985770" cy="1244600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/>
          </a:bodyPr>
          <a:lstStyle/>
          <a:p>
            <a:r>
              <a:rPr lang="zh-CN" altLang="en-US" sz="72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720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311785" y="1850390"/>
            <a:ext cx="10152380" cy="3710305"/>
          </a:xfrm>
        </p:spPr>
        <p:txBody>
          <a:bodyPr>
            <a:normAutofit/>
          </a:bodyPr>
          <a:lstStyle/>
          <a:p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1.搜集资料，了解王安石的生平及创作风格，了解本诗的写作背景。</a:t>
            </a: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2.结合注释，理解词的内容，把握比喻、用典、借代、远近交错、动静结合、借景抒情、借古讽今等表现手法。</a:t>
            </a: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3.通过诵读，感受词的韵律美，体会作者深沉的家国情怀。</a:t>
            </a:r>
            <a:endParaRPr lang="zh-CN" altLang="en-US" sz="311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6136005" cy="1231900"/>
          </a:xfrm>
        </p:spPr>
        <p:txBody>
          <a:bodyPr/>
          <a:lstStyle/>
          <a:p>
            <a:r>
              <a:rPr lang="zh-CN" altLang="en-US"/>
              <a:t>总结全词：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6555" y="1942465"/>
            <a:ext cx="8636000" cy="4105275"/>
          </a:xfrm>
        </p:spPr>
        <p:txBody>
          <a:bodyPr>
            <a:normAutofit fontScale="30000"/>
          </a:bodyPr>
          <a:lstStyle/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上阕写登高远望之景，虽为深秋，但“天气初肃”，色彩绚丽，风光秀美，画面开阔，气势恢宏；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下阕追古思今，叙议结合，运用典故，写出了六朝的衰亡，表达了作者对国家命运的担忧，透露出居安思危的忧患意识。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9541510" cy="123190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补充</a:t>
            </a:r>
            <a:r>
              <a:rPr lang="en-US" altLang="zh-CN"/>
              <a:t>——</a:t>
            </a:r>
            <a:r>
              <a:rPr lang="zh-CN" altLang="en-US"/>
              <a:t>描写景物的方法：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6555" y="1942465"/>
            <a:ext cx="10225405" cy="4105275"/>
          </a:xfrm>
        </p:spPr>
        <p:txBody>
          <a:bodyPr>
            <a:normAutofit fontScale="25000"/>
          </a:bodyPr>
          <a:lstStyle/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时空 （远近、俯仰、早晚、四季等） 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感官 （嗅觉 、触觉 、 听觉、 味觉、 视觉）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动静 （动态、静态、动静结合 、以动衬静） 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虚实 （虚写 、实写、 虚实相生、化虚为实）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色彩 (鲜明、斑斓、柔和） 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修辞 （比喻、拟人 、夸张、对偶 、用典） 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点面结合  粗笔勾勒（白描）和细笔工描 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9541510" cy="1231900"/>
          </a:xfrm>
        </p:spPr>
        <p:txBody>
          <a:bodyPr>
            <a:normAutofit/>
          </a:bodyPr>
          <a:lstStyle/>
          <a:p>
            <a:r>
              <a:t>五、当堂练习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56870" y="1754505"/>
            <a:ext cx="10225405" cy="4105275"/>
          </a:xfrm>
        </p:spPr>
        <p:txBody>
          <a:bodyPr>
            <a:normAutofit fontScale="25000"/>
          </a:bodyPr>
          <a:lstStyle/>
          <a:p>
            <a:pPr indent="660400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下面这首诗与《桂枝香·金陵怀古》最后一句都运用了典故，但表达的情感却不相同，结合相关诗句进行分析。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金陵怀古(其一)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王安石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霸主①孤身取二江,子孙多以百城降。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豪华尽出成功后,逸乐安知与祸双?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东府旧基留佛刹,后庭余唱落船窗。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 algn="ctr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黍离麦秀②从来事,且置兴亡近酒缸。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0400"/>
            <a:r>
              <a:rPr sz="9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注释：①霸主:指在金陵开创基业、取得霸权的历朝开国君主。②麦秀:即《麦秀歌》,为殷朝旧臣路过故都,因悯伤故国而作。</a:t>
            </a:r>
            <a:endParaRPr sz="9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9541510" cy="1231900"/>
          </a:xfrm>
        </p:spPr>
        <p:txBody>
          <a:bodyPr>
            <a:norm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明确 ：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6555" y="1942465"/>
            <a:ext cx="10225405" cy="4105275"/>
          </a:xfrm>
        </p:spPr>
        <p:txBody>
          <a:bodyPr>
            <a:normAutofit fontScale="25000"/>
          </a:bodyPr>
          <a:lstStyle/>
          <a:p>
            <a:pPr indent="7620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金陵》诗借《黍离》《麦秀》之歌，表达诗人对物是人非、昔盛今衰的感慨以及千百年来，人们对兴亡更替无能为力，而自己也只能如此，只好将一切付之酒杯的伤感之情。《桂枝香》一词化用了杜牧的“商女不知亡国恨，隔江犹唱后庭花”，用“时时”“至今”说明北宋一些人并未吸取南朝灭亡的教训，仍不思进取，安于现状，仍在粉饰太平，寻欢作乐，批评人们忘记六朝亡国的教训，流露了对北宋王朝不能励精图治的不满情绪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9541510" cy="1231900"/>
          </a:xfrm>
        </p:spPr>
        <p:txBody>
          <a:bodyPr>
            <a:normAutofit/>
          </a:bodyPr>
          <a:lstStyle/>
          <a:p>
            <a:r>
              <a:rPr sz="4800"/>
              <a:t>六、反思小结</a:t>
            </a:r>
            <a:endParaRPr sz="48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5920" y="2268855"/>
            <a:ext cx="10196195" cy="4341495"/>
          </a:xfrm>
        </p:spPr>
        <p:txBody>
          <a:bodyPr>
            <a:normAutofit/>
          </a:bodyPr>
          <a:lstStyle/>
          <a:p>
            <a:pPr indent="762000"/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1.把握比喻、用典、借代、远近交错、动静结合、借景抒情、借古讽今等表现手法。</a:t>
            </a:r>
            <a:endParaRPr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62000"/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2.感受词的韵律美，体会作者深沉的家国情怀。</a:t>
            </a:r>
            <a:endParaRPr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77520" y="157480"/>
            <a:ext cx="9541510" cy="1231900"/>
          </a:xfrm>
        </p:spPr>
        <p:txBody>
          <a:bodyPr>
            <a:normAutofit/>
          </a:bodyPr>
          <a:lstStyle/>
          <a:p>
            <a:r>
              <a:rPr sz="4800"/>
              <a:t>七、板书设计</a:t>
            </a:r>
            <a:endParaRPr sz="4800"/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1449070"/>
            <a:ext cx="6102985" cy="3178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35" y="4611370"/>
            <a:ext cx="6070600" cy="205168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4"/>
    </p:custData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标题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422525" y="2296160"/>
            <a:ext cx="5566410" cy="1744345"/>
          </a:xfrm>
        </p:spPr>
        <p:txBody>
          <a:bodyPr/>
          <a:lstStyle/>
          <a:p>
            <a:r>
              <a:rPr lang="zh-CN" altLang="en-US"/>
              <a:t>感谢聆听</a:t>
            </a:r>
            <a:endParaRPr lang="en-US" altLang="zh-CN"/>
          </a:p>
        </p:txBody>
      </p:sp>
      <p:pic>
        <p:nvPicPr>
          <p:cNvPr id="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226800" y="11277600"/>
            <a:ext cx="330200" cy="2413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35330" y="459105"/>
            <a:ext cx="6136005" cy="1231900"/>
          </a:xfrm>
        </p:spPr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预习提纲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42645" y="1798320"/>
            <a:ext cx="9495155" cy="1471930"/>
          </a:xfrm>
        </p:spPr>
        <p:txBody>
          <a:bodyPr>
            <a:normAutofit fontScale="75000"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1.搜集资料，了解作者生平。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2.自读全词，读准字音。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3.根据注释，疏通词意，完成下列表格。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932180" y="3444875"/>
          <a:ext cx="7035800" cy="1916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6525"/>
                <a:gridCol w="1405255"/>
                <a:gridCol w="1407795"/>
                <a:gridCol w="1408430"/>
                <a:gridCol w="1407795"/>
              </a:tblGrid>
              <a:tr h="638810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意象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意境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手法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情感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810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上阙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810"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下阙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buNone/>
                      </a:pP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8030" y="437515"/>
            <a:ext cx="6136005" cy="1231900"/>
          </a:xfrm>
        </p:spPr>
        <p:txBody>
          <a:bodyPr/>
          <a:lstStyle/>
          <a:p>
            <a:r>
              <a:rPr lang="zh-CN" altLang="en-US"/>
              <a:t>一、导入揭题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30" y="3348990"/>
            <a:ext cx="4095750" cy="2876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l="-241" t="-17915" r="241" b="9408"/>
          <a:stretch>
            <a:fillRect/>
          </a:stretch>
        </p:blipFill>
        <p:spPr>
          <a:xfrm>
            <a:off x="5285740" y="3149600"/>
            <a:ext cx="4827270" cy="271589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869950" y="1857375"/>
            <a:ext cx="8122920" cy="123190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50000"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600" b="0" u="none" strike="noStrike" kern="1200" cap="none" spc="6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</a:defRPr>
            </a:lvl1pPr>
          </a:lstStyle>
          <a:p>
            <a:r>
              <a:rPr lang="zh-CN" altLang="en-US"/>
              <a:t>观看下图，想象金陵美景，请你用自己的语言描述。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218440"/>
            <a:ext cx="10852237" cy="441964"/>
          </a:xfrm>
        </p:spPr>
        <p:txBody>
          <a:bodyPr>
            <a:normAutofit fontScale="90000"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小组竞赛，看哪个组知道的关于描写金陵的诗句更多。</a:t>
            </a:r>
            <a:b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1、金陵子弟来相送，欲行不行各尽觞。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2、王濬楼船下益州，金陵王气黯然收。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3、回首金陵岸，依依向北风。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4、金陵津渡小山楼，一宿行人自可愁。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5、金陵风景好，豪士集新亭。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6、适闻有客金陵至，见说江南风景异。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7、万里辞家事鼓鼙，金陵驿路楚云西。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8、金陵种柳欢娱地，庾岭逢梅寂寞滨。</a:t>
            </a: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9、自沔东来，丁未元日至金陵，江上感梦而作燕燕轻盈，莺莺娇软。</a:t>
            </a:r>
            <a:endParaRPr lang="zh-CN" altLang="en-US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485140" y="377190"/>
            <a:ext cx="2985770" cy="124460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zh-CN" altLang="en-US" sz="72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解题</a:t>
            </a:r>
            <a:endParaRPr lang="zh-CN" altLang="en-US" sz="720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301625" y="1621790"/>
            <a:ext cx="10152380" cy="3710305"/>
          </a:xfrm>
        </p:spPr>
        <p:txBody>
          <a:bodyPr>
            <a:normAutofit/>
          </a:bodyPr>
          <a:lstStyle/>
          <a:p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桂枝香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：词牌名，又名“疏帘淡月”，首见于王安石此作。多用入声韵，故于凝重之中含有激烈、感慨之情。</a:t>
            </a: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金陵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：今江苏南京。从三国时期东吴在此建都起，先后有东晋、宋、齐、梁、陈在此建都。到赵宋时，这里依然是市廛栉比，灯火万家，呈现出一派繁荣气象。</a:t>
            </a: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怀古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：追念古代的事情(多用为歌咏古迹的诗题)。</a:t>
            </a:r>
            <a:endParaRPr lang="zh-CN" altLang="en-US" sz="311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485140" y="377190"/>
            <a:ext cx="8077200" cy="124460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/>
          <a:p>
            <a:r>
              <a:rPr lang="zh-CN" altLang="en-US" sz="7200">
                <a:sym typeface="+mn-ea"/>
              </a:rPr>
              <a:t>补充：</a:t>
            </a:r>
            <a:r>
              <a:rPr lang="zh-CN" altLang="en-US" sz="7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“咏史怀古诗”</a:t>
            </a:r>
            <a:endParaRPr lang="zh-CN" altLang="en-US" sz="7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91465" y="1421765"/>
            <a:ext cx="10152380" cy="3710305"/>
          </a:xfrm>
        </p:spPr>
        <p:txBody>
          <a:bodyPr>
            <a:normAutofit fontScale="90000"/>
          </a:bodyPr>
          <a:lstStyle/>
          <a:p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形式上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：标题中一般有古迹、古人名，或在古迹、古</a:t>
            </a:r>
            <a:r>
              <a:rPr lang="zh-CN" altLang="en-US" sz="311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人前冠以“咏”，或在古迹、古人后加“怀古”、</a:t>
            </a:r>
            <a:r>
              <a:rPr lang="zh-CN" altLang="en-US" sz="311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“咏怀”等。</a:t>
            </a:r>
            <a:br>
              <a:rPr lang="zh-CN" altLang="en-US" sz="311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b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表现手法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：用典、对比、衬托、借古讽今、吊古伤今、虚实结合等。</a:t>
            </a: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11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结构内容</a:t>
            </a:r>
            <a:r>
              <a:rPr lang="zh-CN" altLang="en-US" sz="311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：临古地——思古人——忆古事——抒情志</a:t>
            </a:r>
            <a:endParaRPr lang="zh-CN" altLang="en-US" sz="311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46735" y="463550"/>
            <a:ext cx="9541510" cy="1231900"/>
          </a:xfrm>
        </p:spPr>
        <p:txBody>
          <a:bodyPr>
            <a:normAutofit/>
          </a:bodyPr>
          <a:lstStyle/>
          <a:p>
            <a:r>
              <a:rPr lang="zh-CN" altLang="en-US"/>
              <a:t>补充</a:t>
            </a:r>
            <a:r>
              <a:rPr lang="en-US" altLang="zh-CN"/>
              <a:t>——</a:t>
            </a:r>
            <a:r>
              <a:rPr lang="zh-CN" altLang="en-US"/>
              <a:t>怀古诗的特点：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6555" y="1942465"/>
            <a:ext cx="10225405" cy="4105275"/>
          </a:xfrm>
        </p:spPr>
        <p:txBody>
          <a:bodyPr>
            <a:normAutofit fontScale="30000"/>
          </a:bodyPr>
          <a:lstStyle/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（1）怀古实为伤今。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（2）多将当时的国事身世写入。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（3）上片多为写景，下片多为抒情议论。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（4）多用典，借历史人物事件讽喻现实。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14400"/>
            <a:r>
              <a:rPr sz="1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（5）风格多为雄浑豪放悲壮。</a:t>
            </a:r>
            <a:endParaRPr sz="1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86105" y="335915"/>
            <a:ext cx="6136005" cy="1231900"/>
          </a:xfrm>
        </p:spPr>
        <p:txBody>
          <a:bodyPr/>
          <a:lstStyle/>
          <a:p>
            <a:r>
              <a:rPr lang="zh-CN" altLang="en-US"/>
              <a:t>二、预习反馈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79475" y="2070735"/>
            <a:ext cx="8999855" cy="2930525"/>
          </a:xfrm>
        </p:spPr>
        <p:txBody>
          <a:bodyPr>
            <a:noAutofit/>
          </a:bodyPr>
          <a:lstStyle/>
          <a:p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1.抽学生简述作者生平。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教师点拨：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王安石</a:t>
            </a: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（1021-1086）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字介甫,号半山,谥“文”,封荆国公,世人又称王荆公</a:t>
            </a: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。抚州临川（今江西抚州西）人。北宋杰出的政治家、文学家。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与“韩愈、柳宗元、欧阳修、苏洵、苏轼、苏辙、曾巩”，并称“唐宋八大家”</a:t>
            </a:r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。有《王临川集》、《临川集拾遗》等存世。 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7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2.检查表格的完成情况。</a:t>
            </a:r>
            <a:endParaRPr lang="zh-CN" altLang="en-US" sz="27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0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1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05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1*a*1"/>
  <p:tag name="KSO_WM_UNIT_INDEX" val="1"/>
  <p:tag name="KSO_WM_UNIT_ISCONTENTSTITLE" val="0"/>
  <p:tag name="KSO_WM_UNIT_LAYERLEVEL" val="1"/>
  <p:tag name="KSO_WM_UNIT_NOCLEAR" val="0"/>
  <p:tag name="KSO_WM_UNIT_PRESET_TEXT" val="古典雅致国风"/>
  <p:tag name="KSO_WM_UNIT_TYPE" val="a"/>
  <p:tag name="KSO_WM_UNIT_VALUE" val="7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1*b*1"/>
  <p:tag name="KSO_WM_UNIT_INDEX" val="1"/>
  <p:tag name="KSO_WM_UNIT_ISCONTENTSTITLE" val="0"/>
  <p:tag name="KSO_WM_UNIT_LAYERLEVEL" val="1"/>
  <p:tag name="KSO_WM_UNIT_NOCLEAR" val="0"/>
  <p:tag name="KSO_WM_UNIT_PRESET_TEXT" val="单击此处添加副标题"/>
  <p:tag name="KSO_WM_UNIT_TYPE" val="b"/>
  <p:tag name="KSO_WM_UNIT_VALUE" val="16"/>
</p:tagLst>
</file>

<file path=ppt/tags/tag126.xml><?xml version="1.0" encoding="utf-8"?>
<p:tagLst xmlns:p="http://schemas.openxmlformats.org/presentationml/2006/main">
  <p:tag name="KSO_WM_BEAUTIFY_FLAG" val="#wm#"/>
  <p:tag name="KSO_WM_SLIDE_ID" val="custom20202805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805"/>
  <p:tag name="KSO_WM_TEMPLATE_MASTER_THUMB_INDEX" val="12"/>
  <p:tag name="KSO_WM_TEMPLATE_MASTER_TYPE" val="1"/>
  <p:tag name="KSO_WM_TEMPLATE_SUBCATEGORY" val="0"/>
  <p:tag name="KSO_WM_TEMPLATE_THUMBS_INDEX" val="1、4、7、8、9、10、11、12、13、14、15"/>
  <p:tag name="KSO_WM_UNIT_SHOW_EDIT_AREA_INDICATION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1"/>
  <p:tag name="KSO_WM_UNIT_DIAGRAM_ISNUMVISUAL" val="0"/>
  <p:tag name="KSO_WM_UNIT_DIAGRAM_ISREFERUNIT" val="0"/>
  <p:tag name="KSO_WM_UNIT_HIGHLIGHT" val="0"/>
  <p:tag name="KSO_WM_UNIT_ID" val="custom20202805_7*e*1"/>
  <p:tag name="KSO_WM_UNIT_INDEX" val="1"/>
  <p:tag name="KSO_WM_UNIT_LAYERLEVEL" val="1"/>
  <p:tag name="KSO_WM_UNIT_NOCLEAR" val="0"/>
  <p:tag name="KSO_WM_UNIT_PRESET_TEXT" val="第一章"/>
  <p:tag name="KSO_WM_UNIT_TYPE" val="e"/>
  <p:tag name="KSO_WM_UNIT_VALUE" val="4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7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9"/>
</p:tagLst>
</file>

<file path=ppt/tags/tag129.xml><?xml version="1.0" encoding="utf-8"?>
<p:tagLst xmlns:p="http://schemas.openxmlformats.org/presentationml/2006/main">
  <p:tag name="KSO_WM_BEAUTIFY_FLAG" val="#wm#"/>
  <p:tag name="KSO_WM_SLIDE_ID" val="custom20202805_7"/>
  <p:tag name="KSO_WM_SLIDE_INDEX" val="7"/>
  <p:tag name="KSO_WM_SLIDE_ITEM_CNT" val="0"/>
  <p:tag name="KSO_WM_SLIDE_LAYOUT" val="a_b_e"/>
  <p:tag name="KSO_WM_SLIDE_LAYOUT_CNT" val="1_1_1"/>
  <p:tag name="KSO_WM_SLIDE_SUBTYPE" val="pureTxt"/>
  <p:tag name="KSO_WM_SLIDE_TYPE" val="sectionTitle"/>
  <p:tag name="KSO_WM_TAG_VERSION" val="1.0"/>
  <p:tag name="KSO_WM_TEMPLATE_CATEGORY" val="custom"/>
  <p:tag name="KSO_WM_TEMPLATE_COLOR_TYPE" val="1"/>
  <p:tag name="KSO_WM_TEMPLATE_INDEX" val="20202805"/>
  <p:tag name="KSO_WM_TEMPLATE_MASTER_TYPE" val="1"/>
  <p:tag name="KSO_WM_TEMPLATE_SUBCATEGORY" val="0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UNIT_TABLE_BEAUTIFY" val="smartTable{db2c4601-e183-46cf-a3d5-765db48e8461}"/>
  <p:tag name="TABLE_ENDDRAG_ORIGIN_RECT" val="554*150"/>
  <p:tag name="TABLE_ENDDRAG_RECT" val="75*291*554*150"/>
</p:tagLst>
</file>

<file path=ppt/tags/tag131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33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1"/>
  <p:tag name="KSO_WM_UNIT_DIAGRAM_ISNUMVISUAL" val="0"/>
  <p:tag name="KSO_WM_UNIT_DIAGRAM_ISREFERUNIT" val="0"/>
  <p:tag name="KSO_WM_UNIT_HIGHLIGHT" val="0"/>
  <p:tag name="KSO_WM_UNIT_ID" val="custom20202805_7*e*1"/>
  <p:tag name="KSO_WM_UNIT_INDEX" val="1"/>
  <p:tag name="KSO_WM_UNIT_LAYERLEVEL" val="1"/>
  <p:tag name="KSO_WM_UNIT_NOCLEAR" val="0"/>
  <p:tag name="KSO_WM_UNIT_PRESET_TEXT" val="第一章"/>
  <p:tag name="KSO_WM_UNIT_TYPE" val="e"/>
  <p:tag name="KSO_WM_UNIT_VALUE" val="4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7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9"/>
</p:tagLst>
</file>

<file path=ppt/tags/tag136.xml><?xml version="1.0" encoding="utf-8"?>
<p:tagLst xmlns:p="http://schemas.openxmlformats.org/presentationml/2006/main">
  <p:tag name="KSO_WM_BEAUTIFY_FLAG" val="#wm#"/>
  <p:tag name="KSO_WM_SLIDE_ID" val="custom20202805_7"/>
  <p:tag name="KSO_WM_SLIDE_INDEX" val="7"/>
  <p:tag name="KSO_WM_SLIDE_ITEM_CNT" val="0"/>
  <p:tag name="KSO_WM_SLIDE_LAYOUT" val="a_b_e"/>
  <p:tag name="KSO_WM_SLIDE_LAYOUT_CNT" val="1_1_1"/>
  <p:tag name="KSO_WM_SLIDE_SUBTYPE" val="pureTxt"/>
  <p:tag name="KSO_WM_SLIDE_TYPE" val="sectionTitle"/>
  <p:tag name="KSO_WM_TAG_VERSION" val="1.0"/>
  <p:tag name="KSO_WM_TEMPLATE_CATEGORY" val="custom"/>
  <p:tag name="KSO_WM_TEMPLATE_COLOR_TYPE" val="1"/>
  <p:tag name="KSO_WM_TEMPLATE_INDEX" val="20202805"/>
  <p:tag name="KSO_WM_TEMPLATE_MASTER_TYPE" val="1"/>
  <p:tag name="KSO_WM_TEMPLATE_SUBCATEGORY" val="0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1"/>
  <p:tag name="KSO_WM_UNIT_DIAGRAM_ISNUMVISUAL" val="0"/>
  <p:tag name="KSO_WM_UNIT_DIAGRAM_ISREFERUNIT" val="0"/>
  <p:tag name="KSO_WM_UNIT_HIGHLIGHT" val="0"/>
  <p:tag name="KSO_WM_UNIT_ID" val="custom20202805_7*e*1"/>
  <p:tag name="KSO_WM_UNIT_INDEX" val="1"/>
  <p:tag name="KSO_WM_UNIT_LAYERLEVEL" val="1"/>
  <p:tag name="KSO_WM_UNIT_NOCLEAR" val="0"/>
  <p:tag name="KSO_WM_UNIT_PRESET_TEXT" val="第一章"/>
  <p:tag name="KSO_WM_UNIT_TYPE" val="e"/>
  <p:tag name="KSO_WM_UNIT_VALUE" val="4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7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9"/>
</p:tagLst>
</file>

<file path=ppt/tags/tag139.xml><?xml version="1.0" encoding="utf-8"?>
<p:tagLst xmlns:p="http://schemas.openxmlformats.org/presentationml/2006/main">
  <p:tag name="KSO_WM_BEAUTIFY_FLAG" val="#wm#"/>
  <p:tag name="KSO_WM_SLIDE_ID" val="custom20202805_7"/>
  <p:tag name="KSO_WM_SLIDE_INDEX" val="7"/>
  <p:tag name="KSO_WM_SLIDE_ITEM_CNT" val="0"/>
  <p:tag name="KSO_WM_SLIDE_LAYOUT" val="a_b_e"/>
  <p:tag name="KSO_WM_SLIDE_LAYOUT_CNT" val="1_1_1"/>
  <p:tag name="KSO_WM_SLIDE_SUBTYPE" val="pureTxt"/>
  <p:tag name="KSO_WM_SLIDE_TYPE" val="sectionTitle"/>
  <p:tag name="KSO_WM_TAG_VERSION" val="1.0"/>
  <p:tag name="KSO_WM_TEMPLATE_CATEGORY" val="custom"/>
  <p:tag name="KSO_WM_TEMPLATE_COLOR_TYPE" val="1"/>
  <p:tag name="KSO_WM_TEMPLATE_INDEX" val="20202805"/>
  <p:tag name="KSO_WM_TEMPLATE_MASTER_TYPE" val="1"/>
  <p:tag name="KSO_WM_TEMPLATE_SUBCATEGORY" val="0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2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3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4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5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7.xml><?xml version="1.0" encoding="utf-8"?>
<p:tagLst xmlns:p="http://schemas.openxmlformats.org/presentationml/2006/main">
  <p:tag name="KSO_WM_UNIT_TABLE_BEAUTIFY" val="smartTable{7a5bce76-2085-417b-84f9-3f25db4bfb7c}"/>
  <p:tag name="TABLE_ENDDRAG_ORIGIN_RECT" val="680*441"/>
  <p:tag name="TABLE_ENDDRAG_RECT" val="53*83*680*441"/>
</p:tagLst>
</file>

<file path=ppt/tags/tag148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5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6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8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5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5"/>
  <p:tag name="KSO_WM_UNIT_COMPATIBLE" val="0"/>
  <p:tag name="KSO_WM_UNIT_DIAGRAM_ISNUMVISUAL" val="0"/>
  <p:tag name="KSO_WM_UNIT_DIAGRAM_ISREFERUNIT" val="0"/>
  <p:tag name="KSO_WM_UNIT_HIGHLIGHT" val="0"/>
  <p:tag name="KSO_WM_UNIT_ID" val="custom20202805_15*a*1"/>
  <p:tag name="KSO_WM_UNIT_INDEX" val="1"/>
  <p:tag name="KSO_WM_UNIT_ISCONTENTSTITLE" val="0"/>
  <p:tag name="KSO_WM_UNIT_LAYERLEVEL" val="1"/>
  <p:tag name="KSO_WM_UNIT_NOCLEAR" val="1"/>
  <p:tag name="KSO_WM_UNIT_PRESET_TEXT" val="感谢聆听"/>
  <p:tag name="KSO_WM_UNIT_TYPE" val="a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ID" val="custom20202805_15"/>
  <p:tag name="KSO_WM_SLIDE_INDEX" val="1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2805"/>
  <p:tag name="KSO_WM_TEMPLATE_MASTER_TYPE" val="1"/>
  <p:tag name="KSO_WM_TEMPLATE_SUBCATEGORY" val="0"/>
</p:tagLst>
</file>

<file path=ppt/tags/tag16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9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自定义 404">
      <a:dk1>
        <a:srgbClr val="000000"/>
      </a:dk1>
      <a:lt1>
        <a:srgbClr val="FFFFFF"/>
      </a:lt1>
      <a:dk2>
        <a:srgbClr val="E5EBEA"/>
      </a:dk2>
      <a:lt2>
        <a:srgbClr val="FFFFFF"/>
      </a:lt2>
      <a:accent1>
        <a:srgbClr val="93ABAA"/>
      </a:accent1>
      <a:accent2>
        <a:srgbClr val="92AAA6"/>
      </a:accent2>
      <a:accent3>
        <a:srgbClr val="93ABA0"/>
      </a:accent3>
      <a:accent4>
        <a:srgbClr val="94A99B"/>
      </a:accent4>
      <a:accent5>
        <a:srgbClr val="9CAD9A"/>
      </a:accent5>
      <a:accent6>
        <a:srgbClr val="A0AB93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82</Paragraphs>
  <Slides>26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6">
      <vt:lpstr>Arial</vt:lpstr>
      <vt:lpstr>微软雅黑</vt:lpstr>
      <vt:lpstr>隶书</vt:lpstr>
      <vt:lpstr>汉仪尚巍手书W</vt:lpstr>
      <vt:lpstr>宋体</vt:lpstr>
      <vt:lpstr>华文楷体</vt:lpstr>
      <vt:lpstr>楷体</vt:lpstr>
      <vt:lpstr>Verdana</vt:lpstr>
      <vt:lpstr>Kaiti SC Regular</vt:lpstr>
      <vt:lpstr>Office 主题​​</vt:lpstr>
      <vt:lpstr>桂枝香·金陵怀古</vt:lpstr>
      <vt:lpstr>1.搜集资料，了解王安石的生平及创作风格，了解本诗的写作背景。2.结合注释，理解词的内容，把握比喻、用典、借代、远近交错、动静结合、借景抒情、借古讽今等表现手法。3.通过诵读，感受词的韵律美，体会作者深沉的家国情怀。</vt:lpstr>
      <vt:lpstr>预习提纲</vt:lpstr>
      <vt:lpstr>一、导入揭题</vt:lpstr>
      <vt:lpstr>小组竞赛，看哪个组知道的关于描写金陵的诗句更多。1、金陵子弟来相送，欲行不行各尽觞。2、王濬楼船下益州，金陵王气黯然收。3、回首金陵岸，依依向北风。4、金陵津渡小山楼，一宿行人自可愁。5、金陵风景好，豪士集新亭。6、适闻有客金陵至，见说江南风景异。7、万里辞家事鼓鼙，金陵驿路楚云西。8、金陵种柳欢娱地，庾岭逢梅寂寞滨。9、自沔东来，丁未元日至金陵，江上感梦而作燕燕轻盈，莺莺娇软。</vt:lpstr>
      <vt:lpstr>桂枝香：词牌名，又名“疏帘淡月”，首见于王安石此作。多用入声韵，故于凝重之中含有激烈、感慨之情。金陵：今江苏南京。从三国时期东吴在此建都起，先后有东晋、宋、齐、梁、陈在此建都。到赵宋时，这里依然是市廛栉比，灯火万家，呈现出一派繁荣气象。怀古：追念古代的事情(多用为歌咏古迹的诗题)。</vt:lpstr>
      <vt:lpstr>形式上：标题中一般有古迹、古人名，或在古迹、古人前冠以“咏”，或在古迹、古人后加“怀古”、“咏怀”等。    表现手法：用典、对比、衬托、借古讽今、吊古伤今、虚实结合等。结构内容：临古地——思古人——忆古事——抒情志</vt:lpstr>
      <vt:lpstr>补充——怀古诗的特点：</vt:lpstr>
      <vt:lpstr>二、预习反馈</vt:lpstr>
      <vt:lpstr>补充写作背景：</vt:lpstr>
      <vt:lpstr>活动一</vt:lpstr>
      <vt:lpstr>教师点拨节奏划分：</vt:lpstr>
      <vt:lpstr>2.根据注释，试着用自己的话描述上阙所写的金陵美景。</vt:lpstr>
      <vt:lpstr>活动二</vt:lpstr>
      <vt:lpstr>教师明确：</vt:lpstr>
      <vt:lpstr>表现手法梳理：</vt:lpstr>
      <vt:lpstr>表现手法梳理：</vt:lpstr>
      <vt:lpstr>根据上表，赏析上阙</vt:lpstr>
      <vt:lpstr>根据表格，赏析下阙</vt:lpstr>
      <vt:lpstr>总结全词：</vt:lpstr>
      <vt:lpstr>补充——描写景物的方法：</vt:lpstr>
      <vt:lpstr>五、当堂练习</vt:lpstr>
      <vt:lpstr>明确 ：</vt:lpstr>
      <vt:lpstr>六、反思小结</vt:lpstr>
      <vt:lpstr>七、板书设计</vt:lpstr>
      <vt:lpstr>感谢聆听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2021-09-01T21:01:43.862</cp:lastPrinted>
  <dcterms:created xsi:type="dcterms:W3CDTF">2021-09-01T21:01:43Z</dcterms:created>
  <dcterms:modified xsi:type="dcterms:W3CDTF">2021-09-01T13:01:52Z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