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6" r:id="rId5"/>
  </p:sldMasterIdLst>
  <p:notesMasterIdLst>
    <p:notesMasterId r:id="rId21"/>
  </p:notesMasterIdLst>
  <p:handoutMasterIdLst>
    <p:handoutMasterId r:id="rId22"/>
  </p:handoutMasterIdLst>
  <p:sldIdLst>
    <p:sldId id="296" r:id="rId6"/>
    <p:sldId id="268" r:id="rId7"/>
    <p:sldId id="297" r:id="rId8"/>
    <p:sldId id="270" r:id="rId9"/>
    <p:sldId id="271" r:id="rId10"/>
    <p:sldId id="272" r:id="rId11"/>
    <p:sldId id="273" r:id="rId12"/>
    <p:sldId id="287" r:id="rId13"/>
    <p:sldId id="275" r:id="rId14"/>
    <p:sldId id="278" r:id="rId15"/>
    <p:sldId id="289" r:id="rId16"/>
    <p:sldId id="290" r:id="rId17"/>
    <p:sldId id="291" r:id="rId18"/>
    <p:sldId id="292" r:id="rId19"/>
    <p:sldId id="293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84" d="100"/>
          <a:sy n="84" d="100"/>
        </p:scale>
        <p:origin x="-182" y="-67"/>
      </p:cViewPr>
      <p:guideLst>
        <p:guide orient="horz" pos="2160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3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2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828800" y="3581400"/>
            <a:ext cx="8534400" cy="1752600"/>
          </a:xfrm>
        </p:spPr>
        <p:txBody>
          <a:bodyPr/>
          <a:lstStyle>
            <a:lvl1pPr marL="0" indent="0" algn="ctr">
              <a:buFont typeface="Wingdings 2" panose="05020102010507070707" pitchFamily="18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2167" y="6172200"/>
            <a:ext cx="3052233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172200"/>
            <a:ext cx="38608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172200"/>
            <a:ext cx="3052233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algn="r"/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2167" y="1600200"/>
            <a:ext cx="5592233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592233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2917" y="228600"/>
            <a:ext cx="2846916" cy="5870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228600"/>
            <a:ext cx="8337551" cy="5870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885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2167" y="6076950"/>
            <a:ext cx="3052233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076950"/>
            <a:ext cx="38608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076950"/>
            <a:ext cx="3052233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algn="r"/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92233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1833" y="1981200"/>
            <a:ext cx="5592233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7151" y="685800"/>
            <a:ext cx="2846916" cy="5181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41784" cy="5181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02167" y="685800"/>
            <a:ext cx="11391900" cy="5181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4" Type="http://schemas.openxmlformats.org/officeDocument/2006/relationships/theme" Target="../theme/theme3.xml"/><Relationship Id="rId13" Type="http://schemas.openxmlformats.org/officeDocument/2006/relationships/image" Target="../media/image4.jpeg"/><Relationship Id="rId12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en-US" altLang="x-none" dirty="0">
              <a:latin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/>
          </p:cNvSpPr>
          <p:nvPr>
            <p:ph type="title"/>
          </p:nvPr>
        </p:nvSpPr>
        <p:spPr>
          <a:xfrm>
            <a:off x="402167" y="2286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 noRot="1"/>
          </p:cNvSpPr>
          <p:nvPr>
            <p:ph type="body" idx="1"/>
          </p:nvPr>
        </p:nvSpPr>
        <p:spPr>
          <a:xfrm>
            <a:off x="402167" y="1600200"/>
            <a:ext cx="11387667" cy="449897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2167" y="6245225"/>
            <a:ext cx="3052233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3052233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 2" panose="05020102010507070707" pitchFamily="18" charset="2"/>
        <a:buChar char="¡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 2" panose="05020102010507070707" pitchFamily="18" charset="2"/>
        <a:buChar char="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 2" panose="05020102010507070707" pitchFamily="18" charset="2"/>
        <a:buChar char="¡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 2" panose="05020102010507070707" pitchFamily="18" charset="2"/>
        <a:buChar char="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Rectangle 3"/>
          <p:cNvSpPr>
            <a:spLocks noGrp="1" noRot="1"/>
          </p:cNvSpPr>
          <p:nvPr>
            <p:ph type="body" idx="1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735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457200" indent="-4572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990600" indent="-3810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rtl="0" eaLnBrk="0" fontAlgn="base" hangingPunct="0">
        <a:spcBef>
          <a:spcPts val="130"/>
        </a:spcBef>
        <a:spcAft>
          <a:spcPct val="0"/>
        </a:spcAft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" Target="slide1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hyperlink" Target="http://baike.baidu.com/view/5431062.htm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../media/audio2.wav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 txBox="1"/>
          <p:nvPr/>
        </p:nvSpPr>
        <p:spPr>
          <a:xfrm>
            <a:off x="3746501" y="5673725"/>
            <a:ext cx="5262033" cy="1037167"/>
          </a:xfrm>
          <a:prstGeom prst="rect">
            <a:avLst/>
          </a:prstGeom>
          <a:noFill/>
          <a:ln w="12700">
            <a:noFill/>
          </a:ln>
        </p:spPr>
        <p:txBody>
          <a:bodyPr/>
          <a:lstStyle/>
          <a:p>
            <a:pPr algn="ctr" eaLnBrk="1" hangingPunct="1"/>
            <a:r>
              <a:rPr lang="en-US" altLang="zh-CN" sz="5865" b="1" dirty="0">
                <a:latin typeface="楷体" panose="02010609060101010101" pitchFamily="1" charset="-122"/>
                <a:ea typeface="楷体" panose="02010609060101010101" pitchFamily="1" charset="-122"/>
              </a:rPr>
              <a:t>20 </a:t>
            </a:r>
            <a:r>
              <a:rPr lang="zh-CN" altLang="en-US" sz="5865" b="1" dirty="0">
                <a:latin typeface="楷体" panose="02010609060101010101" pitchFamily="1" charset="-122"/>
                <a:ea typeface="楷体" panose="02010609060101010101" pitchFamily="1" charset="-122"/>
              </a:rPr>
              <a:t>天上的街市</a:t>
            </a:r>
            <a:endParaRPr lang="zh-CN" altLang="en-US" sz="5865" b="1" dirty="0">
              <a:latin typeface="楷体" panose="02010609060101010101" pitchFamily="1" charset="-122"/>
              <a:ea typeface="楷体" panose="02010609060101010101" pitchFamily="1" charset="-122"/>
            </a:endParaRPr>
          </a:p>
        </p:txBody>
      </p:sp>
      <p:pic>
        <p:nvPicPr>
          <p:cNvPr id="4099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9184" y="283633"/>
            <a:ext cx="5211233" cy="61806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ext Box 9"/>
          <p:cNvSpPr txBox="1"/>
          <p:nvPr/>
        </p:nvSpPr>
        <p:spPr>
          <a:xfrm>
            <a:off x="1573530" y="2275523"/>
            <a:ext cx="736600" cy="2160587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latin typeface="Arial" panose="020B0604020202020204" pitchFamily="34" charset="0"/>
              </a:rPr>
              <a:t>想    象</a:t>
            </a:r>
            <a:endParaRPr lang="zh-CN" altLang="en-US" sz="3600" dirty="0">
              <a:latin typeface="Arial" panose="020B0604020202020204" pitchFamily="34" charset="0"/>
            </a:endParaRPr>
          </a:p>
        </p:txBody>
      </p:sp>
      <p:sp>
        <p:nvSpPr>
          <p:cNvPr id="33797" name="Text Box 10"/>
          <p:cNvSpPr txBox="1"/>
          <p:nvPr/>
        </p:nvSpPr>
        <p:spPr>
          <a:xfrm>
            <a:off x="3489325" y="1692275"/>
            <a:ext cx="22320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</a:rPr>
              <a:t>街市</a:t>
            </a:r>
            <a:r>
              <a:rPr lang="en-US" altLang="zh-CN" sz="3200" dirty="0">
                <a:latin typeface="Arial" panose="020B0604020202020204" pitchFamily="34" charset="0"/>
              </a:rPr>
              <a:t>—</a:t>
            </a:r>
            <a:r>
              <a:rPr lang="zh-CN" altLang="en-US" sz="3200" dirty="0">
                <a:latin typeface="Arial" panose="020B0604020202020204" pitchFamily="34" charset="0"/>
              </a:rPr>
              <a:t>物品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33798" name="Text Box 11">
            <a:hlinkClick r:id="" action="ppaction://noaction"/>
          </p:cNvPr>
          <p:cNvSpPr txBox="1"/>
          <p:nvPr/>
        </p:nvSpPr>
        <p:spPr>
          <a:xfrm>
            <a:off x="3669665" y="3136583"/>
            <a:ext cx="10810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天河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33799" name="Text Box 12"/>
          <p:cNvSpPr txBox="1"/>
          <p:nvPr/>
        </p:nvSpPr>
        <p:spPr>
          <a:xfrm>
            <a:off x="3669665" y="4298315"/>
            <a:ext cx="18716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</a:rPr>
              <a:t>牛郎织女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33800" name="Text Box 13"/>
          <p:cNvSpPr txBox="1"/>
          <p:nvPr/>
        </p:nvSpPr>
        <p:spPr>
          <a:xfrm>
            <a:off x="6104573" y="1692275"/>
            <a:ext cx="237648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</a:rPr>
              <a:t>美丽</a:t>
            </a:r>
            <a:r>
              <a:rPr lang="en-US" altLang="zh-CN" sz="3200" dirty="0">
                <a:latin typeface="Arial" panose="020B0604020202020204" pitchFamily="34" charset="0"/>
              </a:rPr>
              <a:t>—</a:t>
            </a:r>
            <a:r>
              <a:rPr lang="zh-CN" altLang="en-US" sz="3200" dirty="0">
                <a:latin typeface="Arial" panose="020B0604020202020204" pitchFamily="34" charset="0"/>
              </a:rPr>
              <a:t>珍奇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33801" name="Text Box 14"/>
          <p:cNvSpPr txBox="1"/>
          <p:nvPr/>
        </p:nvSpPr>
        <p:spPr>
          <a:xfrm>
            <a:off x="5956618" y="3063558"/>
            <a:ext cx="34575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</a:rPr>
              <a:t>浅浅、不甚宽广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33802" name="Text Box 15"/>
          <p:cNvSpPr txBox="1"/>
          <p:nvPr/>
        </p:nvSpPr>
        <p:spPr>
          <a:xfrm>
            <a:off x="6104573" y="4210685"/>
            <a:ext cx="237648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</a:rPr>
              <a:t>来往、闲游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33803" name="AutoShape 18"/>
          <p:cNvSpPr/>
          <p:nvPr/>
        </p:nvSpPr>
        <p:spPr>
          <a:xfrm>
            <a:off x="3202305" y="2065655"/>
            <a:ext cx="287020" cy="2728595"/>
          </a:xfrm>
          <a:prstGeom prst="leftBrace">
            <a:avLst>
              <a:gd name="adj1" fmla="val 62661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33804" name="Text Box 19"/>
          <p:cNvSpPr txBox="1"/>
          <p:nvPr/>
        </p:nvSpPr>
        <p:spPr>
          <a:xfrm>
            <a:off x="8480743" y="2162175"/>
            <a:ext cx="28797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</a:rPr>
              <a:t>（美丽富足）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33805" name="Text Box 20"/>
          <p:cNvSpPr txBox="1"/>
          <p:nvPr/>
        </p:nvSpPr>
        <p:spPr>
          <a:xfrm>
            <a:off x="2598103" y="1993265"/>
            <a:ext cx="675005" cy="230505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</a:rPr>
              <a:t>天上的街市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33806" name="Text Box 21"/>
          <p:cNvSpPr txBox="1"/>
          <p:nvPr/>
        </p:nvSpPr>
        <p:spPr>
          <a:xfrm>
            <a:off x="8786813" y="3937635"/>
            <a:ext cx="22669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</a:rPr>
              <a:t>自由、幸福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500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500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500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500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500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500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500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500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500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6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  <p:bldP spid="33797" grpId="0"/>
      <p:bldP spid="33798" grpId="0"/>
      <p:bldP spid="33799" grpId="0"/>
      <p:bldP spid="33800" grpId="0"/>
      <p:bldP spid="33801" grpId="0"/>
      <p:bldP spid="33802" grpId="0"/>
      <p:bldP spid="33803" grpId="0" bldLvl="0" animBg="1"/>
      <p:bldP spid="33804" grpId="0"/>
      <p:bldP spid="33805" grpId="0"/>
      <p:bldP spid="3380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3"/>
          <p:cNvSpPr txBox="1"/>
          <p:nvPr/>
        </p:nvSpPr>
        <p:spPr>
          <a:xfrm>
            <a:off x="386080" y="4430395"/>
            <a:ext cx="11182985" cy="2122805"/>
          </a:xfrm>
          <a:prstGeom prst="rect">
            <a:avLst/>
          </a:prstGeom>
          <a:solidFill>
            <a:schemeClr val="tx1">
              <a:alpha val="71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4400" dirty="0">
                <a:solidFill>
                  <a:srgbClr val="080808"/>
                </a:solidFill>
                <a:latin typeface="迷你简毡笔黑" pitchFamily="65" charset="-122"/>
                <a:ea typeface="迷你简毡笔黑" pitchFamily="65" charset="-122"/>
              </a:rPr>
              <a:t>（</a:t>
            </a:r>
            <a:r>
              <a:rPr lang="en-US" altLang="zh-CN" sz="4400">
                <a:solidFill>
                  <a:srgbClr val="080808"/>
                </a:solidFill>
                <a:latin typeface="迷你简毡笔黑" pitchFamily="65" charset="-122"/>
                <a:ea typeface="迷你简毡笔黑" pitchFamily="65" charset="-122"/>
              </a:rPr>
              <a:t>2</a:t>
            </a:r>
            <a:r>
              <a:rPr lang="zh-CN" altLang="en-US" sz="4400" dirty="0">
                <a:solidFill>
                  <a:srgbClr val="080808"/>
                </a:solidFill>
                <a:latin typeface="迷你简毡笔黑" pitchFamily="65" charset="-122"/>
                <a:ea typeface="迷你简毡笔黑" pitchFamily="65" charset="-122"/>
              </a:rPr>
              <a:t>）讨论：</a:t>
            </a:r>
            <a:endParaRPr lang="zh-CN" altLang="en-US" sz="4400" dirty="0">
              <a:solidFill>
                <a:srgbClr val="080808"/>
              </a:solidFill>
              <a:latin typeface="迷你简毡笔黑" pitchFamily="65" charset="-122"/>
              <a:ea typeface="迷你简毡笔黑" pitchFamily="65" charset="-122"/>
            </a:endParaRPr>
          </a:p>
          <a:p>
            <a:r>
              <a:rPr lang="zh-CN" altLang="en-US" sz="4400" dirty="0">
                <a:solidFill>
                  <a:srgbClr val="080808"/>
                </a:solidFill>
                <a:latin typeface="迷你简毡笔黑" pitchFamily="65" charset="-122"/>
                <a:ea typeface="迷你简毡笔黑" pitchFamily="65" charset="-122"/>
              </a:rPr>
              <a:t>        作者为何要将“牛郎织女”的故事做了这么大的改动？</a:t>
            </a:r>
            <a:r>
              <a:rPr lang="en-US" altLang="zh-CN" sz="4400">
                <a:solidFill>
                  <a:srgbClr val="080808"/>
                </a:solidFill>
                <a:latin typeface="迷你简毡笔黑" pitchFamily="65" charset="-122"/>
                <a:ea typeface="迷你简毡笔黑" pitchFamily="65" charset="-122"/>
              </a:rPr>
              <a:t>(</a:t>
            </a:r>
            <a:r>
              <a:rPr lang="zh-CN" altLang="en-US" sz="4400" dirty="0">
                <a:solidFill>
                  <a:srgbClr val="080808"/>
                </a:solidFill>
                <a:latin typeface="迷你简毡笔黑" pitchFamily="65" charset="-122"/>
                <a:ea typeface="迷你简毡笔黑" pitchFamily="65" charset="-122"/>
              </a:rPr>
              <a:t>结合背景理解</a:t>
            </a:r>
            <a:r>
              <a:rPr lang="en-US" altLang="zh-CN" sz="4400">
                <a:solidFill>
                  <a:srgbClr val="080808"/>
                </a:solidFill>
                <a:latin typeface="迷你简毡笔黑" pitchFamily="65" charset="-122"/>
                <a:ea typeface="迷你简毡笔黑" pitchFamily="65" charset="-122"/>
              </a:rPr>
              <a:t>)</a:t>
            </a:r>
            <a:endParaRPr lang="zh-CN" altLang="en-US" sz="4400" dirty="0">
              <a:solidFill>
                <a:srgbClr val="080808"/>
              </a:solidFill>
              <a:latin typeface="迷你简毡笔黑" pitchFamily="65" charset="-122"/>
              <a:ea typeface="迷你简毡笔黑" pitchFamily="65" charset="-122"/>
            </a:endParaRPr>
          </a:p>
        </p:txBody>
      </p:sp>
      <p:sp>
        <p:nvSpPr>
          <p:cNvPr id="18435" name="AutoShape 6">
            <a:hlinkClick r:id="rId2" action="ppaction://hlinksldjump"/>
          </p:cNvPr>
          <p:cNvSpPr/>
          <p:nvPr/>
        </p:nvSpPr>
        <p:spPr>
          <a:xfrm>
            <a:off x="9448800" y="6172200"/>
            <a:ext cx="914400" cy="381000"/>
          </a:xfrm>
          <a:prstGeom prst="actionButtonBlank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lstStyle/>
          <a:p>
            <a:pPr algn="ctr"/>
            <a:r>
              <a:rPr lang="zh-CN" altLang="en-US" dirty="0">
                <a:latin typeface="Arial" panose="020B0604020202020204" pitchFamily="34" charset="0"/>
                <a:hlinkClick r:id="rId2" action="ppaction://hlinksldjump"/>
              </a:rPr>
              <a:t>返回目录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18436" name="Group 7"/>
          <p:cNvGrpSpPr/>
          <p:nvPr/>
        </p:nvGrpSpPr>
        <p:grpSpPr>
          <a:xfrm>
            <a:off x="8458200" y="304800"/>
            <a:ext cx="914400" cy="304800"/>
            <a:chOff x="4368" y="192"/>
            <a:chExt cx="576" cy="192"/>
          </a:xfrm>
        </p:grpSpPr>
        <p:sp>
          <p:nvSpPr>
            <p:cNvPr id="18437" name="AutoShape 8">
              <a:hlinkClick r:id="" action="ppaction://hlinkshowjump?jump=previousslide"/>
            </p:cNvPr>
            <p:cNvSpPr/>
            <p:nvPr/>
          </p:nvSpPr>
          <p:spPr>
            <a:xfrm>
              <a:off x="4368" y="192"/>
              <a:ext cx="240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8438" name="AutoShape 9">
              <a:hlinkClick r:id="" action="ppaction://hlinkshowjump?jump=nextslide"/>
            </p:cNvPr>
            <p:cNvSpPr/>
            <p:nvPr/>
          </p:nvSpPr>
          <p:spPr>
            <a:xfrm>
              <a:off x="4656" y="192"/>
              <a:ext cx="288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4"/>
          <p:cNvSpPr>
            <a:spLocks noTextEdit="1"/>
          </p:cNvSpPr>
          <p:nvPr/>
        </p:nvSpPr>
        <p:spPr>
          <a:xfrm>
            <a:off x="272415" y="137795"/>
            <a:ext cx="2477770" cy="9004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orthographicFront"/>
              <a:lightRig rig="threePt" dir="t"/>
            </a:scene3d>
          </a:bodyPr>
          <a:lstStyle/>
          <a:p>
            <a:pPr algn="ctr" eaLnBrk="0" hangingPunct="0"/>
            <a:r>
              <a:rPr lang="zh-CN" altLang="en-US" sz="320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楷体" panose="02010609060101010101" pitchFamily="1" charset="-122"/>
                <a:ea typeface="楷体" panose="02010609060101010101" pitchFamily="1" charset="-122"/>
              </a:rPr>
              <a:t>写作背景</a:t>
            </a:r>
            <a:endParaRPr lang="zh-CN" altLang="en-US" sz="320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楷体" panose="02010609060101010101" pitchFamily="1" charset="-122"/>
              <a:ea typeface="楷体" panose="02010609060101010101" pitchFamily="1" charset="-122"/>
            </a:endParaRPr>
          </a:p>
        </p:txBody>
      </p:sp>
      <p:sp>
        <p:nvSpPr>
          <p:cNvPr id="9221" name="Text Box 5"/>
          <p:cNvSpPr txBox="1"/>
          <p:nvPr/>
        </p:nvSpPr>
        <p:spPr>
          <a:xfrm>
            <a:off x="165100" y="942975"/>
            <a:ext cx="11861800" cy="56311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这首诗最初发表于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1922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年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月出版的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  <a:hlinkClick r:id="rId1"/>
              </a:rPr>
              <a:t>创造季刊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第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卷第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期。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1921-1923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年，郭沫若三次从日本回国。这时，五四运动高潮已过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(1921~1922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年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中国正处于军阀混战时期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)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，面对半殖民地半封建社会那“冷酷如铁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黑暗如漆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腥秽如血”的黑暗现实，郭沫若感到极大的愤怒，苦闷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感伤，但他并没有悲观失望，依然不倦地探索和追求。就是这一时期，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1921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年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月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24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日，面对半殖民地半封建社会的黑暗事实，作者感到极大的忧愤。他从地上的街灯联想到天上的明星，又联想到街灯，于是写下了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天上的街市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》(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原题为‘天上的市街’）这一富有想象力的诗篇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9461" name="Group 9"/>
          <p:cNvGrpSpPr/>
          <p:nvPr/>
        </p:nvGrpSpPr>
        <p:grpSpPr>
          <a:xfrm>
            <a:off x="8458200" y="304800"/>
            <a:ext cx="914400" cy="304800"/>
            <a:chOff x="4368" y="192"/>
            <a:chExt cx="576" cy="192"/>
          </a:xfrm>
        </p:grpSpPr>
        <p:sp>
          <p:nvSpPr>
            <p:cNvPr id="19462" name="AutoShape 10">
              <a:hlinkClick r:id="" action="ppaction://hlinkshowjump?jump=previousslide"/>
            </p:cNvPr>
            <p:cNvSpPr/>
            <p:nvPr/>
          </p:nvSpPr>
          <p:spPr>
            <a:xfrm>
              <a:off x="4368" y="192"/>
              <a:ext cx="240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9463" name="AutoShape 11">
              <a:hlinkClick r:id="" action="ppaction://hlinkshowjump?jump=nextslide"/>
            </p:cNvPr>
            <p:cNvSpPr/>
            <p:nvPr/>
          </p:nvSpPr>
          <p:spPr>
            <a:xfrm>
              <a:off x="4656" y="192"/>
              <a:ext cx="288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AutoShape 7">
            <a:hlinkClick r:id="rId1" action="ppaction://hlinksldjump"/>
          </p:cNvPr>
          <p:cNvSpPr/>
          <p:nvPr/>
        </p:nvSpPr>
        <p:spPr>
          <a:xfrm>
            <a:off x="9144000" y="6324600"/>
            <a:ext cx="914400" cy="304800"/>
          </a:xfrm>
          <a:prstGeom prst="actionButtonBlank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lstStyle/>
          <a:p>
            <a:pPr algn="ctr"/>
            <a:r>
              <a:rPr lang="zh-CN" altLang="en-US" dirty="0">
                <a:latin typeface="Arial" panose="020B0604020202020204" pitchFamily="34" charset="0"/>
                <a:hlinkClick r:id="rId1" action="ppaction://hlinksldjump"/>
              </a:rPr>
              <a:t>返回目录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9641" name="Text Box 9"/>
          <p:cNvSpPr txBox="1"/>
          <p:nvPr/>
        </p:nvSpPr>
        <p:spPr>
          <a:xfrm>
            <a:off x="561975" y="1358900"/>
            <a:ext cx="11068685" cy="4523105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800" b="1" dirty="0">
                <a:solidFill>
                  <a:srgbClr val="F32727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       </a:t>
            </a:r>
            <a:r>
              <a:rPr lang="zh-CN" altLang="en-US" sz="4800" b="1" dirty="0">
                <a:solidFill>
                  <a:srgbClr val="F32727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传说：牛郎织女被王母娘娘管制</a:t>
            </a:r>
            <a:endParaRPr lang="zh-CN" altLang="en-US" sz="4800" b="1" dirty="0">
              <a:solidFill>
                <a:srgbClr val="F32727"/>
              </a:solidFill>
              <a:latin typeface="Arial" panose="020B0604020202020204" pitchFamily="34" charset="0"/>
              <a:ea typeface="楷体" panose="02010609060101010101" pitchFamily="1" charset="-122"/>
            </a:endParaRPr>
          </a:p>
          <a:p>
            <a:r>
              <a:rPr lang="zh-CN" altLang="en-US" sz="4800" b="1" dirty="0">
                <a:solidFill>
                  <a:srgbClr val="F32727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想象：牛郎织女（骑着牛儿来往、闲游） </a:t>
            </a:r>
            <a:endParaRPr lang="zh-CN" altLang="en-US" sz="4800" b="1" dirty="0">
              <a:solidFill>
                <a:srgbClr val="F32727"/>
              </a:solidFill>
              <a:latin typeface="Arial" panose="020B0604020202020204" pitchFamily="34" charset="0"/>
              <a:ea typeface="楷体" panose="02010609060101010101" pitchFamily="1" charset="-122"/>
            </a:endParaRPr>
          </a:p>
          <a:p>
            <a:r>
              <a:rPr lang="zh-CN" altLang="en-US" sz="4800" b="1" dirty="0">
                <a:solidFill>
                  <a:srgbClr val="F32727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天上是如此的美好，牛郎织女的生活是如此幸福，这个反传统的创作，形象地抒发了诗人对黑暗的憎恶，对光明自由幸福生活的向往和追求。</a:t>
            </a:r>
            <a:endParaRPr lang="zh-CN" altLang="en-US" sz="4800" b="1" dirty="0">
              <a:solidFill>
                <a:srgbClr val="F32727"/>
              </a:solidFill>
              <a:latin typeface="Arial" panose="020B0604020202020204" pitchFamily="34" charset="0"/>
              <a:ea typeface="楷体" panose="02010609060101010101" pitchFamily="1" charset="-122"/>
            </a:endParaRPr>
          </a:p>
        </p:txBody>
      </p:sp>
      <p:grpSp>
        <p:nvGrpSpPr>
          <p:cNvPr id="20485" name="Group 10"/>
          <p:cNvGrpSpPr/>
          <p:nvPr/>
        </p:nvGrpSpPr>
        <p:grpSpPr>
          <a:xfrm>
            <a:off x="8458200" y="304800"/>
            <a:ext cx="914400" cy="304800"/>
            <a:chOff x="4368" y="192"/>
            <a:chExt cx="576" cy="192"/>
          </a:xfrm>
        </p:grpSpPr>
        <p:sp>
          <p:nvSpPr>
            <p:cNvPr id="20486" name="AutoShape 11">
              <a:hlinkClick r:id="" action="ppaction://hlinkshowjump?jump=previousslide"/>
            </p:cNvPr>
            <p:cNvSpPr/>
            <p:nvPr/>
          </p:nvSpPr>
          <p:spPr>
            <a:xfrm>
              <a:off x="4368" y="192"/>
              <a:ext cx="240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487" name="AutoShape 12">
              <a:hlinkClick r:id="" action="ppaction://hlinkshowjump?jump=nextslide"/>
            </p:cNvPr>
            <p:cNvSpPr/>
            <p:nvPr/>
          </p:nvSpPr>
          <p:spPr>
            <a:xfrm>
              <a:off x="4656" y="192"/>
              <a:ext cx="288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1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矩形 23554"/>
          <p:cNvSpPr/>
          <p:nvPr/>
        </p:nvSpPr>
        <p:spPr>
          <a:xfrm>
            <a:off x="1057275" y="2593975"/>
            <a:ext cx="10270490" cy="3490595"/>
          </a:xfrm>
          <a:prstGeom prst="rect">
            <a:avLst/>
          </a:prstGeom>
          <a:solidFill>
            <a:srgbClr val="080808"/>
          </a:solidFill>
          <a:ln w="9525">
            <a:noFill/>
          </a:ln>
        </p:spPr>
        <p:txBody>
          <a:bodyPr/>
          <a:lstStyle>
            <a:lvl1pPr marL="342900" lvl="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18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18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342900" lvl="0" indent="-342900"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zh-CN" sz="2400">
              <a:solidFill>
                <a:srgbClr val="3DE735"/>
              </a:solidFill>
              <a:ea typeface="华文中宋" panose="02010600040101010101" pitchFamily="2" charset="-122"/>
            </a:endParaRPr>
          </a:p>
          <a:p>
            <a:pPr marL="342900" lvl="0" indent="-342900" algn="just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dirty="0">
                <a:solidFill>
                  <a:srgbClr val="3DE735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         明确：“定然”“定”都是断定语气，所描绘的事物都是出于想象，表明了作者坚信这样的理想世界是存在的，对美好未来充满了信心。</a:t>
            </a:r>
            <a:endParaRPr lang="zh-CN" altLang="en-US" sz="4400" dirty="0">
              <a:solidFill>
                <a:srgbClr val="3DE735"/>
              </a:solidFill>
              <a:ea typeface="华文中宋" panose="02010600040101010101" pitchFamily="2" charset="-122"/>
            </a:endParaRPr>
          </a:p>
        </p:txBody>
      </p:sp>
      <p:sp>
        <p:nvSpPr>
          <p:cNvPr id="23556" name="Text Box 13"/>
          <p:cNvSpPr txBox="1"/>
          <p:nvPr/>
        </p:nvSpPr>
        <p:spPr>
          <a:xfrm>
            <a:off x="2743200" y="990600"/>
            <a:ext cx="70104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3557" name="Text Box 17"/>
          <p:cNvSpPr txBox="1"/>
          <p:nvPr/>
        </p:nvSpPr>
        <p:spPr>
          <a:xfrm>
            <a:off x="612775" y="706755"/>
            <a:ext cx="10967085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en-US" altLang="zh-CN" sz="4800" b="1">
                <a:solidFill>
                  <a:srgbClr val="000000"/>
                </a:solidFill>
                <a:latin typeface="Arial" panose="020B0604020202020204" pitchFamily="34" charset="0"/>
              </a:rPr>
              <a:t>(3)</a:t>
            </a:r>
            <a:r>
              <a:rPr lang="zh-CN" altLang="en-US" sz="4800" b="1" dirty="0">
                <a:solidFill>
                  <a:srgbClr val="000000"/>
                </a:solidFill>
                <a:latin typeface="Arial" panose="020B0604020202020204" pitchFamily="34" charset="0"/>
              </a:rPr>
              <a:t>、诗的后</a:t>
            </a:r>
            <a:r>
              <a:rPr lang="en-US" altLang="zh-CN" sz="4800" b="1">
                <a:solidFill>
                  <a:srgbClr val="000000"/>
                </a:solidFill>
                <a:latin typeface="Arial" panose="020B0604020202020204" pitchFamily="34" charset="0"/>
              </a:rPr>
              <a:t>3</a:t>
            </a:r>
            <a:r>
              <a:rPr lang="zh-CN" altLang="en-US" sz="4800" b="1" dirty="0">
                <a:solidFill>
                  <a:srgbClr val="000000"/>
                </a:solidFill>
                <a:latin typeface="Arial" panose="020B0604020202020204" pitchFamily="34" charset="0"/>
              </a:rPr>
              <a:t>节连用了四个“定然”和一个“定”字说明了什么？</a:t>
            </a:r>
            <a:endParaRPr lang="zh-CN" altLang="en-US" sz="48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sz="48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23558" name="Group 18"/>
          <p:cNvGrpSpPr/>
          <p:nvPr/>
        </p:nvGrpSpPr>
        <p:grpSpPr>
          <a:xfrm>
            <a:off x="8458200" y="304800"/>
            <a:ext cx="914400" cy="304800"/>
            <a:chOff x="4368" y="192"/>
            <a:chExt cx="576" cy="192"/>
          </a:xfrm>
        </p:grpSpPr>
        <p:sp>
          <p:nvSpPr>
            <p:cNvPr id="23560" name="AutoShape 19">
              <a:hlinkClick r:id="" action="ppaction://hlinkshowjump?jump=previousslide"/>
            </p:cNvPr>
            <p:cNvSpPr/>
            <p:nvPr/>
          </p:nvSpPr>
          <p:spPr>
            <a:xfrm>
              <a:off x="4368" y="192"/>
              <a:ext cx="240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3561" name="AutoShape 20">
              <a:hlinkClick r:id="" action="ppaction://hlinkshowjump?jump=nextslide"/>
            </p:cNvPr>
            <p:cNvSpPr/>
            <p:nvPr/>
          </p:nvSpPr>
          <p:spPr>
            <a:xfrm>
              <a:off x="4656" y="192"/>
              <a:ext cx="288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ldLvl="0" animBg="1"/>
      <p:bldP spid="23555" grpId="1" animBg="1"/>
      <p:bldP spid="23557" grpId="0"/>
      <p:bldP spid="23557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23553"/>
          <p:cNvSpPr>
            <a:spLocks noGrp="1"/>
          </p:cNvSpPr>
          <p:nvPr>
            <p:ph type="title"/>
          </p:nvPr>
        </p:nvSpPr>
        <p:spPr/>
        <p:txBody>
          <a:bodyPr lIns="91432" tIns="45716" rIns="91432" bIns="45716" anchor="ctr"/>
          <a:lstStyle/>
          <a:p>
            <a:endParaRPr dirty="0"/>
          </a:p>
        </p:txBody>
      </p:sp>
      <p:sp>
        <p:nvSpPr>
          <p:cNvPr id="23555" name="文本占位符 23554"/>
          <p:cNvSpPr>
            <a:spLocks noGrp="1"/>
          </p:cNvSpPr>
          <p:nvPr>
            <p:ph type="body" idx="1"/>
          </p:nvPr>
        </p:nvSpPr>
        <p:spPr/>
        <p:txBody>
          <a:bodyPr lIns="91432" tIns="45716" rIns="91432" bIns="45716"/>
          <a:lstStyle/>
          <a:p>
            <a:endParaRPr dirty="0"/>
          </a:p>
        </p:txBody>
      </p:sp>
      <p:pic>
        <p:nvPicPr>
          <p:cNvPr id="23557" name="图片 23556" descr="49e59d8bg53e12ee6085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5" y="0"/>
            <a:ext cx="121126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8" name="矩形 23557"/>
          <p:cNvSpPr/>
          <p:nvPr/>
        </p:nvSpPr>
        <p:spPr>
          <a:xfrm>
            <a:off x="4737735" y="1561465"/>
            <a:ext cx="4572000" cy="507619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1432" tIns="45716" rIns="91432" bIns="45716">
            <a:spAutoFit/>
          </a:bodyPr>
          <a:lstStyle/>
          <a:p>
            <a:r>
              <a:rPr lang="en-US" altLang="zh-CN" dirty="0">
                <a:solidFill>
                  <a:srgbClr val="CC3300"/>
                </a:solidFill>
                <a:latin typeface="Arial" panose="020B0604020202020204" pitchFamily="34" charset="0"/>
              </a:rPr>
              <a:t> </a:t>
            </a:r>
            <a:r>
              <a:rPr lang="zh-CN" altLang="en-US" sz="3600" b="1" dirty="0">
                <a:solidFill>
                  <a:srgbClr val="CC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本诗由远远的街灯产生联想和想象，描绘了天上的街市及美好的生活。表现了作者对黑暗现实的痛恨，对自由、幸福、光明、美好生活的向往和追求，激发人们为实现这一理想而奋斗。</a:t>
            </a:r>
            <a:endParaRPr lang="zh-CN" altLang="en-US" sz="3600" b="1" dirty="0">
              <a:solidFill>
                <a:srgbClr val="CC33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3559" name="矩形 23558"/>
          <p:cNvSpPr/>
          <p:nvPr/>
        </p:nvSpPr>
        <p:spPr>
          <a:xfrm>
            <a:off x="1524000" y="0"/>
            <a:ext cx="2590800" cy="1295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lstStyle/>
          <a:p>
            <a:pPr algn="ctr"/>
            <a:r>
              <a:rPr lang="zh-CN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本课小结</a:t>
            </a:r>
            <a:endParaRPr lang="zh-CN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165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lum bright="-6000"/>
          </a:blip>
          <a:stretch>
            <a:fillRect/>
          </a:stretch>
        </p:blipFill>
        <p:spPr>
          <a:xfrm>
            <a:off x="3200400" y="152400"/>
            <a:ext cx="5794375" cy="468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Text Box 3"/>
          <p:cNvSpPr txBox="1"/>
          <p:nvPr/>
        </p:nvSpPr>
        <p:spPr>
          <a:xfrm>
            <a:off x="4344035" y="735013"/>
            <a:ext cx="33832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</a:pPr>
            <a:r>
              <a:rPr lang="zh-CN" altLang="en-US" sz="3600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华文新魏" panose="02010800040101010101" pitchFamily="2" charset="-122"/>
              </a:rPr>
              <a:t>郭沫若先生简介</a:t>
            </a:r>
            <a:endParaRPr lang="zh-CN" altLang="en-US" sz="3600" dirty="0">
              <a:solidFill>
                <a:schemeClr val="tx2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华文新魏" panose="02010800040101010101" pitchFamily="2" charset="-122"/>
            </a:endParaRPr>
          </a:p>
        </p:txBody>
      </p:sp>
      <p:sp>
        <p:nvSpPr>
          <p:cNvPr id="14340" name="Text Box 4"/>
          <p:cNvSpPr txBox="1"/>
          <p:nvPr/>
        </p:nvSpPr>
        <p:spPr>
          <a:xfrm>
            <a:off x="356870" y="1249045"/>
            <a:ext cx="7602855" cy="51873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</a:pPr>
            <a:r>
              <a:rPr lang="zh-CN" altLang="en-US" sz="3600" b="1" dirty="0">
                <a:solidFill>
                  <a:srgbClr val="FF66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郭沫若</a:t>
            </a:r>
            <a:r>
              <a:rPr lang="en-US" altLang="zh-CN" sz="3600" b="1" dirty="0">
                <a:solidFill>
                  <a:srgbClr val="FF66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(1892</a:t>
            </a:r>
            <a:r>
              <a:rPr lang="en-US" altLang="zh-CN" sz="3600" b="1" dirty="0">
                <a:solidFill>
                  <a:srgbClr val="FF6600"/>
                </a:solidFill>
                <a:latin typeface="Times New Roman" panose="02020603050405020304" pitchFamily="18" charset="0"/>
                <a:ea typeface="新宋体" panose="02010609030101010101" pitchFamily="49" charset="-122"/>
              </a:rPr>
              <a:t>—</a:t>
            </a:r>
            <a:r>
              <a:rPr lang="en-US" altLang="zh-CN" sz="3600" b="1" dirty="0">
                <a:solidFill>
                  <a:srgbClr val="FF66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1978)</a:t>
            </a:r>
            <a:endParaRPr lang="en-US" altLang="zh-CN" sz="3600" b="1" dirty="0">
              <a:solidFill>
                <a:srgbClr val="FF6600"/>
              </a:solidFill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600" b="1" dirty="0">
                <a:solidFill>
                  <a:schemeClr val="folHlink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    </a:t>
            </a:r>
            <a:r>
              <a:rPr lang="zh-CN" altLang="en-US" sz="36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原名郭开贞，笔名沫若，四川省乐山县人，我国著名的</a:t>
            </a:r>
            <a:r>
              <a:rPr lang="zh-CN" altLang="en-US" sz="36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作家、诗人、历史学家、考古学家、古文字学家、社会活动家</a:t>
            </a:r>
            <a:r>
              <a:rPr lang="zh-CN" altLang="en-US" sz="36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。他在</a:t>
            </a:r>
            <a:r>
              <a:rPr lang="zh-CN" altLang="en-US" sz="3600" b="1" dirty="0">
                <a:latin typeface="Arial" panose="020B0604020202020204" pitchFamily="34" charset="0"/>
              </a:rPr>
              <a:t>文学方面</a:t>
            </a:r>
            <a:r>
              <a:rPr lang="zh-CN" altLang="en-US" sz="36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的著作很多，有诗集</a:t>
            </a:r>
            <a:r>
              <a:rPr lang="en-US" altLang="zh-CN" sz="36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《</a:t>
            </a:r>
            <a:r>
              <a:rPr lang="zh-CN" altLang="en-US" sz="36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女神</a:t>
            </a:r>
            <a:r>
              <a:rPr lang="en-US" altLang="zh-CN" sz="36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》</a:t>
            </a:r>
            <a:r>
              <a:rPr lang="zh-CN" altLang="en-US" sz="36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、</a:t>
            </a:r>
            <a:r>
              <a:rPr lang="en-US" altLang="zh-CN" sz="36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《</a:t>
            </a:r>
            <a:r>
              <a:rPr lang="zh-CN" altLang="en-US" sz="36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星空</a:t>
            </a:r>
            <a:r>
              <a:rPr lang="en-US" altLang="zh-CN" sz="36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》</a:t>
            </a:r>
            <a:r>
              <a:rPr lang="zh-CN" altLang="en-US" sz="36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，话剧</a:t>
            </a:r>
            <a:r>
              <a:rPr lang="en-US" altLang="zh-CN" sz="36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《</a:t>
            </a:r>
            <a:r>
              <a:rPr lang="zh-CN" altLang="en-US" sz="36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屈原</a:t>
            </a:r>
            <a:r>
              <a:rPr lang="en-US" altLang="zh-CN" sz="36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》</a:t>
            </a:r>
            <a:r>
              <a:rPr lang="zh-CN" altLang="en-US" sz="36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等。</a:t>
            </a:r>
            <a:r>
              <a:rPr lang="en-US" altLang="zh-CN" sz="36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《</a:t>
            </a:r>
            <a:r>
              <a:rPr lang="zh-CN" altLang="en-US" sz="36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女神</a:t>
            </a:r>
            <a:r>
              <a:rPr lang="en-US" altLang="zh-CN" sz="3600" b="1" dirty="0">
                <a:solidFill>
                  <a:srgbClr val="FF0000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》</a:t>
            </a:r>
            <a:r>
              <a:rPr lang="zh-CN" altLang="en-US" sz="36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是中国新文化运动诗坛的奠基之作，郭沫若也成为中国新诗的奠基人。</a:t>
            </a:r>
            <a:endParaRPr lang="zh-CN" altLang="en-US" sz="36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  <p:pic>
        <p:nvPicPr>
          <p:cNvPr id="14341" name="Picture 5" descr="GMR2"/>
          <p:cNvPicPr>
            <a:picLocks noChangeAspect="1"/>
          </p:cNvPicPr>
          <p:nvPr/>
        </p:nvPicPr>
        <p:blipFill>
          <a:blip r:embed="rId2" cstate="print">
            <a:lum bright="-6000"/>
          </a:blip>
          <a:stretch>
            <a:fillRect/>
          </a:stretch>
        </p:blipFill>
        <p:spPr>
          <a:xfrm>
            <a:off x="8163878" y="1509078"/>
            <a:ext cx="3529012" cy="411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矩形 31747"/>
          <p:cNvSpPr>
            <a:spLocks noChangeArrowheads="1"/>
          </p:cNvSpPr>
          <p:nvPr/>
        </p:nvSpPr>
        <p:spPr bwMode="auto">
          <a:xfrm rot="10811554" flipV="1">
            <a:off x="-70" y="928"/>
            <a:ext cx="11963587" cy="67403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3211F5"/>
                </a:solidFill>
                <a:latin typeface="宋体" panose="02010600030101010101" pitchFamily="2" charset="-122"/>
              </a:rPr>
              <a:t>写作背景：</a:t>
            </a:r>
            <a:endParaRPr lang="zh-CN" altLang="en-US" sz="3600" b="1" dirty="0">
              <a:solidFill>
                <a:srgbClr val="3211F5"/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</a:rPr>
              <a:t>　　这首诗写</a:t>
            </a:r>
            <a:r>
              <a:rPr lang="zh-CN" altLang="en-US" sz="3600" b="1" dirty="0" smtClean="0">
                <a:latin typeface="宋体" panose="02010600030101010101" pitchFamily="2" charset="-122"/>
              </a:rPr>
              <a:t>于</a:t>
            </a:r>
            <a:r>
              <a:rPr lang="en-US" altLang="zh-CN" sz="3600" b="1" dirty="0" smtClean="0">
                <a:latin typeface="宋体" panose="02010600030101010101" pitchFamily="2" charset="-122"/>
              </a:rPr>
              <a:t>1921</a:t>
            </a:r>
            <a:r>
              <a:rPr lang="zh-CN" altLang="en-US" sz="3600" b="1" dirty="0" smtClean="0">
                <a:latin typeface="宋体" panose="02010600030101010101" pitchFamily="2" charset="-122"/>
              </a:rPr>
              <a:t>年</a:t>
            </a:r>
            <a:r>
              <a:rPr lang="en-US" altLang="zh-CN" sz="3600" b="1" dirty="0" smtClean="0">
                <a:latin typeface="宋体" panose="02010600030101010101" pitchFamily="2" charset="-122"/>
              </a:rPr>
              <a:t>10</a:t>
            </a:r>
            <a:r>
              <a:rPr lang="zh-CN" altLang="en-US" sz="3600" b="1" dirty="0" smtClean="0">
                <a:latin typeface="宋体" panose="02010600030101010101" pitchFamily="2" charset="-122"/>
              </a:rPr>
              <a:t>月。此</a:t>
            </a:r>
            <a:r>
              <a:rPr lang="zh-CN" altLang="en-US" sz="3600" b="1" dirty="0">
                <a:latin typeface="宋体" panose="02010600030101010101" pitchFamily="2" charset="-122"/>
              </a:rPr>
              <a:t>时，“五四”运动的洪波已经消退，大革命的时代尚未到来。半殖民</a:t>
            </a:r>
            <a:r>
              <a:rPr lang="zh-CN" altLang="en-US" sz="3600" b="1" dirty="0" smtClean="0">
                <a:latin typeface="宋体" panose="02010600030101010101" pitchFamily="2" charset="-122"/>
              </a:rPr>
              <a:t>地半封</a:t>
            </a:r>
            <a:r>
              <a:rPr lang="zh-CN" altLang="en-US" sz="3600" b="1" dirty="0">
                <a:latin typeface="宋体" panose="02010600030101010101" pitchFamily="2" charset="-122"/>
              </a:rPr>
              <a:t>建的中国，依旧被帝国主义列强和各派军阀势力窒息着</a:t>
            </a:r>
            <a:r>
              <a:rPr lang="zh-CN" altLang="en-US" sz="3600" b="1" dirty="0" smtClean="0">
                <a:latin typeface="宋体" panose="02010600030101010101" pitchFamily="2" charset="-122"/>
              </a:rPr>
              <a:t>。、社会黑暗，中华民族面临深重的灾难。许多有志之士陷入苦闷彷徨之中。面</a:t>
            </a:r>
            <a:r>
              <a:rPr lang="zh-CN" altLang="en-US" sz="3600" b="1" dirty="0">
                <a:latin typeface="宋体" panose="02010600030101010101" pitchFamily="2" charset="-122"/>
              </a:rPr>
              <a:t>对这种现实，诗人感到失望和痛苦，他痛恨黑暗的现实，向往光明的未来。在灿烂星空的诱发下，写下了这首充满浪漫色彩的著名诗篇</a:t>
            </a:r>
            <a:r>
              <a:rPr lang="en-US" altLang="zh-CN" sz="3600" b="1" dirty="0">
                <a:latin typeface="宋体" panose="02010600030101010101" pitchFamily="2" charset="-122"/>
              </a:rPr>
              <a:t>《</a:t>
            </a:r>
            <a:r>
              <a:rPr lang="zh-CN" altLang="en-US" sz="3600" b="1" dirty="0">
                <a:latin typeface="宋体" panose="02010600030101010101" pitchFamily="2" charset="-122"/>
              </a:rPr>
              <a:t>天上的街市</a:t>
            </a:r>
            <a:r>
              <a:rPr lang="en-US" altLang="zh-CN" sz="3600" b="1" dirty="0">
                <a:latin typeface="宋体" panose="02010600030101010101" pitchFamily="2" charset="-122"/>
              </a:rPr>
              <a:t>》</a:t>
            </a:r>
            <a:r>
              <a:rPr lang="zh-CN" altLang="en-US" sz="3600" b="1" dirty="0">
                <a:latin typeface="宋体" panose="02010600030101010101" pitchFamily="2" charset="-122"/>
              </a:rPr>
              <a:t>。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WordArt 5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1993900" y="334963"/>
            <a:ext cx="2078038" cy="1384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Text Box 10"/>
          <p:cNvSpPr txBox="1"/>
          <p:nvPr/>
        </p:nvSpPr>
        <p:spPr>
          <a:xfrm>
            <a:off x="3503613" y="1584325"/>
            <a:ext cx="6013450" cy="43999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  <a:r>
              <a:rPr lang="zh-CN" altLang="en-US" sz="40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朗读课文</a:t>
            </a:r>
            <a:r>
              <a:rPr lang="en-US" altLang="zh-CN" sz="40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40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整体感知</a:t>
            </a:r>
            <a:endParaRPr lang="zh-CN" altLang="en-US" sz="4000" b="1" dirty="0">
              <a:solidFill>
                <a:srgbClr val="FF33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</a:t>
            </a:r>
            <a:r>
              <a:rPr lang="en-US" altLang="zh-CN" sz="40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1.</a:t>
            </a:r>
            <a:r>
              <a:rPr lang="zh-CN" altLang="en-US" sz="40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轻松的语调 </a:t>
            </a:r>
            <a:endParaRPr lang="zh-CN" altLang="en-US" sz="40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</a:t>
            </a:r>
            <a:r>
              <a:rPr lang="en-US" altLang="zh-CN" sz="40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2.</a:t>
            </a:r>
            <a:r>
              <a:rPr lang="zh-CN" altLang="en-US" sz="40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柔和的声音</a:t>
            </a:r>
            <a:endParaRPr lang="zh-CN" altLang="en-US" sz="40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</a:t>
            </a:r>
            <a:r>
              <a:rPr lang="en-US" altLang="zh-CN" sz="40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3.</a:t>
            </a:r>
            <a:r>
              <a:rPr lang="zh-CN" altLang="en-US" sz="40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舒缓的速度</a:t>
            </a:r>
            <a:endParaRPr lang="zh-CN" altLang="en-US" sz="4000" b="1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</a:t>
            </a:r>
            <a:r>
              <a:rPr lang="en-US" altLang="zh-CN" sz="40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4.</a:t>
            </a:r>
            <a:r>
              <a:rPr lang="zh-CN" altLang="en-US" sz="4000" b="1" dirty="0">
                <a:solidFill>
                  <a:srgbClr val="0070C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注意停顿和重读</a:t>
            </a:r>
            <a:endParaRPr lang="zh-CN" altLang="en-US" sz="4000" b="1" u="sng" dirty="0">
              <a:solidFill>
                <a:srgbClr val="0070C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/>
          <p:nvPr/>
        </p:nvSpPr>
        <p:spPr>
          <a:xfrm>
            <a:off x="1524000" y="0"/>
            <a:ext cx="9144000" cy="6800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</a:t>
            </a:r>
            <a:r>
              <a:rPr lang="zh-CN" altLang="en-US" sz="28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天上的街市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郭沫若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　　　远远的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街灯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明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了，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好像是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闪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着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无数的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明星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 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天上的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明星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现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了，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好像是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点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着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无数的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街灯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我想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那缥渺的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空中， 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定然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有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美丽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的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街市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街市上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陈列的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一些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物品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定然是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世上</a:t>
            </a:r>
            <a:r>
              <a:rPr lang="en-US" altLang="zh-CN" sz="2400" dirty="0">
                <a:latin typeface="Arial" panose="020B0604020202020204" pitchFamily="34" charset="0"/>
              </a:rPr>
              <a:t>/ 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没有的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珍奇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你看，那浅浅的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天河，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定然是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不甚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宽广。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　 那隔着河的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牛郎</a:t>
            </a:r>
            <a:r>
              <a:rPr lang="en-US" altLang="zh-CN" sz="2400" dirty="0">
                <a:latin typeface="Tahoma" panose="020B0604030504040204" pitchFamily="34" charset="0"/>
                <a:ea typeface="华文新魏" panose="02010800040101010101" pitchFamily="2" charset="-122"/>
              </a:rPr>
              <a:t>/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织女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　    定能够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骑着牛儿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来往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我想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他们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此刻， 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定然在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天街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闲游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 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不信，请看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那朵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流星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 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是他们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提着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灯笼</a:t>
            </a:r>
            <a:r>
              <a:rPr lang="en-US" altLang="zh-CN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 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在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走</a:t>
            </a:r>
            <a:r>
              <a:rPr lang="zh-CN" altLang="en-US" sz="24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2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2" name="5156edu-3843-11529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 cstate="print"/>
          <a:stretch>
            <a:fillRect/>
          </a:stretch>
        </p:blipFill>
        <p:spPr>
          <a:xfrm>
            <a:off x="7831455" y="2474595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0" dur="19283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184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6" descr="t015424754f2e67e0d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12192000" cy="6870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9" name="WordArt 7" descr="窄竖线"/>
          <p:cNvSpPr>
            <a:spLocks noTextEdit="1"/>
          </p:cNvSpPr>
          <p:nvPr/>
        </p:nvSpPr>
        <p:spPr>
          <a:xfrm>
            <a:off x="504190" y="219075"/>
            <a:ext cx="2904490" cy="22447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  <a:normAutofit/>
          </a:bodyPr>
          <a:lstStyle/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8999"/>
                    </a:srgbClr>
                  </a:outerShdw>
                </a:effectLst>
                <a:latin typeface="楷体" panose="02010609060101010101" pitchFamily="1" charset="-122"/>
                <a:ea typeface="楷体" panose="02010609060101010101" pitchFamily="1" charset="-122"/>
              </a:rPr>
              <a:t>品读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78999"/>
                  </a:srgbClr>
                </a:outerShdw>
              </a:effectLst>
              <a:latin typeface="楷体" panose="02010609060101010101" pitchFamily="1" charset="-122"/>
              <a:ea typeface="楷体" panose="02010609060101010101" pitchFamily="1" charset="-122"/>
            </a:endParaRPr>
          </a:p>
        </p:txBody>
      </p:sp>
      <p:sp>
        <p:nvSpPr>
          <p:cNvPr id="29700" name="Rectangle 8"/>
          <p:cNvSpPr/>
          <p:nvPr/>
        </p:nvSpPr>
        <p:spPr>
          <a:xfrm>
            <a:off x="2021840" y="2863850"/>
            <a:ext cx="8820785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54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理清课文思路</a:t>
            </a:r>
            <a:r>
              <a:rPr lang="en-US" altLang="zh-CN" sz="5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﹙</a:t>
            </a:r>
            <a:r>
              <a:rPr lang="zh-CN" altLang="en-US" sz="54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看课文</a:t>
            </a:r>
            <a:r>
              <a:rPr lang="en-US" altLang="zh-CN" sz="5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﹚</a:t>
            </a:r>
            <a:endParaRPr lang="en-US" altLang="zh-CN" sz="54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/>
          <p:nvPr/>
        </p:nvSpPr>
        <p:spPr>
          <a:xfrm>
            <a:off x="2855913" y="1196975"/>
            <a:ext cx="69342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2" charset="-122"/>
              </a:rPr>
              <a:t>远远的街灯告诉我们什么信息（时间）</a:t>
            </a:r>
            <a:endParaRPr lang="zh-CN" altLang="en-US" sz="32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0723" name="Text Box 3"/>
          <p:cNvSpPr txBox="1"/>
          <p:nvPr/>
        </p:nvSpPr>
        <p:spPr>
          <a:xfrm>
            <a:off x="3276600" y="1828800"/>
            <a:ext cx="3048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晚上，天黑了。</a:t>
            </a:r>
            <a:endParaRPr lang="zh-CN" altLang="en-US" sz="3200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0724" name="Text Box 4"/>
          <p:cNvSpPr txBox="1"/>
          <p:nvPr/>
        </p:nvSpPr>
        <p:spPr>
          <a:xfrm>
            <a:off x="2640013" y="2743200"/>
            <a:ext cx="764698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2" charset="-122"/>
              </a:rPr>
              <a:t>诗人面对黑夜看到了什么？想到了什么？</a:t>
            </a:r>
            <a:endParaRPr lang="zh-CN" altLang="en-US" sz="32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pSp>
        <p:nvGrpSpPr>
          <p:cNvPr id="30725" name="Group 5"/>
          <p:cNvGrpSpPr/>
          <p:nvPr/>
        </p:nvGrpSpPr>
        <p:grpSpPr>
          <a:xfrm>
            <a:off x="3792538" y="5805488"/>
            <a:ext cx="4038600" cy="584199"/>
            <a:chOff x="0" y="0"/>
            <a:chExt cx="2544" cy="368"/>
          </a:xfrm>
        </p:grpSpPr>
        <p:sp>
          <p:nvSpPr>
            <p:cNvPr id="30726" name="Text Box 6">
              <a:hlinkClick r:id="rId1" action="ppaction://hlinksldjump"/>
            </p:cNvPr>
            <p:cNvSpPr txBox="1"/>
            <p:nvPr/>
          </p:nvSpPr>
          <p:spPr>
            <a:xfrm>
              <a:off x="0" y="0"/>
              <a:ext cx="2544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3200" dirty="0">
                  <a:solidFill>
                    <a:srgbClr val="FF33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此物         彼物</a:t>
              </a:r>
              <a:endParaRPr lang="zh-CN" altLang="en-US" sz="3200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727" name="AutoShape 7"/>
            <p:cNvSpPr/>
            <p:nvPr/>
          </p:nvSpPr>
          <p:spPr>
            <a:xfrm>
              <a:off x="768" y="96"/>
              <a:ext cx="864" cy="240"/>
            </a:xfrm>
            <a:prstGeom prst="rightArrow">
              <a:avLst>
                <a:gd name="adj1" fmla="val 50000"/>
                <a:gd name="adj2" fmla="val 90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0728" name="Group 8"/>
          <p:cNvGrpSpPr/>
          <p:nvPr/>
        </p:nvGrpSpPr>
        <p:grpSpPr>
          <a:xfrm>
            <a:off x="3503613" y="3716338"/>
            <a:ext cx="4267200" cy="584199"/>
            <a:chOff x="0" y="0"/>
            <a:chExt cx="2688" cy="368"/>
          </a:xfrm>
        </p:grpSpPr>
        <p:sp>
          <p:nvSpPr>
            <p:cNvPr id="30729" name="Text Box 9"/>
            <p:cNvSpPr txBox="1"/>
            <p:nvPr/>
          </p:nvSpPr>
          <p:spPr>
            <a:xfrm>
              <a:off x="0" y="0"/>
              <a:ext cx="2688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3200" dirty="0">
                  <a:solidFill>
                    <a:srgbClr val="FF33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街灯</a:t>
              </a:r>
              <a:r>
                <a:rPr lang="en-US" altLang="zh-CN" sz="2000" dirty="0">
                  <a:solidFill>
                    <a:srgbClr val="FF33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(</a:t>
              </a:r>
              <a:r>
                <a:rPr lang="zh-CN" altLang="en-US" sz="2000" dirty="0">
                  <a:solidFill>
                    <a:srgbClr val="FF33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近</a:t>
              </a:r>
              <a:r>
                <a:rPr lang="en-US" altLang="zh-CN" sz="2000" dirty="0">
                  <a:solidFill>
                    <a:srgbClr val="FF33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)</a:t>
              </a:r>
              <a:r>
                <a:rPr lang="en-US" altLang="zh-CN" sz="2400" dirty="0">
                  <a:solidFill>
                    <a:srgbClr val="FF33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         </a:t>
              </a:r>
              <a:r>
                <a:rPr lang="zh-CN" altLang="en-US" sz="3200" dirty="0">
                  <a:solidFill>
                    <a:srgbClr val="FF33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明星</a:t>
              </a:r>
              <a:r>
                <a:rPr lang="en-US" altLang="zh-CN" sz="2000" dirty="0">
                  <a:solidFill>
                    <a:srgbClr val="FF33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(</a:t>
              </a:r>
              <a:r>
                <a:rPr lang="zh-CN" altLang="en-US" sz="2000" dirty="0">
                  <a:solidFill>
                    <a:srgbClr val="FF33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远</a:t>
              </a:r>
              <a:r>
                <a:rPr lang="en-US" altLang="zh-CN" sz="2000" dirty="0">
                  <a:solidFill>
                    <a:srgbClr val="FF33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)</a:t>
              </a:r>
              <a:endParaRPr lang="en-US" altLang="zh-CN" sz="2000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30730" name="Group 10"/>
            <p:cNvGrpSpPr/>
            <p:nvPr/>
          </p:nvGrpSpPr>
          <p:grpSpPr>
            <a:xfrm>
              <a:off x="921" y="77"/>
              <a:ext cx="663" cy="240"/>
              <a:chOff x="0" y="0"/>
              <a:chExt cx="663" cy="240"/>
            </a:xfrm>
          </p:grpSpPr>
          <p:sp>
            <p:nvSpPr>
              <p:cNvPr id="30731" name="AutoShape 11"/>
              <p:cNvSpPr/>
              <p:nvPr/>
            </p:nvSpPr>
            <p:spPr>
              <a:xfrm>
                <a:off x="0" y="144"/>
                <a:ext cx="615" cy="96"/>
              </a:xfrm>
              <a:prstGeom prst="leftArrow">
                <a:avLst>
                  <a:gd name="adj1" fmla="val 50000"/>
                  <a:gd name="adj2" fmla="val 160156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0732" name="AutoShape 12"/>
              <p:cNvSpPr/>
              <p:nvPr/>
            </p:nvSpPr>
            <p:spPr>
              <a:xfrm>
                <a:off x="48" y="0"/>
                <a:ext cx="615" cy="114"/>
              </a:xfrm>
              <a:prstGeom prst="rightArrow">
                <a:avLst>
                  <a:gd name="adj1" fmla="val 50000"/>
                  <a:gd name="adj2" fmla="val 134868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30733" name="Group 13"/>
          <p:cNvGrpSpPr/>
          <p:nvPr/>
        </p:nvGrpSpPr>
        <p:grpSpPr>
          <a:xfrm>
            <a:off x="5016500" y="4437063"/>
            <a:ext cx="1371600" cy="1422399"/>
            <a:chOff x="0" y="0"/>
            <a:chExt cx="864" cy="896"/>
          </a:xfrm>
        </p:grpSpPr>
        <p:sp>
          <p:nvSpPr>
            <p:cNvPr id="30734" name="AutoShape 14"/>
            <p:cNvSpPr/>
            <p:nvPr/>
          </p:nvSpPr>
          <p:spPr>
            <a:xfrm>
              <a:off x="144" y="0"/>
              <a:ext cx="288" cy="576"/>
            </a:xfrm>
            <a:prstGeom prst="downArrow">
              <a:avLst>
                <a:gd name="adj1" fmla="val 42361"/>
                <a:gd name="adj2" fmla="val 50342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0735" name="Text Box 15"/>
            <p:cNvSpPr txBox="1"/>
            <p:nvPr/>
          </p:nvSpPr>
          <p:spPr>
            <a:xfrm>
              <a:off x="0" y="528"/>
              <a:ext cx="864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dirty="0">
                  <a:solidFill>
                    <a:srgbClr val="FF33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联想</a:t>
              </a:r>
              <a:endParaRPr lang="zh-CN" altLang="en-US" sz="3200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0736" name="Text Box 16"/>
          <p:cNvSpPr txBox="1"/>
          <p:nvPr/>
        </p:nvSpPr>
        <p:spPr>
          <a:xfrm>
            <a:off x="5664200" y="4508500"/>
            <a:ext cx="533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发亮</a:t>
            </a:r>
            <a:endParaRPr lang="zh-CN" altLang="en-US" sz="2000" b="1" dirty="0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0737" name="Text Box 17"/>
          <p:cNvSpPr txBox="1"/>
          <p:nvPr/>
        </p:nvSpPr>
        <p:spPr>
          <a:xfrm>
            <a:off x="5016500" y="3429000"/>
            <a:ext cx="9144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互喻</a:t>
            </a:r>
            <a:endParaRPr lang="zh-CN" altLang="en-US" sz="2400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0738" name="WordArt 18" descr="窄竖线"/>
          <p:cNvSpPr>
            <a:spLocks noTextEdit="1"/>
          </p:cNvSpPr>
          <p:nvPr/>
        </p:nvSpPr>
        <p:spPr>
          <a:xfrm>
            <a:off x="452673" y="156556"/>
            <a:ext cx="2915215" cy="984181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  <a:normAutofit/>
          </a:bodyPr>
          <a:lstStyle/>
          <a:p>
            <a:pPr algn="ctr" eaLnBrk="0" hangingPunct="0"/>
            <a:r>
              <a:rPr lang="zh-CN" altLang="en-US" sz="3600" b="1" dirty="0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8999"/>
                    </a:srgbClr>
                  </a:outerShdw>
                </a:effectLst>
                <a:latin typeface="楷体" panose="02010609060101010101" pitchFamily="1" charset="-122"/>
                <a:ea typeface="楷体" panose="02010609060101010101" pitchFamily="1" charset="-122"/>
              </a:rPr>
              <a:t>品读</a:t>
            </a:r>
            <a:endParaRPr lang="zh-CN" altLang="en-US" sz="3600" b="1" dirty="0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78999"/>
                  </a:srgbClr>
                </a:outerShdw>
              </a:effectLst>
              <a:latin typeface="楷体" panose="02010609060101010101" pitchFamily="1" charset="-122"/>
              <a:ea typeface="楷体" panose="02010609060101010101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0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/>
      <p:bldP spid="30724" grpId="0"/>
      <p:bldP spid="30736" grpId="0"/>
      <p:bldP spid="307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/>
          <p:nvPr/>
        </p:nvSpPr>
        <p:spPr>
          <a:xfrm>
            <a:off x="843280" y="1167765"/>
            <a:ext cx="10504805" cy="452310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明确联想、想象的定义。 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 algn="ctr"/>
            <a:endParaRPr lang="zh-CN" altLang="en-US" sz="3600" b="1" dirty="0">
              <a:solidFill>
                <a:srgbClr val="080808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 algn="ctr"/>
            <a:r>
              <a:rPr lang="zh-CN" altLang="en-US" sz="3600" b="1" dirty="0">
                <a:solidFill>
                  <a:srgbClr val="080808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联想：是由一事物想到另一事物的心理过程，两事物之间或具有因果关系或具有相似关系。 </a:t>
            </a:r>
            <a:endParaRPr lang="zh-CN" altLang="en-US" sz="3600" b="1" dirty="0">
              <a:solidFill>
                <a:srgbClr val="080808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 algn="ctr"/>
            <a:endParaRPr lang="zh-CN" altLang="en-US" sz="3600" b="1" dirty="0">
              <a:solidFill>
                <a:srgbClr val="080808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 algn="ctr"/>
            <a:endParaRPr lang="zh-CN" altLang="en-US" sz="3600" b="1" dirty="0">
              <a:solidFill>
                <a:srgbClr val="080808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 algn="l"/>
            <a:r>
              <a:rPr lang="zh-CN" altLang="en-US" sz="3600" b="1" dirty="0">
                <a:solidFill>
                  <a:srgbClr val="080808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想象：是对头脑中已有事物形象进行加工，经过新  的组合创造出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新</a:t>
            </a:r>
            <a:r>
              <a:rPr lang="zh-CN" altLang="en-US" sz="3600" b="1" dirty="0">
                <a:solidFill>
                  <a:srgbClr val="080808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形象的过程。 </a:t>
            </a:r>
            <a:endParaRPr lang="zh-CN" altLang="en-US" sz="3600" b="1" dirty="0">
              <a:solidFill>
                <a:srgbClr val="080808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pSp>
        <p:nvGrpSpPr>
          <p:cNvPr id="17411" name="Group 6"/>
          <p:cNvGrpSpPr/>
          <p:nvPr/>
        </p:nvGrpSpPr>
        <p:grpSpPr>
          <a:xfrm>
            <a:off x="8458200" y="304800"/>
            <a:ext cx="914400" cy="304800"/>
            <a:chOff x="4368" y="192"/>
            <a:chExt cx="576" cy="192"/>
          </a:xfrm>
        </p:grpSpPr>
        <p:sp>
          <p:nvSpPr>
            <p:cNvPr id="17413" name="AutoShape 7">
              <a:hlinkClick r:id="" action="ppaction://hlinkshowjump?jump=previousslide"/>
            </p:cNvPr>
            <p:cNvSpPr/>
            <p:nvPr/>
          </p:nvSpPr>
          <p:spPr>
            <a:xfrm>
              <a:off x="4368" y="192"/>
              <a:ext cx="240" cy="192"/>
            </a:xfrm>
            <a:prstGeom prst="actionButtonBackPrevious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7414" name="AutoShape 8">
              <a:hlinkClick r:id="" action="ppaction://hlinkshowjump?jump=nextslide"/>
            </p:cNvPr>
            <p:cNvSpPr/>
            <p:nvPr/>
          </p:nvSpPr>
          <p:spPr>
            <a:xfrm>
              <a:off x="4656" y="192"/>
              <a:ext cx="288" cy="192"/>
            </a:xfrm>
            <a:prstGeom prst="actionButtonForwardNex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7412" name="AutoShape 9">
            <a:hlinkClick r:id="rId1" action="ppaction://hlinksldjump"/>
          </p:cNvPr>
          <p:cNvSpPr/>
          <p:nvPr/>
        </p:nvSpPr>
        <p:spPr>
          <a:xfrm>
            <a:off x="9296400" y="6248400"/>
            <a:ext cx="914400" cy="381000"/>
          </a:xfrm>
          <a:prstGeom prst="actionButtonBlank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lstStyle/>
          <a:p>
            <a:pPr algn="ctr"/>
            <a:r>
              <a:rPr lang="zh-CN" altLang="en-US" dirty="0">
                <a:latin typeface="Arial" panose="020B0604020202020204" pitchFamily="34" charset="0"/>
                <a:hlinkClick r:id="rId1" action="ppaction://hlinksldjump"/>
              </a:rPr>
              <a:t>返回目录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t0149c9b879b4f282a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WordArt 3"/>
          <p:cNvSpPr>
            <a:spLocks noTextEdit="1"/>
          </p:cNvSpPr>
          <p:nvPr/>
        </p:nvSpPr>
        <p:spPr>
          <a:xfrm>
            <a:off x="2063750" y="188913"/>
            <a:ext cx="2038350" cy="1019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85000" lnSpcReduction="20000"/>
          </a:bodyPr>
          <a:lstStyle/>
          <a:p>
            <a:pPr algn="ctr" eaLnBrk="0" hangingPunct="0"/>
            <a:r>
              <a:rPr lang="zh-CN" altLang="en-US" sz="8000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8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品读</a:t>
            </a:r>
            <a:endParaRPr lang="zh-CN" altLang="en-US" sz="80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8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772" name="Text Box 4"/>
          <p:cNvSpPr txBox="1"/>
          <p:nvPr/>
        </p:nvSpPr>
        <p:spPr>
          <a:xfrm>
            <a:off x="457835" y="1773555"/>
            <a:ext cx="11518900" cy="1568450"/>
          </a:xfrm>
          <a:prstGeom prst="rect">
            <a:avLst/>
          </a:prstGeom>
          <a:solidFill>
            <a:schemeClr val="tx2">
              <a:lumMod val="65000"/>
              <a:lumOff val="35000"/>
              <a:alpha val="71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由天上的街灯，诗人大胆发挥了他的想象力，他又有怎样的奇思妙想呢？</a:t>
            </a:r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</a:rPr>
              <a:t> </a:t>
            </a:r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bldLvl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天坛月色">
  <a:themeElements>
    <a:clrScheme name="天坛月色 1">
      <a:dk1>
        <a:srgbClr val="DDDDDD"/>
      </a:dk1>
      <a:lt1>
        <a:srgbClr val="FFFFFF"/>
      </a:lt1>
      <a:dk2>
        <a:srgbClr val="3366CC"/>
      </a:dk2>
      <a:lt2>
        <a:srgbClr val="FFFF66"/>
      </a:lt2>
      <a:accent1>
        <a:srgbClr val="879CC8"/>
      </a:accent1>
      <a:accent2>
        <a:srgbClr val="C0C0C0"/>
      </a:accent2>
      <a:accent3>
        <a:srgbClr val="ADB8E2"/>
      </a:accent3>
      <a:accent4>
        <a:srgbClr val="DADADA"/>
      </a:accent4>
      <a:accent5>
        <a:srgbClr val="C3CBE0"/>
      </a:accent5>
      <a:accent6>
        <a:srgbClr val="AEAEAE"/>
      </a:accent6>
      <a:hlink>
        <a:srgbClr val="66FFFF"/>
      </a:hlink>
      <a:folHlink>
        <a:srgbClr val="CCFFCC"/>
      </a:folHlink>
    </a:clrScheme>
    <a:fontScheme name="天坛月色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天坛月色 1">
        <a:dk1>
          <a:srgbClr val="DDDDDD"/>
        </a:dk1>
        <a:lt1>
          <a:srgbClr val="FFFFFF"/>
        </a:lt1>
        <a:dk2>
          <a:srgbClr val="3366CC"/>
        </a:dk2>
        <a:lt2>
          <a:srgbClr val="FFFF66"/>
        </a:lt2>
        <a:accent1>
          <a:srgbClr val="879CC8"/>
        </a:accent1>
        <a:accent2>
          <a:srgbClr val="C0C0C0"/>
        </a:accent2>
        <a:accent3>
          <a:srgbClr val="ADB8E2"/>
        </a:accent3>
        <a:accent4>
          <a:srgbClr val="DADADA"/>
        </a:accent4>
        <a:accent5>
          <a:srgbClr val="C3CBE0"/>
        </a:accent5>
        <a:accent6>
          <a:srgbClr val="AEAEAE"/>
        </a:accent6>
        <a:hlink>
          <a:srgbClr val="66FFFF"/>
        </a:hlink>
        <a:folHlink>
          <a:srgbClr val="CC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天坛月色 2">
        <a:dk1>
          <a:srgbClr val="C0C0C0"/>
        </a:dk1>
        <a:lt1>
          <a:srgbClr val="FFFFFF"/>
        </a:lt1>
        <a:dk2>
          <a:srgbClr val="006699"/>
        </a:dk2>
        <a:lt2>
          <a:srgbClr val="FFFFFF"/>
        </a:lt2>
        <a:accent1>
          <a:srgbClr val="93B090"/>
        </a:accent1>
        <a:accent2>
          <a:srgbClr val="CCECFF"/>
        </a:accent2>
        <a:accent3>
          <a:srgbClr val="AAB8CA"/>
        </a:accent3>
        <a:accent4>
          <a:srgbClr val="DADADA"/>
        </a:accent4>
        <a:accent5>
          <a:srgbClr val="C8D4C6"/>
        </a:accent5>
        <a:accent6>
          <a:srgbClr val="B9D6E7"/>
        </a:accent6>
        <a:hlink>
          <a:srgbClr val="FFFF66"/>
        </a:hlink>
        <a:folHlink>
          <a:srgbClr val="66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天坛月色 3">
        <a:dk1>
          <a:srgbClr val="DDDDDD"/>
        </a:dk1>
        <a:lt1>
          <a:srgbClr val="FFFFFF"/>
        </a:lt1>
        <a:dk2>
          <a:srgbClr val="7B7BA7"/>
        </a:dk2>
        <a:lt2>
          <a:srgbClr val="FFFF66"/>
        </a:lt2>
        <a:accent1>
          <a:srgbClr val="78AE90"/>
        </a:accent1>
        <a:accent2>
          <a:srgbClr val="B8B8D0"/>
        </a:accent2>
        <a:accent3>
          <a:srgbClr val="BFBFD0"/>
        </a:accent3>
        <a:accent4>
          <a:srgbClr val="DADADA"/>
        </a:accent4>
        <a:accent5>
          <a:srgbClr val="BED3C6"/>
        </a:accent5>
        <a:accent6>
          <a:srgbClr val="A6A6BC"/>
        </a:accent6>
        <a:hlink>
          <a:srgbClr val="66FFCC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天坛月色 4">
        <a:dk1>
          <a:srgbClr val="DDDDDD"/>
        </a:dk1>
        <a:lt1>
          <a:srgbClr val="FFFF00"/>
        </a:lt1>
        <a:dk2>
          <a:srgbClr val="6600CC"/>
        </a:dk2>
        <a:lt2>
          <a:srgbClr val="FFFFFF"/>
        </a:lt2>
        <a:accent1>
          <a:srgbClr val="7296B6"/>
        </a:accent1>
        <a:accent2>
          <a:srgbClr val="FF6600"/>
        </a:accent2>
        <a:accent3>
          <a:srgbClr val="B8AAE2"/>
        </a:accent3>
        <a:accent4>
          <a:srgbClr val="DADA00"/>
        </a:accent4>
        <a:accent5>
          <a:srgbClr val="BCC9D7"/>
        </a:accent5>
        <a:accent6>
          <a:srgbClr val="E75C00"/>
        </a:accent6>
        <a:hlink>
          <a:srgbClr val="99FFCC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天坛月色 5">
        <a:dk1>
          <a:srgbClr val="DDDDDD"/>
        </a:dk1>
        <a:lt1>
          <a:srgbClr val="FFFFFF"/>
        </a:lt1>
        <a:dk2>
          <a:srgbClr val="0099CC"/>
        </a:dk2>
        <a:lt2>
          <a:srgbClr val="CCECFF"/>
        </a:lt2>
        <a:accent1>
          <a:srgbClr val="DD8A79"/>
        </a:accent1>
        <a:accent2>
          <a:srgbClr val="339966"/>
        </a:accent2>
        <a:accent3>
          <a:srgbClr val="AACAE2"/>
        </a:accent3>
        <a:accent4>
          <a:srgbClr val="DADADA"/>
        </a:accent4>
        <a:accent5>
          <a:srgbClr val="EBC4BE"/>
        </a:accent5>
        <a:accent6>
          <a:srgbClr val="2D8A5C"/>
        </a:accent6>
        <a:hlink>
          <a:srgbClr val="FFFF66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天坛月色 6">
        <a:dk1>
          <a:srgbClr val="C0C0C0"/>
        </a:dk1>
        <a:lt1>
          <a:srgbClr val="FFFFFF"/>
        </a:lt1>
        <a:dk2>
          <a:srgbClr val="536DAD"/>
        </a:dk2>
        <a:lt2>
          <a:srgbClr val="66FF66"/>
        </a:lt2>
        <a:accent1>
          <a:srgbClr val="C48AB6"/>
        </a:accent1>
        <a:accent2>
          <a:srgbClr val="FFCCFF"/>
        </a:accent2>
        <a:accent3>
          <a:srgbClr val="B3BAD3"/>
        </a:accent3>
        <a:accent4>
          <a:srgbClr val="DADADA"/>
        </a:accent4>
        <a:accent5>
          <a:srgbClr val="DEC4D7"/>
        </a:accent5>
        <a:accent6>
          <a:srgbClr val="E7B9E7"/>
        </a:accent6>
        <a:hlink>
          <a:srgbClr val="00FFFF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天坛月色 7">
        <a:dk1>
          <a:srgbClr val="C0C0C0"/>
        </a:dk1>
        <a:lt1>
          <a:srgbClr val="FFFF00"/>
        </a:lt1>
        <a:dk2>
          <a:srgbClr val="996633"/>
        </a:dk2>
        <a:lt2>
          <a:srgbClr val="66FFFF"/>
        </a:lt2>
        <a:accent1>
          <a:srgbClr val="CD7C73"/>
        </a:accent1>
        <a:accent2>
          <a:srgbClr val="B6B6CE"/>
        </a:accent2>
        <a:accent3>
          <a:srgbClr val="CAB8AD"/>
        </a:accent3>
        <a:accent4>
          <a:srgbClr val="DADA00"/>
        </a:accent4>
        <a:accent5>
          <a:srgbClr val="E3BFBC"/>
        </a:accent5>
        <a:accent6>
          <a:srgbClr val="A5A5BA"/>
        </a:accent6>
        <a:hlink>
          <a:srgbClr val="000000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天坛月色 8">
        <a:dk1>
          <a:srgbClr val="C0C0C0"/>
        </a:dk1>
        <a:lt1>
          <a:srgbClr val="FFFF66"/>
        </a:lt1>
        <a:dk2>
          <a:srgbClr val="008080"/>
        </a:dk2>
        <a:lt2>
          <a:srgbClr val="FFFF00"/>
        </a:lt2>
        <a:accent1>
          <a:srgbClr val="859CC9"/>
        </a:accent1>
        <a:accent2>
          <a:srgbClr val="FFCCFF"/>
        </a:accent2>
        <a:accent3>
          <a:srgbClr val="AAC0C0"/>
        </a:accent3>
        <a:accent4>
          <a:srgbClr val="DADA56"/>
        </a:accent4>
        <a:accent5>
          <a:srgbClr val="C2CBE1"/>
        </a:accent5>
        <a:accent6>
          <a:srgbClr val="E7B9E7"/>
        </a:accent6>
        <a:hlink>
          <a:srgbClr val="99FFCC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古瓶荷花">
  <a:themeElements>
    <a:clrScheme name="古瓶荷花 1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E"/>
      </a:accent4>
      <a:accent5>
        <a:srgbClr val="E2F4FF"/>
      </a:accent5>
      <a:accent6>
        <a:srgbClr val="2D8AE7"/>
      </a:accent6>
      <a:hlink>
        <a:srgbClr val="CC0066"/>
      </a:hlink>
      <a:folHlink>
        <a:srgbClr val="7D7DA9"/>
      </a:folHlink>
    </a:clrScheme>
    <a:fontScheme name="古瓶荷花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古瓶荷花 1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E"/>
        </a:accent4>
        <a:accent5>
          <a:srgbClr val="E2F4FF"/>
        </a:accent5>
        <a:accent6>
          <a:srgbClr val="2D8AE7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2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6FAF5"/>
        </a:accent3>
        <a:accent4>
          <a:srgbClr val="006765"/>
        </a:accent4>
        <a:accent5>
          <a:srgbClr val="F1F5F0"/>
        </a:accent5>
        <a:accent6>
          <a:srgbClr val="E78A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3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C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4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A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5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F"/>
        </a:accent3>
        <a:accent4>
          <a:srgbClr val="53537E"/>
        </a:accent4>
        <a:accent5>
          <a:srgbClr val="FFEEEE"/>
        </a:accent5>
        <a:accent6>
          <a:srgbClr val="E78A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6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C"/>
        </a:accent4>
        <a:accent5>
          <a:srgbClr val="E9F7FF"/>
        </a:accent5>
        <a:accent6>
          <a:srgbClr val="E78A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7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EEE"/>
        </a:accent3>
        <a:accent4>
          <a:srgbClr val="0056AE"/>
        </a:accent4>
        <a:accent5>
          <a:srgbClr val="FFFFE2"/>
        </a:accent5>
        <a:accent6>
          <a:srgbClr val="008A8A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8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12121"/>
        </a:accent4>
        <a:accent5>
          <a:srgbClr val="E1E1EB"/>
        </a:accent5>
        <a:accent6>
          <a:srgbClr val="E7B9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1618</Words>
  <Application>WPS 演示</Application>
  <PresentationFormat>自定义</PresentationFormat>
  <Paragraphs>114</Paragraphs>
  <Slides>15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15</vt:i4>
      </vt:variant>
    </vt:vector>
  </HeadingPairs>
  <TitlesOfParts>
    <vt:vector size="34" baseType="lpstr">
      <vt:lpstr>Arial</vt:lpstr>
      <vt:lpstr>宋体</vt:lpstr>
      <vt:lpstr>Wingdings</vt:lpstr>
      <vt:lpstr>Wingdings 2</vt:lpstr>
      <vt:lpstr>Times New Roman</vt:lpstr>
      <vt:lpstr>黑体</vt:lpstr>
      <vt:lpstr>微软雅黑</vt:lpstr>
      <vt:lpstr>楷体</vt:lpstr>
      <vt:lpstr>Tahoma</vt:lpstr>
      <vt:lpstr>华文新魏</vt:lpstr>
      <vt:lpstr>新宋体</vt:lpstr>
      <vt:lpstr>楷体_GB2312</vt:lpstr>
      <vt:lpstr>迷你简毡笔黑</vt:lpstr>
      <vt:lpstr>华文中宋</vt:lpstr>
      <vt:lpstr>Arial Unicode MS</vt:lpstr>
      <vt:lpstr>默认设计模板</vt:lpstr>
      <vt:lpstr>天坛月色</vt:lpstr>
      <vt:lpstr>古瓶荷花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33</cp:revision>
  <dcterms:created xsi:type="dcterms:W3CDTF">2019-06-19T02:08:00Z</dcterms:created>
  <dcterms:modified xsi:type="dcterms:W3CDTF">2021-01-05T08:09:10Z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