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38.xml" ContentType="application/vnd.openxmlformats-officedocument.presentationml.tags+xml"/>
  <Override PartName="/ppt/tags/tag56.xml" ContentType="application/vnd.openxmlformats-officedocument.presentationml.tags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45.xml" ContentType="application/vnd.openxmlformats-officedocument.presentationml.tags+xml"/>
  <Override PartName="/ppt/tags/tag63.xml" ContentType="application/vnd.openxmlformats-officedocument.presentationml.tags+xml"/>
  <Override PartName="/docProps/custom.xml" ContentType="application/vnd.openxmlformats-officedocument.custom-properties+xml"/>
  <Override PartName="/ppt/tags/tag34.xml" ContentType="application/vnd.openxmlformats-officedocument.presentationml.tags+xml"/>
  <Override PartName="/ppt/tags/tag52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41.xml" ContentType="application/vnd.openxmlformats-officedocument.presentationml.tags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Override PartName="/ppt/tags/tag39.xml" ContentType="application/vnd.openxmlformats-officedocument.presentationml.tags+xml"/>
  <Override PartName="/ppt/tags/tag59.xml" ContentType="application/vnd.openxmlformats-officedocument.presentationml.tags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57.xml" ContentType="application/vnd.openxmlformats-officedocument.presentationml.tags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55.xml" ContentType="application/vnd.openxmlformats-officedocument.presentationml.tags+xml"/>
  <Override PartName="/ppt/tags/tag64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53.xml" ContentType="application/vnd.openxmlformats-officedocument.presentationml.tags+xml"/>
  <Override PartName="/ppt/tags/tag62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tags/tag51.xml" ContentType="application/vnd.openxmlformats-officedocument.presentationml.tags+xml"/>
  <Override PartName="/ppt/tags/tag60.xml" ContentType="application/vnd.openxmlformats-officedocument.presentationml.tags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tags/tag2.xml" ContentType="application/vnd.openxmlformats-officedocument.presentationml.tags+xml"/>
  <Override PartName="/ppt/tags/tag58.xml" ContentType="application/vnd.openxmlformats-officedocument.presentationml.tags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61.xml" ContentType="application/vnd.openxmlformats-officedocument.presentationml.tags+xml"/>
  <Override PartName="/ppt/tags/tag32.xml" ContentType="application/vnd.openxmlformats-officedocument.presentationml.tags+xml"/>
  <Override PartName="/ppt/tags/tag50.xml" ContentType="application/vnd.openxmlformats-officedocument.presentationml.tag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6"/>
  </p:notesMasterIdLst>
  <p:handoutMasterIdLst>
    <p:handoutMasterId r:id="rId57"/>
  </p:handoutMasterIdLst>
  <p:sldIdLst>
    <p:sldId id="449" r:id="rId2"/>
    <p:sldId id="348" r:id="rId3"/>
    <p:sldId id="385" r:id="rId4"/>
    <p:sldId id="259" r:id="rId5"/>
    <p:sldId id="258" r:id="rId6"/>
    <p:sldId id="260" r:id="rId7"/>
    <p:sldId id="261" r:id="rId8"/>
    <p:sldId id="433" r:id="rId9"/>
    <p:sldId id="434" r:id="rId10"/>
    <p:sldId id="435" r:id="rId11"/>
    <p:sldId id="436" r:id="rId12"/>
    <p:sldId id="437" r:id="rId13"/>
    <p:sldId id="440" r:id="rId14"/>
    <p:sldId id="439" r:id="rId15"/>
    <p:sldId id="442" r:id="rId16"/>
    <p:sldId id="262" r:id="rId17"/>
    <p:sldId id="448" r:id="rId18"/>
    <p:sldId id="450" r:id="rId19"/>
    <p:sldId id="443" r:id="rId20"/>
    <p:sldId id="447" r:id="rId21"/>
    <p:sldId id="444" r:id="rId22"/>
    <p:sldId id="263" r:id="rId23"/>
    <p:sldId id="264" r:id="rId24"/>
    <p:sldId id="349" r:id="rId25"/>
    <p:sldId id="279" r:id="rId26"/>
    <p:sldId id="280" r:id="rId27"/>
    <p:sldId id="281" r:id="rId28"/>
    <p:sldId id="282" r:id="rId29"/>
    <p:sldId id="350" r:id="rId30"/>
    <p:sldId id="352" r:id="rId31"/>
    <p:sldId id="305" r:id="rId32"/>
    <p:sldId id="311" r:id="rId33"/>
    <p:sldId id="285" r:id="rId34"/>
    <p:sldId id="287" r:id="rId35"/>
    <p:sldId id="266" r:id="rId36"/>
    <p:sldId id="267" r:id="rId37"/>
    <p:sldId id="270" r:id="rId38"/>
    <p:sldId id="288" r:id="rId39"/>
    <p:sldId id="294" r:id="rId40"/>
    <p:sldId id="289" r:id="rId41"/>
    <p:sldId id="290" r:id="rId42"/>
    <p:sldId id="432" r:id="rId43"/>
    <p:sldId id="291" r:id="rId44"/>
    <p:sldId id="441" r:id="rId45"/>
    <p:sldId id="276" r:id="rId46"/>
    <p:sldId id="451" r:id="rId47"/>
    <p:sldId id="422" r:id="rId48"/>
    <p:sldId id="429" r:id="rId49"/>
    <p:sldId id="430" r:id="rId50"/>
    <p:sldId id="293" r:id="rId51"/>
    <p:sldId id="425" r:id="rId52"/>
    <p:sldId id="309" r:id="rId53"/>
    <p:sldId id="304" r:id="rId54"/>
    <p:sldId id="310" r:id="rId5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05F2C04-C923-438B-8C0F-E0CD2BADF298}">
      <wppc:fontMiss xmlns="" xmlns:wppc="http://www.wps.cn/officeDocument/PresentationCustomData" type="true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3608F8"/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>
      <p:cViewPr varScale="1">
        <p:scale>
          <a:sx n="70" d="100"/>
          <a:sy n="70" d="100"/>
        </p:scale>
        <p:origin x="-222" y="-108"/>
      </p:cViewPr>
      <p:guideLst>
        <p:guide orient="horz" pos="2014"/>
        <p:guide pos="3877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handoutMaster" Target="handoutMasters/handout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pPr/>
              <a:t>2020/5/29</a:t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pPr/>
              <a:t>‹#›</a:t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  <a:pPr/>
              <a:t>2020/5/29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669882" y="2588281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669882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2020/5/29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2020/5/29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2020/5/29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69882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2020/5/29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930" y="3808730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669925" y="4511675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2020/5/29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238877" y="1296000"/>
            <a:ext cx="528324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2020/5/29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2020/5/29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2020/5/29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2020/5/29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pPr/>
              <a:t>2020/5/29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2020/5/29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18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69882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69882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2020/5/29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4.xml"/><Relationship Id="rId4" Type="http://schemas.openxmlformats.org/officeDocument/2006/relationships/image" Target="../media/image6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Rectangle 2" hidden="1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285699" name="Rectangle 3" descr="夏_074"/>
          <p:cNvSpPr>
            <a:spLocks noGrp="1" noChangeAspect="1" noChangeArrowheads="1"/>
          </p:cNvSpPr>
          <p:nvPr isPhoto="1"/>
        </p:nvSpPr>
        <p:spPr bwMode="auto">
          <a:xfrm>
            <a:off x="2116" y="0"/>
            <a:ext cx="12189884" cy="68580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 r="-17"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kumimoji="0" lang="zh-CN" altLang="zh-CN" sz="4000">
              <a:solidFill>
                <a:srgbClr val="000000"/>
              </a:solidFill>
              <a:ea typeface="隶书" pitchFamily="49" charset="-122"/>
            </a:endParaRPr>
          </a:p>
        </p:txBody>
      </p:sp>
      <p:sp>
        <p:nvSpPr>
          <p:cNvPr id="285700" name="Rectangle 4"/>
          <p:cNvSpPr>
            <a:spLocks noChangeArrowheads="1"/>
          </p:cNvSpPr>
          <p:nvPr/>
        </p:nvSpPr>
        <p:spPr bwMode="auto">
          <a:xfrm>
            <a:off x="0" y="0"/>
            <a:ext cx="12192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kumimoji="0" lang="zh-CN" altLang="en-US" sz="6000" dirty="0">
                <a:solidFill>
                  <a:srgbClr val="FF0000"/>
                </a:solidFill>
                <a:ea typeface="隶书" pitchFamily="49" charset="-122"/>
              </a:rPr>
              <a:t>为坻</a:t>
            </a:r>
            <a:r>
              <a:rPr kumimoji="0" lang="zh-CN" altLang="en-US" sz="6000" dirty="0">
                <a:solidFill>
                  <a:schemeClr val="bg1"/>
                </a:solidFill>
                <a:ea typeface="隶书" pitchFamily="49" charset="-122"/>
              </a:rPr>
              <a:t>，为屿，为</a:t>
            </a:r>
            <a:r>
              <a:rPr kumimoji="0" lang="zh-CN" altLang="en-US" sz="6000" dirty="0">
                <a:solidFill>
                  <a:srgbClr val="FF0000"/>
                </a:solidFill>
                <a:ea typeface="隶书" pitchFamily="49" charset="-122"/>
              </a:rPr>
              <a:t>嵁</a:t>
            </a:r>
            <a:r>
              <a:rPr kumimoji="0" lang="zh-CN" altLang="en-US" sz="6000" dirty="0">
                <a:solidFill>
                  <a:schemeClr val="bg1"/>
                </a:solidFill>
                <a:ea typeface="隶书" pitchFamily="49" charset="-122"/>
              </a:rPr>
              <a:t>，为岩。</a:t>
            </a:r>
          </a:p>
        </p:txBody>
      </p:sp>
      <p:sp>
        <p:nvSpPr>
          <p:cNvPr id="5" name="圆角矩形标注 4"/>
          <p:cNvSpPr/>
          <p:nvPr/>
        </p:nvSpPr>
        <p:spPr>
          <a:xfrm>
            <a:off x="1965278" y="2142699"/>
            <a:ext cx="3657600" cy="1009934"/>
          </a:xfrm>
          <a:prstGeom prst="wedgeRoundRectCallout">
            <a:avLst>
              <a:gd name="adj1" fmla="val -91706"/>
              <a:gd name="adj2" fmla="val -18074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b="1" dirty="0" err="1" smtClean="0">
                <a:solidFill>
                  <a:srgbClr val="FF0000"/>
                </a:solidFill>
              </a:rPr>
              <a:t>wéi</a:t>
            </a:r>
            <a:r>
              <a:rPr lang="en-US" altLang="zh-CN" sz="6000" b="1" dirty="0" smtClean="0">
                <a:solidFill>
                  <a:srgbClr val="FF0000"/>
                </a:solidFill>
              </a:rPr>
              <a:t>   </a:t>
            </a:r>
            <a:r>
              <a:rPr lang="en-US" altLang="zh-CN" sz="6000" b="1" dirty="0" err="1" smtClean="0">
                <a:solidFill>
                  <a:srgbClr val="FF0000"/>
                </a:solidFill>
              </a:rPr>
              <a:t>chí</a:t>
            </a:r>
            <a:endParaRPr lang="zh-CN" altLang="en-US" sz="6000" b="1" dirty="0">
              <a:solidFill>
                <a:srgbClr val="FF0000"/>
              </a:solidFill>
            </a:endParaRPr>
          </a:p>
        </p:txBody>
      </p:sp>
      <p:sp>
        <p:nvSpPr>
          <p:cNvPr id="6" name="圆角矩形标注 5"/>
          <p:cNvSpPr/>
          <p:nvPr/>
        </p:nvSpPr>
        <p:spPr>
          <a:xfrm>
            <a:off x="7508544" y="2281452"/>
            <a:ext cx="3657600" cy="1009934"/>
          </a:xfrm>
          <a:prstGeom prst="wedgeRoundRectCallout">
            <a:avLst>
              <a:gd name="adj1" fmla="val -91706"/>
              <a:gd name="adj2" fmla="val -18074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b="1" dirty="0" err="1" smtClean="0">
                <a:solidFill>
                  <a:srgbClr val="FF0000"/>
                </a:solidFill>
              </a:rPr>
              <a:t>kān</a:t>
            </a:r>
            <a:endParaRPr lang="zh-CN" altLang="en-US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22" name="Rectangle 2" hidden="1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286723" name="Rectangle 3" descr="夏_098"/>
          <p:cNvSpPr>
            <a:spLocks noGrp="1" noChangeAspect="1" noChangeArrowheads="1"/>
          </p:cNvSpPr>
          <p:nvPr isPhoto="1"/>
        </p:nvSpPr>
        <p:spPr bwMode="auto">
          <a:xfrm>
            <a:off x="1" y="0"/>
            <a:ext cx="12189884" cy="68580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 r="-17"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kumimoji="0" lang="zh-CN" altLang="zh-CN" sz="1800" b="0">
              <a:solidFill>
                <a:schemeClr val="tx1"/>
              </a:solidFill>
              <a:ea typeface="宋体" charset="-122"/>
            </a:endParaRPr>
          </a:p>
        </p:txBody>
      </p:sp>
      <p:sp>
        <p:nvSpPr>
          <p:cNvPr id="286724" name="Text Box 4"/>
          <p:cNvSpPr txBox="1">
            <a:spLocks noChangeArrowheads="1"/>
          </p:cNvSpPr>
          <p:nvPr/>
        </p:nvSpPr>
        <p:spPr bwMode="auto">
          <a:xfrm>
            <a:off x="0" y="161996"/>
            <a:ext cx="11939487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kumimoji="0" lang="zh-CN" altLang="en-US" sz="6000" dirty="0">
                <a:solidFill>
                  <a:schemeClr val="bg1"/>
                </a:solidFill>
                <a:ea typeface="隶书" pitchFamily="49" charset="-122"/>
              </a:rPr>
              <a:t>青树翠蔓，蒙络摇</a:t>
            </a:r>
            <a:r>
              <a:rPr kumimoji="0" lang="zh-CN" altLang="en-US" sz="6000" dirty="0">
                <a:solidFill>
                  <a:srgbClr val="FF0000"/>
                </a:solidFill>
                <a:ea typeface="隶书" pitchFamily="49" charset="-122"/>
              </a:rPr>
              <a:t>缀</a:t>
            </a:r>
            <a:r>
              <a:rPr kumimoji="0" lang="zh-CN" altLang="en-US" sz="6000" dirty="0">
                <a:solidFill>
                  <a:schemeClr val="bg1"/>
                </a:solidFill>
                <a:ea typeface="隶书" pitchFamily="49" charset="-122"/>
              </a:rPr>
              <a:t>，</a:t>
            </a:r>
            <a:r>
              <a:rPr kumimoji="0" lang="zh-CN" altLang="en-US" sz="6000" dirty="0">
                <a:solidFill>
                  <a:srgbClr val="FF0000"/>
                </a:solidFill>
                <a:ea typeface="隶书" pitchFamily="49" charset="-122"/>
              </a:rPr>
              <a:t>参差</a:t>
            </a:r>
            <a:r>
              <a:rPr kumimoji="0" lang="zh-CN" altLang="en-US" sz="6000" dirty="0">
                <a:solidFill>
                  <a:schemeClr val="bg1"/>
                </a:solidFill>
                <a:ea typeface="隶书" pitchFamily="49" charset="-122"/>
              </a:rPr>
              <a:t>披拂。</a:t>
            </a:r>
            <a:r>
              <a:rPr kumimoji="0" lang="zh-CN" altLang="en-US" sz="6000" dirty="0">
                <a:solidFill>
                  <a:schemeClr val="bg1"/>
                </a:solidFill>
                <a:ea typeface="宋体" charset="-122"/>
              </a:rPr>
              <a:t> </a:t>
            </a:r>
          </a:p>
          <a:p>
            <a:endParaRPr kumimoji="0" lang="en-US" altLang="zh-CN" sz="1800" b="0" dirty="0">
              <a:solidFill>
                <a:schemeClr val="tx1"/>
              </a:solidFill>
              <a:ea typeface="宋体" charset="-122"/>
            </a:endParaRPr>
          </a:p>
        </p:txBody>
      </p:sp>
      <p:sp>
        <p:nvSpPr>
          <p:cNvPr id="5" name="圆角矩形标注 4"/>
          <p:cNvSpPr/>
          <p:nvPr/>
        </p:nvSpPr>
        <p:spPr>
          <a:xfrm>
            <a:off x="2210937" y="3016156"/>
            <a:ext cx="3657600" cy="1009934"/>
          </a:xfrm>
          <a:prstGeom prst="wedgeRoundRectCallout">
            <a:avLst>
              <a:gd name="adj1" fmla="val 67623"/>
              <a:gd name="adj2" fmla="val -28750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b="1" dirty="0" err="1" smtClean="0">
                <a:solidFill>
                  <a:srgbClr val="FF0000"/>
                </a:solidFill>
              </a:rPr>
              <a:t>zhuì</a:t>
            </a:r>
            <a:endParaRPr lang="zh-CN" altLang="en-US" sz="6000" b="1" dirty="0">
              <a:solidFill>
                <a:srgbClr val="FF0000"/>
              </a:solidFill>
            </a:endParaRPr>
          </a:p>
        </p:txBody>
      </p:sp>
      <p:sp>
        <p:nvSpPr>
          <p:cNvPr id="6" name="圆角矩形标注 5"/>
          <p:cNvSpPr/>
          <p:nvPr/>
        </p:nvSpPr>
        <p:spPr>
          <a:xfrm>
            <a:off x="7645021" y="3059373"/>
            <a:ext cx="3657600" cy="1009934"/>
          </a:xfrm>
          <a:prstGeom prst="wedgeRoundRectCallout">
            <a:avLst>
              <a:gd name="adj1" fmla="val -28273"/>
              <a:gd name="adj2" fmla="val -26723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b="1" dirty="0" err="1" smtClean="0">
                <a:solidFill>
                  <a:srgbClr val="FF0000"/>
                </a:solidFill>
              </a:rPr>
              <a:t>cēn</a:t>
            </a:r>
            <a:r>
              <a:rPr lang="en-US" altLang="zh-CN" sz="6000" b="1" dirty="0" smtClean="0">
                <a:solidFill>
                  <a:srgbClr val="FF0000"/>
                </a:solidFill>
              </a:rPr>
              <a:t>   </a:t>
            </a:r>
            <a:r>
              <a:rPr lang="en-US" altLang="zh-CN" sz="6000" b="1" dirty="0" err="1" smtClean="0">
                <a:solidFill>
                  <a:srgbClr val="FF0000"/>
                </a:solidFill>
              </a:rPr>
              <a:t>cī</a:t>
            </a:r>
            <a:endParaRPr lang="zh-CN" altLang="en-US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6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24" grpId="0"/>
      <p:bldP spid="5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6000" b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9" name="Text Box 5"/>
          <p:cNvSpPr txBox="1">
            <a:spLocks noChangeArrowheads="1"/>
          </p:cNvSpPr>
          <p:nvPr/>
        </p:nvSpPr>
        <p:spPr bwMode="auto">
          <a:xfrm>
            <a:off x="0" y="0"/>
            <a:ext cx="12192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kumimoji="0" lang="zh-CN" altLang="en-US" sz="6000" dirty="0">
                <a:solidFill>
                  <a:schemeClr val="bg1"/>
                </a:solidFill>
                <a:ea typeface="隶书" pitchFamily="49" charset="-122"/>
              </a:rPr>
              <a:t>潭中鱼可百许头，皆若空游无所依。</a:t>
            </a:r>
          </a:p>
          <a:p>
            <a:r>
              <a:rPr kumimoji="0" lang="zh-CN" altLang="en-US" sz="6000" dirty="0">
                <a:solidFill>
                  <a:schemeClr val="bg1"/>
                </a:solidFill>
                <a:ea typeface="隶书" pitchFamily="49" charset="-122"/>
              </a:rPr>
              <a:t>日光下彻，影布石上，</a:t>
            </a:r>
            <a:r>
              <a:rPr kumimoji="0" lang="zh-CN" altLang="en-US" sz="6000" dirty="0">
                <a:solidFill>
                  <a:srgbClr val="FF0000"/>
                </a:solidFill>
                <a:ea typeface="隶书" pitchFamily="49" charset="-122"/>
              </a:rPr>
              <a:t>佁</a:t>
            </a:r>
            <a:r>
              <a:rPr kumimoji="0" lang="zh-CN" altLang="en-US" sz="6000" dirty="0">
                <a:solidFill>
                  <a:schemeClr val="bg1"/>
                </a:solidFill>
                <a:ea typeface="隶书" pitchFamily="49" charset="-122"/>
              </a:rPr>
              <a:t>然不动</a:t>
            </a:r>
            <a:r>
              <a:rPr kumimoji="0" lang="en-US" altLang="zh-CN" sz="6000" dirty="0">
                <a:solidFill>
                  <a:schemeClr val="bg1"/>
                </a:solidFill>
                <a:ea typeface="隶书" pitchFamily="49" charset="-122"/>
              </a:rPr>
              <a:t>;</a:t>
            </a:r>
          </a:p>
          <a:p>
            <a:r>
              <a:rPr kumimoji="0" lang="zh-CN" altLang="en-US" sz="6000" dirty="0">
                <a:solidFill>
                  <a:srgbClr val="FF0000"/>
                </a:solidFill>
                <a:ea typeface="隶书" pitchFamily="49" charset="-122"/>
              </a:rPr>
              <a:t>俶</a:t>
            </a:r>
            <a:r>
              <a:rPr kumimoji="0" lang="zh-CN" altLang="en-US" sz="6000" dirty="0">
                <a:solidFill>
                  <a:srgbClr val="002060"/>
                </a:solidFill>
                <a:ea typeface="隶书" pitchFamily="49" charset="-122"/>
              </a:rPr>
              <a:t>尔远逝</a:t>
            </a:r>
            <a:r>
              <a:rPr kumimoji="0" lang="zh-CN" altLang="en-US" sz="6000" dirty="0">
                <a:solidFill>
                  <a:schemeClr val="bg1"/>
                </a:solidFill>
                <a:ea typeface="隶书" pitchFamily="49" charset="-122"/>
              </a:rPr>
              <a:t>，往来</a:t>
            </a:r>
            <a:r>
              <a:rPr kumimoji="0" lang="zh-CN" altLang="en-US" sz="6000" dirty="0">
                <a:solidFill>
                  <a:srgbClr val="FF0000"/>
                </a:solidFill>
                <a:ea typeface="隶书" pitchFamily="49" charset="-122"/>
              </a:rPr>
              <a:t>翕</a:t>
            </a:r>
            <a:r>
              <a:rPr kumimoji="0" lang="zh-CN" altLang="en-US" sz="6000" dirty="0">
                <a:solidFill>
                  <a:schemeClr val="bg1"/>
                </a:solidFill>
                <a:ea typeface="隶书" pitchFamily="49" charset="-122"/>
              </a:rPr>
              <a:t>忽，似与游者相</a:t>
            </a:r>
            <a:r>
              <a:rPr kumimoji="0" lang="zh-CN" altLang="en-US" sz="6000" dirty="0">
                <a:solidFill>
                  <a:srgbClr val="002060"/>
                </a:solidFill>
                <a:ea typeface="隶书" pitchFamily="49" charset="-122"/>
              </a:rPr>
              <a:t>乐。</a:t>
            </a:r>
          </a:p>
        </p:txBody>
      </p:sp>
      <p:sp>
        <p:nvSpPr>
          <p:cNvPr id="6" name="圆角矩形标注 5"/>
          <p:cNvSpPr/>
          <p:nvPr/>
        </p:nvSpPr>
        <p:spPr>
          <a:xfrm>
            <a:off x="832514" y="3944202"/>
            <a:ext cx="2647665" cy="1009934"/>
          </a:xfrm>
          <a:prstGeom prst="wedgeRoundRectCallout">
            <a:avLst>
              <a:gd name="adj1" fmla="val -38721"/>
              <a:gd name="adj2" fmla="val -15236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b="1" dirty="0" err="1" smtClean="0">
                <a:solidFill>
                  <a:srgbClr val="FF0000"/>
                </a:solidFill>
              </a:rPr>
              <a:t>chù</a:t>
            </a:r>
            <a:endParaRPr lang="zh-CN" altLang="en-US" sz="6000" b="1" dirty="0">
              <a:solidFill>
                <a:srgbClr val="FF0000"/>
              </a:solidFill>
            </a:endParaRPr>
          </a:p>
        </p:txBody>
      </p:sp>
      <p:sp>
        <p:nvSpPr>
          <p:cNvPr id="7" name="圆角矩形标注 6"/>
          <p:cNvSpPr/>
          <p:nvPr/>
        </p:nvSpPr>
        <p:spPr>
          <a:xfrm>
            <a:off x="4053386" y="3916908"/>
            <a:ext cx="3657600" cy="1009934"/>
          </a:xfrm>
          <a:prstGeom prst="wedgeRoundRectCallout">
            <a:avLst>
              <a:gd name="adj1" fmla="val 52697"/>
              <a:gd name="adj2" fmla="val -25777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b="1" dirty="0" err="1" smtClean="0">
                <a:solidFill>
                  <a:srgbClr val="FF0000"/>
                </a:solidFill>
              </a:rPr>
              <a:t>yǐ</a:t>
            </a:r>
            <a:endParaRPr lang="zh-CN" altLang="en-US" sz="6000" b="1" dirty="0">
              <a:solidFill>
                <a:srgbClr val="FF0000"/>
              </a:solidFill>
            </a:endParaRPr>
          </a:p>
        </p:txBody>
      </p:sp>
      <p:sp>
        <p:nvSpPr>
          <p:cNvPr id="8" name="圆角矩形标注 7"/>
          <p:cNvSpPr/>
          <p:nvPr/>
        </p:nvSpPr>
        <p:spPr>
          <a:xfrm>
            <a:off x="8231875" y="3932831"/>
            <a:ext cx="3657600" cy="1009934"/>
          </a:xfrm>
          <a:prstGeom prst="wedgeRoundRectCallout">
            <a:avLst>
              <a:gd name="adj1" fmla="val -110736"/>
              <a:gd name="adj2" fmla="val -17804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b="1" dirty="0" err="1" smtClean="0">
                <a:solidFill>
                  <a:srgbClr val="FF0000"/>
                </a:solidFill>
              </a:rPr>
              <a:t>xī</a:t>
            </a:r>
            <a:endParaRPr lang="zh-CN" altLang="en-US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7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7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7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749" grpId="0"/>
      <p:bldP spid="6" grpId="0" animBg="1"/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8770" name="Picture 2" descr="other-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gradFill rotWithShape="0">
            <a:gsLst>
              <a:gs pos="0">
                <a:srgbClr val="FF0066"/>
              </a:gs>
              <a:gs pos="100000">
                <a:srgbClr val="00FF99"/>
              </a:gs>
            </a:gsLst>
            <a:lin ang="5400000" scaled="1"/>
          </a:gradFill>
        </p:spPr>
      </p:pic>
      <p:sp>
        <p:nvSpPr>
          <p:cNvPr id="288771" name="Text Box 3"/>
          <p:cNvSpPr txBox="1">
            <a:spLocks noChangeArrowheads="1"/>
          </p:cNvSpPr>
          <p:nvPr/>
        </p:nvSpPr>
        <p:spPr bwMode="auto">
          <a:xfrm>
            <a:off x="0" y="0"/>
            <a:ext cx="1249572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0" lang="zh-CN" altLang="en-US" sz="6000" dirty="0">
                <a:solidFill>
                  <a:schemeClr val="bg1"/>
                </a:solidFill>
                <a:ea typeface="隶书" pitchFamily="49" charset="-122"/>
              </a:rPr>
              <a:t>潭西南而望，斗折蛇行，明灭可见。</a:t>
            </a:r>
          </a:p>
          <a:p>
            <a:r>
              <a:rPr kumimoji="0" lang="zh-CN" altLang="en-US" sz="6000" dirty="0">
                <a:solidFill>
                  <a:schemeClr val="bg1"/>
                </a:solidFill>
                <a:ea typeface="隶书" pitchFamily="49" charset="-122"/>
              </a:rPr>
              <a:t>其岸势犬牙</a:t>
            </a:r>
            <a:r>
              <a:rPr kumimoji="0" lang="zh-CN" altLang="en-US" sz="6000" dirty="0">
                <a:solidFill>
                  <a:srgbClr val="FF0000"/>
                </a:solidFill>
                <a:ea typeface="隶书" pitchFamily="49" charset="-122"/>
              </a:rPr>
              <a:t>差</a:t>
            </a:r>
            <a:r>
              <a:rPr kumimoji="0" lang="zh-CN" altLang="en-US" sz="6000" dirty="0">
                <a:solidFill>
                  <a:schemeClr val="bg1"/>
                </a:solidFill>
                <a:ea typeface="隶书" pitchFamily="49" charset="-122"/>
              </a:rPr>
              <a:t>互，不可知其源。</a:t>
            </a:r>
          </a:p>
        </p:txBody>
      </p:sp>
      <p:sp>
        <p:nvSpPr>
          <p:cNvPr id="4" name="圆角矩形标注 3"/>
          <p:cNvSpPr/>
          <p:nvPr/>
        </p:nvSpPr>
        <p:spPr>
          <a:xfrm>
            <a:off x="1815151" y="3332328"/>
            <a:ext cx="1624085" cy="1009934"/>
          </a:xfrm>
          <a:prstGeom prst="wedgeRoundRectCallout">
            <a:avLst>
              <a:gd name="adj1" fmla="val 91634"/>
              <a:gd name="adj2" fmla="val -20506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b="1" dirty="0" err="1" smtClean="0">
                <a:solidFill>
                  <a:srgbClr val="FF0000"/>
                </a:solidFill>
              </a:rPr>
              <a:t>cī</a:t>
            </a:r>
            <a:endParaRPr lang="zh-CN" altLang="en-US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8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8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8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8771" grpId="0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794" name="Picture 2" descr="305---"/>
          <p:cNvPicPr>
            <a:picLocks noChangeAspect="1" noChangeArrowheads="1"/>
          </p:cNvPicPr>
          <p:nvPr/>
        </p:nvPicPr>
        <p:blipFill>
          <a:blip r:embed="rId2" cstate="print">
            <a:lum bright="6000" contrast="36000"/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289795" name="Text Box 3"/>
          <p:cNvSpPr txBox="1">
            <a:spLocks noChangeArrowheads="1"/>
          </p:cNvSpPr>
          <p:nvPr/>
        </p:nvSpPr>
        <p:spPr bwMode="auto">
          <a:xfrm>
            <a:off x="1" y="1"/>
            <a:ext cx="12192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6000" dirty="0">
                <a:solidFill>
                  <a:schemeClr val="bg1"/>
                </a:solidFill>
                <a:latin typeface="Times New Roman" pitchFamily="18" charset="0"/>
              </a:rPr>
              <a:t>       </a:t>
            </a:r>
            <a:r>
              <a:rPr lang="zh-CN" altLang="en-US" sz="6000" dirty="0">
                <a:solidFill>
                  <a:srgbClr val="3608F8"/>
                </a:solidFill>
                <a:latin typeface="Times New Roman" pitchFamily="18" charset="0"/>
                <a:ea typeface="华文新魏" pitchFamily="2" charset="-122"/>
              </a:rPr>
              <a:t>坐潭上，四面竹树环合，</a:t>
            </a:r>
            <a:r>
              <a:rPr lang="zh-CN" altLang="en-US" sz="6000" dirty="0">
                <a:solidFill>
                  <a:srgbClr val="FF0000"/>
                </a:solidFill>
                <a:latin typeface="Times New Roman" pitchFamily="18" charset="0"/>
                <a:ea typeface="华文新魏" pitchFamily="2" charset="-122"/>
              </a:rPr>
              <a:t>寂寥</a:t>
            </a:r>
            <a:r>
              <a:rPr lang="zh-CN" altLang="en-US" sz="6000" dirty="0">
                <a:solidFill>
                  <a:srgbClr val="3608F8"/>
                </a:solidFill>
                <a:latin typeface="Times New Roman" pitchFamily="18" charset="0"/>
                <a:ea typeface="华文新魏" pitchFamily="2" charset="-122"/>
              </a:rPr>
              <a:t>无人，凄神寒骨，</a:t>
            </a:r>
            <a:r>
              <a:rPr lang="zh-CN" altLang="en-US" sz="6000" dirty="0">
                <a:solidFill>
                  <a:srgbClr val="FF0000"/>
                </a:solidFill>
                <a:latin typeface="Times New Roman" pitchFamily="18" charset="0"/>
                <a:ea typeface="华文新魏" pitchFamily="2" charset="-122"/>
              </a:rPr>
              <a:t>悄怆幽邃</a:t>
            </a:r>
            <a:r>
              <a:rPr lang="zh-CN" altLang="en-US" sz="6000" dirty="0">
                <a:solidFill>
                  <a:schemeClr val="bg1"/>
                </a:solidFill>
                <a:latin typeface="Times New Roman" pitchFamily="18" charset="0"/>
                <a:ea typeface="华文新魏" pitchFamily="2" charset="-122"/>
              </a:rPr>
              <a:t>。</a:t>
            </a:r>
            <a:r>
              <a:rPr lang="zh-CN" altLang="en-US" sz="6000" dirty="0">
                <a:solidFill>
                  <a:srgbClr val="3608F8"/>
                </a:solidFill>
                <a:latin typeface="Times New Roman" pitchFamily="18" charset="0"/>
                <a:ea typeface="华文新魏" pitchFamily="2" charset="-122"/>
              </a:rPr>
              <a:t>以其境过清，不可久居，乃记之而去。</a:t>
            </a:r>
          </a:p>
        </p:txBody>
      </p:sp>
      <p:sp>
        <p:nvSpPr>
          <p:cNvPr id="4" name="圆角矩形标注 3"/>
          <p:cNvSpPr/>
          <p:nvPr/>
        </p:nvSpPr>
        <p:spPr>
          <a:xfrm>
            <a:off x="9544335" y="3250442"/>
            <a:ext cx="2647665" cy="1009934"/>
          </a:xfrm>
          <a:prstGeom prst="wedgeRoundRectCallout">
            <a:avLst>
              <a:gd name="adj1" fmla="val -1489"/>
              <a:gd name="adj2" fmla="val -26317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b="1" dirty="0" err="1" smtClean="0">
                <a:solidFill>
                  <a:srgbClr val="FF0000"/>
                </a:solidFill>
              </a:rPr>
              <a:t>jì</a:t>
            </a:r>
            <a:r>
              <a:rPr lang="en-US" altLang="zh-CN" sz="6000" b="1" dirty="0" smtClean="0">
                <a:solidFill>
                  <a:srgbClr val="FF0000"/>
                </a:solidFill>
              </a:rPr>
              <a:t>  </a:t>
            </a:r>
            <a:r>
              <a:rPr lang="en-US" altLang="zh-CN" sz="6000" b="1" dirty="0" err="1" smtClean="0">
                <a:solidFill>
                  <a:srgbClr val="FF0000"/>
                </a:solidFill>
              </a:rPr>
              <a:t>liáo</a:t>
            </a:r>
            <a:endParaRPr lang="zh-CN" altLang="en-US" sz="6000" b="1" dirty="0">
              <a:solidFill>
                <a:srgbClr val="FF0000"/>
              </a:solidFill>
            </a:endParaRPr>
          </a:p>
        </p:txBody>
      </p:sp>
      <p:sp>
        <p:nvSpPr>
          <p:cNvPr id="5" name="圆角矩形标注 4"/>
          <p:cNvSpPr/>
          <p:nvPr/>
        </p:nvSpPr>
        <p:spPr>
          <a:xfrm>
            <a:off x="3289110" y="5313528"/>
            <a:ext cx="6359857" cy="1009934"/>
          </a:xfrm>
          <a:prstGeom prst="wedgeRoundRectCallout">
            <a:avLst>
              <a:gd name="adj1" fmla="val 19259"/>
              <a:gd name="adj2" fmla="val -39155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b="1" dirty="0" err="1" smtClean="0">
                <a:solidFill>
                  <a:srgbClr val="FF0000"/>
                </a:solidFill>
              </a:rPr>
              <a:t>qiǎo</a:t>
            </a:r>
            <a:r>
              <a:rPr lang="en-US" altLang="zh-CN" sz="6000" b="1" dirty="0" smtClean="0">
                <a:solidFill>
                  <a:srgbClr val="FF0000"/>
                </a:solidFill>
              </a:rPr>
              <a:t> </a:t>
            </a:r>
            <a:r>
              <a:rPr lang="en-US" altLang="zh-CN" sz="6000" b="1" dirty="0" err="1" smtClean="0">
                <a:solidFill>
                  <a:srgbClr val="FF0000"/>
                </a:solidFill>
              </a:rPr>
              <a:t>chuàng</a:t>
            </a:r>
            <a:r>
              <a:rPr lang="en-US" altLang="zh-CN" sz="6000" b="1" dirty="0" smtClean="0">
                <a:solidFill>
                  <a:srgbClr val="FF0000"/>
                </a:solidFill>
              </a:rPr>
              <a:t> </a:t>
            </a:r>
            <a:r>
              <a:rPr lang="en-US" altLang="zh-CN" sz="6000" b="1" dirty="0" err="1" smtClean="0">
                <a:solidFill>
                  <a:srgbClr val="FF0000"/>
                </a:solidFill>
              </a:rPr>
              <a:t>suì</a:t>
            </a:r>
            <a:endParaRPr lang="zh-CN" altLang="en-US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97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97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9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9795" grpId="0"/>
      <p:bldP spid="4" grpId="0" animBg="1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tp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2192000" cy="684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Text Box 3" descr="瓦形"/>
          <p:cNvSpPr txBox="1">
            <a:spLocks noChangeArrowheads="1"/>
          </p:cNvSpPr>
          <p:nvPr/>
        </p:nvSpPr>
        <p:spPr bwMode="auto">
          <a:xfrm>
            <a:off x="3392557" y="4731026"/>
            <a:ext cx="8574156" cy="1938992"/>
          </a:xfrm>
          <a:prstGeom prst="rect">
            <a:avLst/>
          </a:prstGeom>
          <a:pattFill prst="shingle">
            <a:fgClr>
              <a:schemeClr val="accent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 dirty="0"/>
              <a:t>        </a:t>
            </a:r>
            <a:r>
              <a:rPr lang="zh-CN" altLang="en-US" sz="4000" b="1" dirty="0"/>
              <a:t>同游者：吴武陵，龚古，余弟宗玄。隶而从者，崔氏二小生：曰恕己，曰奉壹。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ChangeArrowheads="1"/>
          </p:cNvSpPr>
          <p:nvPr/>
        </p:nvSpPr>
        <p:spPr bwMode="auto">
          <a:xfrm>
            <a:off x="3581400" y="1295400"/>
            <a:ext cx="1760220" cy="706755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hu</a:t>
            </a:r>
            <a:r>
              <a:rPr kumimoji="0" lang="en-US" altLang="zh-CN" sz="40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华文细黑" pitchFamily="2" charset="-122"/>
                <a:cs typeface="+mn-cs"/>
              </a:rPr>
              <a:t>á</a:t>
            </a:r>
            <a:r>
              <a:rPr kumimoji="0" lang="en-US" altLang="zh-CN" sz="40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ng</a:t>
            </a:r>
          </a:p>
        </p:txBody>
      </p:sp>
      <p:sp>
        <p:nvSpPr>
          <p:cNvPr id="158723" name="Rectangle 3"/>
          <p:cNvSpPr>
            <a:spLocks noChangeArrowheads="1"/>
          </p:cNvSpPr>
          <p:nvPr/>
        </p:nvSpPr>
        <p:spPr bwMode="auto">
          <a:xfrm>
            <a:off x="7848600" y="1295400"/>
            <a:ext cx="709295" cy="706755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li</a:t>
            </a:r>
            <a:r>
              <a:rPr kumimoji="0" lang="en-US" altLang="zh-CN" sz="40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华文细黑" pitchFamily="2" charset="-122"/>
                <a:cs typeface="+mn-cs"/>
              </a:rPr>
              <a:t>è</a:t>
            </a:r>
            <a:endParaRPr kumimoji="0" lang="en-US" altLang="zh-CN" sz="4000" b="1" i="0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58724" name="Rectangle 4"/>
          <p:cNvSpPr>
            <a:spLocks noChangeArrowheads="1"/>
          </p:cNvSpPr>
          <p:nvPr/>
        </p:nvSpPr>
        <p:spPr bwMode="auto">
          <a:xfrm>
            <a:off x="3810000" y="2133600"/>
            <a:ext cx="913765" cy="706755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ch</a:t>
            </a:r>
            <a:r>
              <a:rPr kumimoji="0" lang="en-US" altLang="zh-CN" sz="40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华文细黑" pitchFamily="2" charset="-122"/>
                <a:cs typeface="+mn-cs"/>
              </a:rPr>
              <a:t>í</a:t>
            </a:r>
            <a:endParaRPr kumimoji="0" lang="en-US" altLang="zh-CN" sz="4000" b="1" i="0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58725" name="Rectangle 5"/>
          <p:cNvSpPr>
            <a:spLocks noChangeArrowheads="1"/>
          </p:cNvSpPr>
          <p:nvPr/>
        </p:nvSpPr>
        <p:spPr bwMode="auto">
          <a:xfrm>
            <a:off x="7772400" y="2133600"/>
            <a:ext cx="803275" cy="706755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yǔ</a:t>
            </a:r>
          </a:p>
        </p:txBody>
      </p:sp>
      <p:sp>
        <p:nvSpPr>
          <p:cNvPr id="158726" name="Rectangle 6"/>
          <p:cNvSpPr>
            <a:spLocks noChangeArrowheads="1"/>
          </p:cNvSpPr>
          <p:nvPr/>
        </p:nvSpPr>
        <p:spPr bwMode="auto">
          <a:xfrm>
            <a:off x="3810000" y="2895600"/>
            <a:ext cx="1108075" cy="706755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kān</a:t>
            </a:r>
          </a:p>
        </p:txBody>
      </p:sp>
      <p:sp>
        <p:nvSpPr>
          <p:cNvPr id="158727" name="Rectangle 7"/>
          <p:cNvSpPr>
            <a:spLocks noChangeArrowheads="1"/>
          </p:cNvSpPr>
          <p:nvPr/>
        </p:nvSpPr>
        <p:spPr bwMode="auto">
          <a:xfrm>
            <a:off x="7848600" y="2895600"/>
            <a:ext cx="624840" cy="706755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yǐ</a:t>
            </a:r>
          </a:p>
        </p:txBody>
      </p:sp>
      <p:sp>
        <p:nvSpPr>
          <p:cNvPr id="158728" name="Rectangle 8"/>
          <p:cNvSpPr>
            <a:spLocks noChangeArrowheads="1"/>
          </p:cNvSpPr>
          <p:nvPr/>
        </p:nvSpPr>
        <p:spPr bwMode="auto">
          <a:xfrm>
            <a:off x="3810000" y="3657600"/>
            <a:ext cx="1055370" cy="706755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ch</a:t>
            </a:r>
            <a:r>
              <a:rPr kumimoji="0" lang="en-US" altLang="zh-CN" sz="40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华文细黑" pitchFamily="2" charset="-122"/>
                <a:cs typeface="+mn-cs"/>
              </a:rPr>
              <a:t>ù</a:t>
            </a:r>
            <a:endParaRPr kumimoji="0" lang="en-US" altLang="zh-CN" sz="4000" b="1" i="0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58729" name="Rectangle 9"/>
          <p:cNvSpPr>
            <a:spLocks noChangeArrowheads="1"/>
          </p:cNvSpPr>
          <p:nvPr/>
        </p:nvSpPr>
        <p:spPr bwMode="auto">
          <a:xfrm>
            <a:off x="7924800" y="3657600"/>
            <a:ext cx="630555" cy="706755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xī</a:t>
            </a:r>
          </a:p>
        </p:txBody>
      </p:sp>
      <p:sp>
        <p:nvSpPr>
          <p:cNvPr id="158730" name="Rectangle 10"/>
          <p:cNvSpPr>
            <a:spLocks noChangeArrowheads="1"/>
          </p:cNvSpPr>
          <p:nvPr/>
        </p:nvSpPr>
        <p:spPr bwMode="auto">
          <a:xfrm>
            <a:off x="4038600" y="4419600"/>
            <a:ext cx="595630" cy="706755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cī</a:t>
            </a:r>
          </a:p>
        </p:txBody>
      </p:sp>
      <p:sp>
        <p:nvSpPr>
          <p:cNvPr id="158731" name="Rectangle 11"/>
          <p:cNvSpPr>
            <a:spLocks noChangeArrowheads="1"/>
          </p:cNvSpPr>
          <p:nvPr/>
        </p:nvSpPr>
        <p:spPr bwMode="auto">
          <a:xfrm>
            <a:off x="7772400" y="4495800"/>
            <a:ext cx="1071880" cy="706755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li</a:t>
            </a:r>
            <a:r>
              <a:rPr kumimoji="0" lang="en-US" altLang="zh-CN" sz="40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华文细黑" pitchFamily="2" charset="-122"/>
                <a:cs typeface="+mn-cs"/>
              </a:rPr>
              <a:t>á</a:t>
            </a:r>
            <a:r>
              <a:rPr kumimoji="0" lang="en-US" altLang="zh-CN" sz="40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o</a:t>
            </a:r>
          </a:p>
        </p:txBody>
      </p:sp>
      <p:sp>
        <p:nvSpPr>
          <p:cNvPr id="158732" name="Rectangle 12"/>
          <p:cNvSpPr>
            <a:spLocks noChangeArrowheads="1"/>
          </p:cNvSpPr>
          <p:nvPr/>
        </p:nvSpPr>
        <p:spPr bwMode="auto">
          <a:xfrm>
            <a:off x="3429000" y="5257800"/>
            <a:ext cx="2022475" cy="706755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chu</a:t>
            </a:r>
            <a:r>
              <a:rPr kumimoji="0" lang="en-US" altLang="zh-CN" sz="40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华文细黑" pitchFamily="2" charset="-122"/>
                <a:cs typeface="+mn-cs"/>
              </a:rPr>
              <a:t>à</a:t>
            </a:r>
            <a:r>
              <a:rPr kumimoji="0" lang="en-US" altLang="zh-CN" sz="40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ng</a:t>
            </a:r>
          </a:p>
        </p:txBody>
      </p:sp>
      <p:sp>
        <p:nvSpPr>
          <p:cNvPr id="158733" name="Rectangle 13"/>
          <p:cNvSpPr>
            <a:spLocks noChangeArrowheads="1"/>
          </p:cNvSpPr>
          <p:nvPr/>
        </p:nvSpPr>
        <p:spPr bwMode="auto">
          <a:xfrm>
            <a:off x="7848600" y="5257800"/>
            <a:ext cx="903605" cy="706755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su</a:t>
            </a:r>
            <a:r>
              <a:rPr kumimoji="0" lang="en-US" altLang="zh-CN" sz="40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华文细黑" pitchFamily="2" charset="-122"/>
                <a:cs typeface="+mn-cs"/>
              </a:rPr>
              <a:t>ì</a:t>
            </a:r>
            <a:endParaRPr kumimoji="0" lang="en-US" altLang="zh-CN" sz="4000" b="1" i="0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grpSp>
        <p:nvGrpSpPr>
          <p:cNvPr id="11278" name="Group 14"/>
          <p:cNvGrpSpPr/>
          <p:nvPr/>
        </p:nvGrpSpPr>
        <p:grpSpPr>
          <a:xfrm>
            <a:off x="2019300" y="403225"/>
            <a:ext cx="8153400" cy="5692775"/>
            <a:chOff x="312" y="254"/>
            <a:chExt cx="5136" cy="3586"/>
          </a:xfrm>
        </p:grpSpPr>
        <p:sp>
          <p:nvSpPr>
            <p:cNvPr id="11279" name="Rectangle 15"/>
            <p:cNvSpPr/>
            <p:nvPr/>
          </p:nvSpPr>
          <p:spPr>
            <a:xfrm>
              <a:off x="312" y="254"/>
              <a:ext cx="5136" cy="358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just" eaLnBrk="0" hangingPunct="0">
                <a:lnSpc>
                  <a:spcPct val="130000"/>
                </a:lnSpc>
              </a:pPr>
              <a:endParaRPr lang="zh-CN" altLang="en-US" sz="4000" b="1" u="none" dirty="0">
                <a:latin typeface="楷体_GB2312" pitchFamily="49" charset="-122"/>
                <a:ea typeface="楷体_GB2312" pitchFamily="49" charset="-122"/>
              </a:endParaRPr>
            </a:p>
            <a:p>
              <a:pPr algn="just" eaLnBrk="0" hangingPunct="0">
                <a:lnSpc>
                  <a:spcPct val="130000"/>
                </a:lnSpc>
              </a:pPr>
              <a:r>
                <a:rPr lang="zh-CN" altLang="en-US" sz="4000" b="1" u="none" dirty="0">
                  <a:latin typeface="楷体_GB2312" pitchFamily="49" charset="-122"/>
                  <a:ea typeface="楷体_GB2312" pitchFamily="49" charset="-122"/>
                </a:rPr>
                <a:t>篁竹（      ） 清冽（      ）</a:t>
              </a:r>
            </a:p>
            <a:p>
              <a:pPr algn="just" eaLnBrk="0" hangingPunct="0">
                <a:lnSpc>
                  <a:spcPct val="130000"/>
                </a:lnSpc>
              </a:pPr>
              <a:r>
                <a:rPr lang="zh-CN" altLang="en-US" sz="4000" b="1" u="none" dirty="0">
                  <a:latin typeface="楷体_GB2312" pitchFamily="49" charset="-122"/>
                  <a:ea typeface="楷体_GB2312" pitchFamily="49" charset="-122"/>
                </a:rPr>
                <a:t>为坻（      ） 为屿（      ）</a:t>
              </a:r>
            </a:p>
            <a:p>
              <a:pPr algn="just" eaLnBrk="0" hangingPunct="0">
                <a:lnSpc>
                  <a:spcPct val="130000"/>
                </a:lnSpc>
              </a:pPr>
              <a:r>
                <a:rPr lang="zh-CN" altLang="en-US" sz="4000" b="1" u="none" dirty="0">
                  <a:latin typeface="楷体_GB2312" pitchFamily="49" charset="-122"/>
                  <a:ea typeface="楷体_GB2312" pitchFamily="49" charset="-122"/>
                </a:rPr>
                <a:t>为嵁（      ） </a:t>
              </a:r>
              <a:r>
                <a:rPr lang="zh-CN" altLang="en-US" sz="4000" b="1" u="none" dirty="0">
                  <a:latin typeface="宋体" panose="02010600030101010101" pitchFamily="2" charset="-122"/>
                </a:rPr>
                <a:t>佁</a:t>
              </a:r>
              <a:r>
                <a:rPr lang="zh-CN" altLang="en-US" sz="4000" b="1" u="none" dirty="0">
                  <a:latin typeface="楷体_GB2312" pitchFamily="49" charset="-122"/>
                  <a:ea typeface="楷体_GB2312" pitchFamily="49" charset="-122"/>
                </a:rPr>
                <a:t>然（      ）</a:t>
              </a:r>
            </a:p>
            <a:p>
              <a:pPr algn="just" eaLnBrk="0" hangingPunct="0">
                <a:lnSpc>
                  <a:spcPct val="130000"/>
                </a:lnSpc>
              </a:pPr>
              <a:r>
                <a:rPr lang="zh-CN" altLang="en-US" sz="4000" b="1" u="none" dirty="0">
                  <a:latin typeface="宋体" panose="02010600030101010101" pitchFamily="2" charset="-122"/>
                </a:rPr>
                <a:t>俶</a:t>
              </a:r>
              <a:r>
                <a:rPr lang="zh-CN" altLang="en-US" sz="4000" b="1" u="none" dirty="0">
                  <a:latin typeface="楷体_GB2312" pitchFamily="49" charset="-122"/>
                  <a:ea typeface="楷体_GB2312" pitchFamily="49" charset="-122"/>
                </a:rPr>
                <a:t>尔（      ） 翕忽（      ）</a:t>
              </a:r>
            </a:p>
            <a:p>
              <a:pPr algn="just" eaLnBrk="0" hangingPunct="0">
                <a:lnSpc>
                  <a:spcPct val="130000"/>
                </a:lnSpc>
              </a:pPr>
              <a:r>
                <a:rPr lang="zh-CN" altLang="en-US" sz="4000" b="1" u="none" dirty="0">
                  <a:latin typeface="楷体_GB2312" pitchFamily="49" charset="-122"/>
                  <a:ea typeface="楷体_GB2312" pitchFamily="49" charset="-122"/>
                </a:rPr>
                <a:t>差互（      ） 寂寥（      ）</a:t>
              </a:r>
            </a:p>
            <a:p>
              <a:pPr algn="just" eaLnBrk="0" hangingPunct="0">
                <a:lnSpc>
                  <a:spcPct val="130000"/>
                </a:lnSpc>
              </a:pPr>
              <a:r>
                <a:rPr lang="zh-CN" altLang="en-US" sz="4000" b="1" u="none" dirty="0">
                  <a:latin typeface="楷体_GB2312" pitchFamily="49" charset="-122"/>
                  <a:ea typeface="楷体_GB2312" pitchFamily="49" charset="-122"/>
                </a:rPr>
                <a:t>悄怆</a:t>
              </a:r>
              <a:r>
                <a:rPr lang="zh-CN" altLang="en-US" sz="4000" b="1" u="none" dirty="0" smtClean="0">
                  <a:latin typeface="楷体_GB2312" pitchFamily="49" charset="-122"/>
                  <a:ea typeface="楷体_GB2312" pitchFamily="49" charset="-122"/>
                </a:rPr>
                <a:t>（      </a:t>
              </a:r>
              <a:r>
                <a:rPr lang="zh-CN" altLang="en-US" sz="4000" b="1" u="none" dirty="0">
                  <a:latin typeface="楷体_GB2312" pitchFamily="49" charset="-122"/>
                  <a:ea typeface="楷体_GB2312" pitchFamily="49" charset="-122"/>
                </a:rPr>
                <a:t>） 幽邃（      ） </a:t>
              </a:r>
            </a:p>
          </p:txBody>
        </p:sp>
        <p:sp>
          <p:nvSpPr>
            <p:cNvPr id="158736" name="Oval 16"/>
            <p:cNvSpPr>
              <a:spLocks noChangeArrowheads="1"/>
            </p:cNvSpPr>
            <p:nvPr/>
          </p:nvSpPr>
          <p:spPr bwMode="auto">
            <a:xfrm>
              <a:off x="2928" y="2784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  <a:effectLst>
              <a:outerShdw dist="35921" dir="2700000" algn="ctr" rotWithShape="0">
                <a:srgbClr val="FF0000"/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8737" name="Oval 17"/>
            <p:cNvSpPr>
              <a:spLocks noChangeArrowheads="1"/>
            </p:cNvSpPr>
            <p:nvPr/>
          </p:nvSpPr>
          <p:spPr bwMode="auto">
            <a:xfrm>
              <a:off x="528" y="1296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  <a:effectLst>
              <a:outerShdw dist="35921" dir="2700000" algn="ctr" rotWithShape="0">
                <a:srgbClr val="FF0000"/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8738" name="Oval 18"/>
            <p:cNvSpPr>
              <a:spLocks noChangeArrowheads="1"/>
            </p:cNvSpPr>
            <p:nvPr/>
          </p:nvSpPr>
          <p:spPr bwMode="auto">
            <a:xfrm>
              <a:off x="3264" y="1248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  <a:effectLst>
              <a:outerShdw dist="35921" dir="2700000" algn="ctr" rotWithShape="0">
                <a:srgbClr val="FF0000"/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8739" name="Oval 19"/>
            <p:cNvSpPr>
              <a:spLocks noChangeArrowheads="1"/>
            </p:cNvSpPr>
            <p:nvPr/>
          </p:nvSpPr>
          <p:spPr bwMode="auto">
            <a:xfrm>
              <a:off x="864" y="1728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  <a:effectLst>
              <a:outerShdw dist="35921" dir="2700000" algn="ctr" rotWithShape="0">
                <a:srgbClr val="FF0000"/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8740" name="Oval 20"/>
            <p:cNvSpPr>
              <a:spLocks noChangeArrowheads="1"/>
            </p:cNvSpPr>
            <p:nvPr/>
          </p:nvSpPr>
          <p:spPr bwMode="auto">
            <a:xfrm>
              <a:off x="3264" y="1776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  <a:effectLst>
              <a:outerShdw dist="35921" dir="2700000" algn="ctr" rotWithShape="0">
                <a:srgbClr val="FF0000"/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8741" name="Oval 21"/>
            <p:cNvSpPr>
              <a:spLocks noChangeArrowheads="1"/>
            </p:cNvSpPr>
            <p:nvPr/>
          </p:nvSpPr>
          <p:spPr bwMode="auto">
            <a:xfrm>
              <a:off x="864" y="2256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  <a:effectLst>
              <a:outerShdw dist="35921" dir="2700000" algn="ctr" rotWithShape="0">
                <a:srgbClr val="FF0000"/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8742" name="Oval 22"/>
            <p:cNvSpPr>
              <a:spLocks noChangeArrowheads="1"/>
            </p:cNvSpPr>
            <p:nvPr/>
          </p:nvSpPr>
          <p:spPr bwMode="auto">
            <a:xfrm>
              <a:off x="528" y="2784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  <a:effectLst>
              <a:outerShdw dist="35921" dir="2700000" algn="ctr" rotWithShape="0">
                <a:srgbClr val="FF0000"/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8743" name="Oval 23"/>
            <p:cNvSpPr>
              <a:spLocks noChangeArrowheads="1"/>
            </p:cNvSpPr>
            <p:nvPr/>
          </p:nvSpPr>
          <p:spPr bwMode="auto">
            <a:xfrm>
              <a:off x="528" y="3264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  <a:effectLst>
              <a:outerShdw dist="35921" dir="2700000" algn="ctr" rotWithShape="0">
                <a:srgbClr val="FF0000"/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8744" name="Oval 24"/>
            <p:cNvSpPr>
              <a:spLocks noChangeArrowheads="1"/>
            </p:cNvSpPr>
            <p:nvPr/>
          </p:nvSpPr>
          <p:spPr bwMode="auto">
            <a:xfrm>
              <a:off x="864" y="3792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  <a:effectLst>
              <a:outerShdw dist="35921" dir="2700000" algn="ctr" rotWithShape="0">
                <a:srgbClr val="FF0000"/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8745" name="Oval 25"/>
            <p:cNvSpPr>
              <a:spLocks noChangeArrowheads="1"/>
            </p:cNvSpPr>
            <p:nvPr/>
          </p:nvSpPr>
          <p:spPr bwMode="auto">
            <a:xfrm>
              <a:off x="3312" y="3792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  <a:effectLst>
              <a:outerShdw dist="35921" dir="2700000" algn="ctr" rotWithShape="0">
                <a:srgbClr val="FF0000"/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8746" name="Oval 26"/>
            <p:cNvSpPr>
              <a:spLocks noChangeArrowheads="1"/>
            </p:cNvSpPr>
            <p:nvPr/>
          </p:nvSpPr>
          <p:spPr bwMode="auto">
            <a:xfrm>
              <a:off x="3264" y="3312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  <a:effectLst>
              <a:outerShdw dist="35921" dir="2700000" algn="ctr" rotWithShape="0">
                <a:srgbClr val="FF0000"/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8747" name="Oval 27"/>
            <p:cNvSpPr>
              <a:spLocks noChangeArrowheads="1"/>
            </p:cNvSpPr>
            <p:nvPr/>
          </p:nvSpPr>
          <p:spPr bwMode="auto">
            <a:xfrm>
              <a:off x="2976" y="2304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  <a:effectLst>
              <a:outerShdw dist="35921" dir="2700000" algn="ctr" rotWithShape="0">
                <a:srgbClr val="FF0000"/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400" b="0" i="0" u="sng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528320" y="403225"/>
            <a:ext cx="5234940" cy="768350"/>
          </a:xfrm>
          <a:prstGeom prst="rect">
            <a:avLst/>
          </a:prstGeom>
          <a:solidFill>
            <a:srgbClr val="FFFF00"/>
          </a:solidFill>
        </p:spPr>
        <p:txBody>
          <a:bodyPr wrap="none" rtlCol="0" anchor="t">
            <a:spAutoFit/>
          </a:bodyPr>
          <a:lstStyle/>
          <a:p>
            <a:r>
              <a:rPr lang="zh-CN" altLang="en-US" sz="44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给下列加点的字注音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8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8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87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8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8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8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8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8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8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8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8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8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87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8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8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70" decel="100000"/>
                                        <p:tgtEl>
                                          <p:spTgt spid="1587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770" decel="100000"/>
                                        <p:tgtEl>
                                          <p:spTgt spid="15872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872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8" dur="770" fill="hold"/>
                                        <p:tgtEl>
                                          <p:spTgt spid="158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8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0" dur="770" fill="hold"/>
                                        <p:tgtEl>
                                          <p:spTgt spid="158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8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58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8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58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8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587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58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58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58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58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22" grpId="0" bldLvl="0" animBg="1"/>
      <p:bldP spid="158723" grpId="0" bldLvl="0" animBg="1"/>
      <p:bldP spid="158724" grpId="0" bldLvl="0" animBg="1"/>
      <p:bldP spid="158725" grpId="0" bldLvl="0" animBg="1"/>
      <p:bldP spid="158726" grpId="0" bldLvl="0" animBg="1"/>
      <p:bldP spid="158727" grpId="0" bldLvl="0" animBg="1"/>
      <p:bldP spid="158728" grpId="0" bldLvl="0" animBg="1"/>
      <p:bldP spid="158729" grpId="0" bldLvl="0" animBg="1"/>
      <p:bldP spid="158730" grpId="0" bldLvl="0" animBg="1"/>
      <p:bldP spid="158731" grpId="0" bldLvl="0" animBg="1"/>
      <p:bldP spid="158732" grpId="0" bldLvl="0" animBg="1"/>
      <p:bldP spid="158733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70480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kumimoji="1" lang="zh-CN" altLang="en-US" sz="2000" b="1" dirty="0" smtClean="0">
                <a:solidFill>
                  <a:srgbClr val="FF0000"/>
                </a:solidFill>
              </a:rPr>
              <a:t>给划线句子划分停顿。</a:t>
            </a:r>
            <a:endParaRPr kumimoji="1" lang="en-US" altLang="zh-CN" sz="2000" b="1" dirty="0" smtClean="0">
              <a:solidFill>
                <a:srgbClr val="FF0000"/>
              </a:solidFill>
            </a:endParaRPr>
          </a:p>
          <a:p>
            <a:pPr>
              <a:defRPr/>
            </a:pPr>
            <a:r>
              <a:rPr kumimoji="1" lang="en-US" altLang="zh-CN" sz="4800" b="1" dirty="0" smtClean="0">
                <a:solidFill>
                  <a:srgbClr val="000000"/>
                </a:solidFill>
              </a:rPr>
              <a:t>1</a:t>
            </a:r>
            <a:r>
              <a:rPr kumimoji="1" lang="zh-CN" altLang="en-US" sz="4800" b="1" u="dotted" dirty="0" smtClean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</a:rPr>
              <a:t>， 潭 中 鱼 可 百 许 头</a:t>
            </a:r>
            <a:r>
              <a:rPr kumimoji="1" lang="zh-CN" altLang="en-US" sz="4800" b="1" dirty="0" smtClean="0">
                <a:solidFill>
                  <a:srgbClr val="000000"/>
                </a:solidFill>
              </a:rPr>
              <a:t>，</a:t>
            </a:r>
            <a:r>
              <a:rPr kumimoji="1" lang="zh-CN" altLang="en-US" sz="4800" b="1" u="dottedHeavy" dirty="0" smtClean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</a:rPr>
              <a:t>皆 若 空 游 无 所 依。</a:t>
            </a:r>
            <a:endParaRPr kumimoji="1" lang="en-US" altLang="zh-CN" sz="4800" b="1" u="dottedHeavy" dirty="0" smtClean="0">
              <a:solidFill>
                <a:srgbClr val="000000"/>
              </a:solidFill>
              <a:uFill>
                <a:solidFill>
                  <a:srgbClr val="FF0000"/>
                </a:solidFill>
              </a:uFill>
            </a:endParaRPr>
          </a:p>
          <a:p>
            <a:pPr>
              <a:defRPr/>
            </a:pPr>
            <a:endParaRPr kumimoji="1" lang="en-US" altLang="zh-CN" sz="4800" b="1" dirty="0" smtClean="0">
              <a:solidFill>
                <a:srgbClr val="000000"/>
              </a:solidFill>
            </a:endParaRPr>
          </a:p>
          <a:p>
            <a:pPr>
              <a:defRPr/>
            </a:pPr>
            <a:r>
              <a:rPr kumimoji="1" lang="en-US" altLang="zh-CN" sz="4800" b="1" dirty="0" smtClean="0">
                <a:solidFill>
                  <a:srgbClr val="000000"/>
                </a:solidFill>
              </a:rPr>
              <a:t>2</a:t>
            </a:r>
            <a:r>
              <a:rPr kumimoji="1" lang="zh-CN" altLang="en-US" sz="4800" b="1" dirty="0" smtClean="0">
                <a:solidFill>
                  <a:srgbClr val="000000"/>
                </a:solidFill>
              </a:rPr>
              <a:t>，</a:t>
            </a:r>
            <a:r>
              <a:rPr kumimoji="1" lang="zh-CN" altLang="en-US" sz="4800" b="1" u="dotted" dirty="0" smtClean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</a:rPr>
              <a:t>日 光 下 澈</a:t>
            </a:r>
            <a:r>
              <a:rPr lang="zh-CN" altLang="en-US" sz="4800" b="1" u="dotted" dirty="0" smtClean="0">
                <a:solidFill>
                  <a:srgbClr val="0000FF"/>
                </a:solidFill>
                <a:uFill>
                  <a:solidFill>
                    <a:srgbClr val="FF0000"/>
                  </a:solidFill>
                </a:uFill>
              </a:rPr>
              <a:t>（</a:t>
            </a:r>
            <a:r>
              <a:rPr lang="en-US" altLang="zh-CN" sz="4800" b="1" u="dotted" dirty="0" err="1" smtClean="0">
                <a:solidFill>
                  <a:srgbClr val="0000FF"/>
                </a:solidFill>
                <a:uFill>
                  <a:solidFill>
                    <a:srgbClr val="FF0000"/>
                  </a:solidFill>
                </a:uFill>
              </a:rPr>
              <a:t>chè</a:t>
            </a:r>
            <a:r>
              <a:rPr lang="zh-CN" altLang="en-US" sz="4800" b="1" u="dotted" dirty="0" smtClean="0">
                <a:solidFill>
                  <a:srgbClr val="0000FF"/>
                </a:solidFill>
                <a:uFill>
                  <a:solidFill>
                    <a:srgbClr val="FF0000"/>
                  </a:solidFill>
                </a:uFill>
                <a:latin typeface="宋体" pitchFamily="2" charset="-122"/>
              </a:rPr>
              <a:t>）</a:t>
            </a:r>
            <a:r>
              <a:rPr kumimoji="1" lang="zh-CN" altLang="en-US" sz="4800" b="1" u="dotted" dirty="0" smtClean="0">
                <a:solidFill>
                  <a:schemeClr val="tx1">
                    <a:lumMod val="95000"/>
                    <a:lumOff val="5000"/>
                  </a:schemeClr>
                </a:solidFill>
                <a:uFill>
                  <a:solidFill>
                    <a:srgbClr val="FF0000"/>
                  </a:solidFill>
                </a:uFill>
              </a:rPr>
              <a:t>，</a:t>
            </a:r>
            <a:r>
              <a:rPr kumimoji="1" lang="zh-CN" altLang="en-US" sz="4800" b="1" u="dotted" dirty="0" smtClean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</a:rPr>
              <a:t>影 布 石 上。似 与游 者 相 乐。</a:t>
            </a:r>
            <a:endParaRPr lang="zh-CN" altLang="en-US" sz="4800" b="1" u="dotted" dirty="0" smtClean="0">
              <a:solidFill>
                <a:srgbClr val="000000"/>
              </a:solidFill>
              <a:uFill>
                <a:solidFill>
                  <a:srgbClr val="FF0000"/>
                </a:solidFill>
              </a:uFill>
            </a:endParaRPr>
          </a:p>
          <a:p>
            <a:pPr>
              <a:defRPr/>
            </a:pPr>
            <a:r>
              <a:rPr kumimoji="1" lang="zh-CN" altLang="en-US" sz="4800" b="1" dirty="0" smtClean="0">
                <a:solidFill>
                  <a:srgbClr val="000000"/>
                </a:solidFill>
              </a:rPr>
              <a:t>   </a:t>
            </a:r>
            <a:r>
              <a:rPr kumimoji="1" lang="en-US" altLang="zh-CN" sz="4800" b="1" dirty="0" smtClean="0">
                <a:solidFill>
                  <a:srgbClr val="000000"/>
                </a:solidFill>
              </a:rPr>
              <a:t>3</a:t>
            </a:r>
            <a:r>
              <a:rPr kumimoji="1" lang="zh-CN" altLang="en-US" sz="4800" b="1" dirty="0" smtClean="0">
                <a:solidFill>
                  <a:srgbClr val="000000"/>
                </a:solidFill>
              </a:rPr>
              <a:t>，</a:t>
            </a:r>
            <a:r>
              <a:rPr kumimoji="1" lang="zh-CN" altLang="en-US" sz="4800" b="1" u="dotted" dirty="0" smtClean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</a:rPr>
              <a:t>潭 西 南 而 望</a:t>
            </a:r>
            <a:r>
              <a:rPr kumimoji="1" lang="zh-CN" altLang="en-US" sz="4800" b="1" dirty="0" smtClean="0">
                <a:solidFill>
                  <a:srgbClr val="000000"/>
                </a:solidFill>
              </a:rPr>
              <a:t>，斗</a:t>
            </a:r>
            <a:r>
              <a:rPr lang="zh-CN" altLang="en-US" sz="4800" b="1" dirty="0" smtClean="0">
                <a:solidFill>
                  <a:srgbClr val="0000FF"/>
                </a:solidFill>
              </a:rPr>
              <a:t>（</a:t>
            </a:r>
            <a:r>
              <a:rPr lang="en-US" altLang="zh-CN" sz="4800" b="1" dirty="0" err="1" smtClean="0">
                <a:solidFill>
                  <a:srgbClr val="0000FF"/>
                </a:solidFill>
              </a:rPr>
              <a:t>dǒu</a:t>
            </a:r>
            <a:r>
              <a:rPr lang="zh-CN" altLang="en-US" sz="4800" b="1" dirty="0" smtClean="0">
                <a:solidFill>
                  <a:srgbClr val="0000FF"/>
                </a:solidFill>
                <a:latin typeface="宋体" pitchFamily="2" charset="-122"/>
              </a:rPr>
              <a:t>） </a:t>
            </a:r>
            <a:r>
              <a:rPr kumimoji="1" lang="zh-CN" altLang="en-US" sz="4800" b="1" dirty="0" smtClean="0">
                <a:solidFill>
                  <a:srgbClr val="000000"/>
                </a:solidFill>
              </a:rPr>
              <a:t>折 蛇 行，明  灭 可 见。</a:t>
            </a:r>
            <a:endParaRPr kumimoji="1" lang="en-US" altLang="zh-CN" sz="4800" b="1" dirty="0" smtClean="0">
              <a:solidFill>
                <a:srgbClr val="000000"/>
              </a:solidFill>
            </a:endParaRPr>
          </a:p>
          <a:p>
            <a:pPr>
              <a:defRPr/>
            </a:pPr>
            <a:r>
              <a:rPr kumimoji="1" lang="en-US" altLang="zh-CN" sz="4800" b="1" dirty="0" smtClean="0">
                <a:solidFill>
                  <a:srgbClr val="000000"/>
                </a:solidFill>
              </a:rPr>
              <a:t>4</a:t>
            </a:r>
            <a:r>
              <a:rPr kumimoji="1" lang="zh-CN" altLang="en-US" sz="4800" b="1" dirty="0" smtClean="0">
                <a:solidFill>
                  <a:srgbClr val="000000"/>
                </a:solidFill>
              </a:rPr>
              <a:t>，</a:t>
            </a:r>
            <a:r>
              <a:rPr kumimoji="1" lang="zh-CN" altLang="en-US" sz="4800" b="1" u="dottedHeavy" dirty="0" smtClean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</a:rPr>
              <a:t>其 岸 势 犬 牙 差 </a:t>
            </a:r>
            <a:r>
              <a:rPr lang="zh-CN" altLang="en-US" sz="4800" b="1" u="dottedHeavy" dirty="0" smtClean="0">
                <a:solidFill>
                  <a:srgbClr val="0000FF"/>
                </a:solidFill>
                <a:uFill>
                  <a:solidFill>
                    <a:srgbClr val="FF0000"/>
                  </a:solidFill>
                </a:uFill>
              </a:rPr>
              <a:t>（</a:t>
            </a:r>
            <a:r>
              <a:rPr lang="en-US" altLang="zh-CN" sz="4800" b="1" u="dottedHeavy" dirty="0" err="1" smtClean="0">
                <a:solidFill>
                  <a:srgbClr val="0000FF"/>
                </a:solidFill>
                <a:uFill>
                  <a:solidFill>
                    <a:srgbClr val="FF0000"/>
                  </a:solidFill>
                </a:uFill>
              </a:rPr>
              <a:t>cī</a:t>
            </a:r>
            <a:r>
              <a:rPr lang="zh-CN" altLang="en-US" sz="4800" b="1" u="dottedHeavy" dirty="0" smtClean="0">
                <a:solidFill>
                  <a:srgbClr val="0000FF"/>
                </a:solidFill>
                <a:uFill>
                  <a:solidFill>
                    <a:srgbClr val="FF0000"/>
                  </a:solidFill>
                </a:uFill>
                <a:latin typeface="宋体" pitchFamily="2" charset="-122"/>
              </a:rPr>
              <a:t>）</a:t>
            </a:r>
            <a:r>
              <a:rPr kumimoji="1" lang="zh-CN" altLang="en-US" sz="4800" b="1" u="dottedHeavy" dirty="0" smtClean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</a:rPr>
              <a:t>互，不 可 知 其源。</a:t>
            </a:r>
            <a:endParaRPr lang="zh-CN" altLang="en-US" sz="4800" b="1" u="dottedHeavy" dirty="0">
              <a:uFill>
                <a:solidFill>
                  <a:srgbClr val="FF0000"/>
                </a:solidFill>
              </a:u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63931" y="0"/>
            <a:ext cx="5627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7200" b="1" dirty="0" smtClean="0">
                <a:solidFill>
                  <a:srgbClr val="FF0000"/>
                </a:solidFill>
              </a:rPr>
              <a:t>\</a:t>
            </a:r>
            <a:endParaRPr lang="zh-CN" altLang="en-US" sz="72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15450" y="0"/>
            <a:ext cx="5627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7200" b="1" dirty="0" smtClean="0">
                <a:solidFill>
                  <a:srgbClr val="FF0000"/>
                </a:solidFill>
              </a:rPr>
              <a:t>\</a:t>
            </a:r>
            <a:endParaRPr lang="zh-CN" altLang="en-US" sz="72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64314" y="0"/>
            <a:ext cx="5627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7200" b="1" dirty="0" smtClean="0">
                <a:solidFill>
                  <a:srgbClr val="FF0000"/>
                </a:solidFill>
              </a:rPr>
              <a:t>\</a:t>
            </a:r>
            <a:endParaRPr lang="zh-CN" altLang="en-US" sz="72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36041" y="2286441"/>
            <a:ext cx="5627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7200" b="1" dirty="0" smtClean="0">
                <a:solidFill>
                  <a:srgbClr val="FF0000"/>
                </a:solidFill>
              </a:rPr>
              <a:t>\</a:t>
            </a:r>
            <a:endParaRPr lang="zh-CN" altLang="en-US" sz="72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68614" y="2234565"/>
            <a:ext cx="5627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7200" b="1" dirty="0" smtClean="0">
                <a:solidFill>
                  <a:srgbClr val="FF0000"/>
                </a:solidFill>
              </a:rPr>
              <a:t>\</a:t>
            </a:r>
            <a:endParaRPr lang="zh-CN" altLang="en-US" sz="72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45184" y="2979099"/>
            <a:ext cx="5627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7200" b="1" dirty="0" smtClean="0">
                <a:solidFill>
                  <a:srgbClr val="FF0000"/>
                </a:solidFill>
              </a:rPr>
              <a:t>\</a:t>
            </a:r>
            <a:endParaRPr lang="zh-CN" altLang="en-US" sz="72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55443" y="3821371"/>
            <a:ext cx="5627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7200" b="1" dirty="0" smtClean="0">
                <a:solidFill>
                  <a:srgbClr val="FF0000"/>
                </a:solidFill>
              </a:rPr>
              <a:t>\</a:t>
            </a:r>
            <a:endParaRPr lang="zh-CN" altLang="en-US" sz="72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06772" y="5173896"/>
            <a:ext cx="5627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7200" b="1" dirty="0" smtClean="0">
                <a:solidFill>
                  <a:srgbClr val="FF0000"/>
                </a:solidFill>
              </a:rPr>
              <a:t>\</a:t>
            </a:r>
            <a:endParaRPr lang="zh-CN" altLang="en-US" sz="72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00349" y="5142271"/>
            <a:ext cx="5627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7200" b="1" dirty="0" smtClean="0">
                <a:solidFill>
                  <a:srgbClr val="FF0000"/>
                </a:solidFill>
              </a:rPr>
              <a:t>\</a:t>
            </a:r>
            <a:endParaRPr lang="zh-CN" altLang="en-US" sz="7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>
            <a:spLocks noChangeArrowheads="1"/>
          </p:cNvSpPr>
          <p:nvPr/>
        </p:nvSpPr>
        <p:spPr bwMode="auto">
          <a:xfrm>
            <a:off x="0" y="0"/>
            <a:ext cx="12191999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3600" b="1" dirty="0" smtClean="0">
                <a:solidFill>
                  <a:srgbClr val="000000"/>
                </a:solidFill>
              </a:rPr>
              <a:t> </a:t>
            </a:r>
          </a:p>
          <a:p>
            <a:pPr>
              <a:defRPr/>
            </a:pPr>
            <a:r>
              <a:rPr lang="en-US" altLang="zh-CN" sz="5400" b="1" dirty="0" smtClean="0">
                <a:solidFill>
                  <a:srgbClr val="000000"/>
                </a:solidFill>
              </a:rPr>
              <a:t>5</a:t>
            </a:r>
            <a:r>
              <a:rPr lang="zh-CN" altLang="en-US" sz="5400" b="1" dirty="0" smtClean="0">
                <a:solidFill>
                  <a:srgbClr val="000000"/>
                </a:solidFill>
              </a:rPr>
              <a:t>，</a:t>
            </a:r>
            <a:r>
              <a:rPr kumimoji="1" lang="zh-CN" altLang="en-US" sz="5400" b="1" dirty="0" smtClean="0">
                <a:solidFill>
                  <a:srgbClr val="000000"/>
                </a:solidFill>
              </a:rPr>
              <a:t>坐 潭 上</a:t>
            </a:r>
            <a:r>
              <a:rPr kumimoji="1" lang="zh-CN" altLang="en-US" sz="5400" b="1" dirty="0">
                <a:solidFill>
                  <a:srgbClr val="000000"/>
                </a:solidFill>
              </a:rPr>
              <a:t>，</a:t>
            </a:r>
            <a:r>
              <a:rPr kumimoji="1" lang="zh-CN" altLang="en-US" sz="5400" b="1" u="dottedHeavy" dirty="0" smtClean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</a:rPr>
              <a:t>四 面 竹 树  环 合</a:t>
            </a:r>
            <a:r>
              <a:rPr kumimoji="1" lang="zh-CN" altLang="en-US" sz="5400" b="1" dirty="0" smtClean="0">
                <a:solidFill>
                  <a:srgbClr val="000000"/>
                </a:solidFill>
              </a:rPr>
              <a:t>，</a:t>
            </a:r>
            <a:endParaRPr kumimoji="1" lang="en-US" altLang="zh-CN" sz="5400" b="1" dirty="0" smtClean="0">
              <a:solidFill>
                <a:srgbClr val="0000FF"/>
              </a:solidFill>
            </a:endParaRPr>
          </a:p>
          <a:p>
            <a:pPr>
              <a:defRPr/>
            </a:pPr>
            <a:r>
              <a:rPr kumimoji="1" lang="en-US" altLang="zh-CN" sz="5400" b="1" dirty="0" smtClean="0">
                <a:solidFill>
                  <a:srgbClr val="0000FF"/>
                </a:solidFill>
              </a:rPr>
              <a:t>      </a:t>
            </a:r>
          </a:p>
          <a:p>
            <a:pPr>
              <a:defRPr/>
            </a:pPr>
            <a:r>
              <a:rPr kumimoji="1" lang="en-US" altLang="zh-CN" sz="5400" b="1" dirty="0" smtClean="0">
                <a:solidFill>
                  <a:srgbClr val="0000FF"/>
                </a:solidFill>
              </a:rPr>
              <a:t>6</a:t>
            </a:r>
            <a:r>
              <a:rPr kumimoji="1" lang="zh-CN" altLang="en-US" sz="5400" b="1" dirty="0" smtClean="0">
                <a:solidFill>
                  <a:srgbClr val="0000FF"/>
                </a:solidFill>
              </a:rPr>
              <a:t>，</a:t>
            </a:r>
            <a:r>
              <a:rPr kumimoji="1" lang="zh-CN" altLang="en-US" sz="5400" b="1" u="dottedHeavy" dirty="0" smtClean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</a:rPr>
              <a:t>以 其 境 过 清</a:t>
            </a:r>
            <a:r>
              <a:rPr kumimoji="1" lang="zh-CN" altLang="en-US" sz="5400" b="1" u="dottedHeavy" dirty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</a:rPr>
              <a:t>，</a:t>
            </a:r>
            <a:r>
              <a:rPr kumimoji="1" lang="zh-CN" altLang="en-US" sz="5400" b="1" u="dottedHeavy" dirty="0" smtClean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</a:rPr>
              <a:t>不 可 久 居</a:t>
            </a:r>
            <a:r>
              <a:rPr kumimoji="1" lang="zh-CN" altLang="en-US" sz="5400" b="1" u="dottedHeavy" dirty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</a:rPr>
              <a:t>，</a:t>
            </a:r>
            <a:r>
              <a:rPr kumimoji="1" lang="zh-CN" altLang="en-US" sz="5400" b="1" u="dottedHeavy" dirty="0" smtClean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</a:rPr>
              <a:t>乃 记之 而 去</a:t>
            </a:r>
            <a:r>
              <a:rPr kumimoji="1" lang="zh-CN" altLang="en-US" sz="5400" b="1" u="dottedHeavy" dirty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</a:rPr>
              <a:t>。</a:t>
            </a:r>
          </a:p>
          <a:p>
            <a:pPr>
              <a:defRPr/>
            </a:pPr>
            <a:r>
              <a:rPr kumimoji="1" lang="zh-CN" altLang="en-US" sz="5400" b="1" dirty="0">
                <a:solidFill>
                  <a:srgbClr val="000000"/>
                </a:solidFill>
              </a:rPr>
              <a:t>       </a:t>
            </a:r>
            <a:endParaRPr lang="zh-CN" altLang="en-US" sz="5400" b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74764" y="435847"/>
            <a:ext cx="6489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7200" b="1" u="dottedHeavy" dirty="0" smtClean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</a:rPr>
              <a:t>\</a:t>
            </a:r>
            <a:endParaRPr lang="zh-CN" altLang="en-US" sz="72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2836" y="1994848"/>
            <a:ext cx="6489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7200" b="1" u="dottedHeavy" dirty="0" smtClean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</a:rPr>
              <a:t>\</a:t>
            </a:r>
            <a:endParaRPr lang="zh-CN" altLang="en-US" sz="7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97170" y="2013411"/>
            <a:ext cx="6489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7200" b="1" u="dottedHeavy" dirty="0" smtClean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</a:rPr>
              <a:t>\</a:t>
            </a:r>
            <a:endParaRPr lang="zh-CN" altLang="en-US" sz="7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615096" y="2077322"/>
            <a:ext cx="6489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7200" b="1" u="dottedHeavy" dirty="0" smtClean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</a:rPr>
              <a:t>\</a:t>
            </a:r>
            <a:endParaRPr lang="zh-CN" altLang="en-US" sz="7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>
            <a:spLocks noChangeArrowheads="1"/>
          </p:cNvSpPr>
          <p:nvPr/>
        </p:nvSpPr>
        <p:spPr bwMode="auto">
          <a:xfrm>
            <a:off x="0" y="0"/>
            <a:ext cx="1219200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4000" b="1" dirty="0">
                <a:latin typeface="黑体" pitchFamily="49" charset="-122"/>
                <a:ea typeface="黑体" pitchFamily="49" charset="-122"/>
              </a:rPr>
              <a:t>    </a:t>
            </a:r>
            <a:r>
              <a:rPr lang="en-US" altLang="zh-CN" sz="4000" b="1" dirty="0">
                <a:solidFill>
                  <a:srgbClr val="000000"/>
                </a:solidFill>
              </a:rPr>
              <a:t> </a:t>
            </a:r>
            <a:r>
              <a:rPr lang="zh-CN" altLang="en-US" sz="5400" b="1" dirty="0">
                <a:solidFill>
                  <a:srgbClr val="000000"/>
                </a:solidFill>
              </a:rPr>
              <a:t>从小丘</a:t>
            </a:r>
            <a:r>
              <a:rPr lang="en-US" altLang="zh-CN" sz="5400" b="1" dirty="0">
                <a:solidFill>
                  <a:schemeClr val="accent2">
                    <a:lumMod val="75000"/>
                  </a:schemeClr>
                </a:solidFill>
              </a:rPr>
              <a:t>\</a:t>
            </a:r>
            <a:r>
              <a:rPr lang="zh-CN" altLang="en-US" sz="5400" b="1" dirty="0">
                <a:solidFill>
                  <a:srgbClr val="000000"/>
                </a:solidFill>
              </a:rPr>
              <a:t>西行</a:t>
            </a:r>
            <a:r>
              <a:rPr lang="en-US" altLang="zh-CN" sz="5400" b="1" dirty="0">
                <a:solidFill>
                  <a:schemeClr val="accent2">
                    <a:lumMod val="75000"/>
                  </a:schemeClr>
                </a:solidFill>
              </a:rPr>
              <a:t>\</a:t>
            </a:r>
            <a:r>
              <a:rPr lang="zh-CN" altLang="en-US" sz="5400" b="1" dirty="0">
                <a:solidFill>
                  <a:srgbClr val="000000"/>
                </a:solidFill>
              </a:rPr>
              <a:t>百二十步，隔篁</a:t>
            </a:r>
            <a:r>
              <a:rPr lang="zh-CN" altLang="en-US" sz="5400" b="1" dirty="0">
                <a:solidFill>
                  <a:srgbClr val="0000FF"/>
                </a:solidFill>
              </a:rPr>
              <a:t>（</a:t>
            </a:r>
            <a:r>
              <a:rPr lang="en-US" altLang="zh-CN" sz="5400" b="1" dirty="0" err="1">
                <a:solidFill>
                  <a:srgbClr val="0000FF"/>
                </a:solidFill>
              </a:rPr>
              <a:t>huáng</a:t>
            </a:r>
            <a:r>
              <a:rPr lang="zh-CN" altLang="en-US" sz="5400" b="1" dirty="0">
                <a:solidFill>
                  <a:srgbClr val="0000FF"/>
                </a:solidFill>
                <a:latin typeface="宋体" pitchFamily="2" charset="-122"/>
              </a:rPr>
              <a:t>）</a:t>
            </a:r>
            <a:r>
              <a:rPr lang="zh-CN" altLang="en-US" sz="5400" b="1" dirty="0">
                <a:solidFill>
                  <a:srgbClr val="000000"/>
                </a:solidFill>
              </a:rPr>
              <a:t>竹，闻水声，如鸣珮环，心乐之。伐竹取道，下见小潭，水尤清冽</a:t>
            </a:r>
            <a:r>
              <a:rPr lang="zh-CN" altLang="en-US" sz="5400" b="1" dirty="0">
                <a:solidFill>
                  <a:srgbClr val="0000FF"/>
                </a:solidFill>
              </a:rPr>
              <a:t>（</a:t>
            </a:r>
            <a:r>
              <a:rPr lang="en-US" altLang="zh-CN" sz="5400" b="1" dirty="0" err="1">
                <a:solidFill>
                  <a:srgbClr val="0000FF"/>
                </a:solidFill>
              </a:rPr>
              <a:t>liè</a:t>
            </a:r>
            <a:r>
              <a:rPr lang="zh-CN" altLang="en-US" sz="5400" b="1" dirty="0">
                <a:latin typeface="宋体" pitchFamily="2" charset="-122"/>
              </a:rPr>
              <a:t>）</a:t>
            </a:r>
            <a:r>
              <a:rPr lang="zh-CN" altLang="en-US" sz="5400" b="1" dirty="0">
                <a:solidFill>
                  <a:srgbClr val="000000"/>
                </a:solidFill>
              </a:rPr>
              <a:t>。全石</a:t>
            </a:r>
            <a:r>
              <a:rPr lang="en-US" altLang="zh-CN" sz="5400" b="1" dirty="0">
                <a:solidFill>
                  <a:schemeClr val="accent2">
                    <a:lumMod val="75000"/>
                  </a:schemeClr>
                </a:solidFill>
              </a:rPr>
              <a:t>\</a:t>
            </a:r>
            <a:r>
              <a:rPr lang="zh-CN" altLang="en-US" sz="5400" b="1" dirty="0">
                <a:solidFill>
                  <a:srgbClr val="000000"/>
                </a:solidFill>
              </a:rPr>
              <a:t>以为底，近岸，卷石底</a:t>
            </a:r>
            <a:r>
              <a:rPr lang="en-US" altLang="zh-CN" sz="5400" b="1" dirty="0">
                <a:solidFill>
                  <a:schemeClr val="accent2">
                    <a:lumMod val="75000"/>
                  </a:schemeClr>
                </a:solidFill>
              </a:rPr>
              <a:t>\</a:t>
            </a:r>
            <a:r>
              <a:rPr lang="zh-CN" altLang="en-US" sz="5400" b="1" dirty="0">
                <a:solidFill>
                  <a:srgbClr val="000000"/>
                </a:solidFill>
              </a:rPr>
              <a:t>以出，为坻</a:t>
            </a:r>
            <a:r>
              <a:rPr lang="zh-CN" altLang="en-US" sz="5400" b="1" dirty="0">
                <a:solidFill>
                  <a:srgbClr val="0000FF"/>
                </a:solidFill>
              </a:rPr>
              <a:t>（</a:t>
            </a:r>
            <a:r>
              <a:rPr lang="en-US" altLang="zh-CN" sz="5400" b="1" dirty="0" err="1">
                <a:solidFill>
                  <a:srgbClr val="0000FF"/>
                </a:solidFill>
              </a:rPr>
              <a:t>chí</a:t>
            </a:r>
            <a:r>
              <a:rPr lang="zh-CN" altLang="en-US" sz="5400" b="1" dirty="0">
                <a:solidFill>
                  <a:srgbClr val="0000FF"/>
                </a:solidFill>
                <a:latin typeface="宋体" pitchFamily="2" charset="-122"/>
              </a:rPr>
              <a:t>）</a:t>
            </a:r>
            <a:r>
              <a:rPr lang="zh-CN" altLang="en-US" sz="5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，</a:t>
            </a:r>
            <a:r>
              <a:rPr lang="zh-CN" altLang="en-US" sz="5400" b="1" dirty="0">
                <a:solidFill>
                  <a:srgbClr val="000000"/>
                </a:solidFill>
              </a:rPr>
              <a:t>为屿</a:t>
            </a:r>
            <a:r>
              <a:rPr lang="zh-CN" altLang="en-US" sz="5400" b="1" dirty="0">
                <a:solidFill>
                  <a:srgbClr val="0000FF"/>
                </a:solidFill>
              </a:rPr>
              <a:t>（</a:t>
            </a:r>
            <a:r>
              <a:rPr lang="en-US" altLang="zh-CN" sz="5400" b="1" dirty="0" err="1">
                <a:solidFill>
                  <a:srgbClr val="0000FF"/>
                </a:solidFill>
              </a:rPr>
              <a:t>yǔ</a:t>
            </a:r>
            <a:r>
              <a:rPr lang="zh-CN" altLang="en-US" sz="5400" b="1" dirty="0">
                <a:solidFill>
                  <a:srgbClr val="0000FF"/>
                </a:solidFill>
                <a:latin typeface="宋体" pitchFamily="2" charset="-122"/>
              </a:rPr>
              <a:t>）</a:t>
            </a:r>
            <a:r>
              <a:rPr lang="zh-CN" altLang="en-US" sz="5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，</a:t>
            </a:r>
            <a:r>
              <a:rPr lang="zh-CN" altLang="en-US" sz="5400" b="1" dirty="0">
                <a:solidFill>
                  <a:srgbClr val="000000"/>
                </a:solidFill>
              </a:rPr>
              <a:t>为嵁</a:t>
            </a:r>
            <a:r>
              <a:rPr lang="zh-CN" altLang="en-US" sz="5400" b="1" dirty="0">
                <a:solidFill>
                  <a:srgbClr val="0000FF"/>
                </a:solidFill>
              </a:rPr>
              <a:t>（</a:t>
            </a:r>
            <a:r>
              <a:rPr lang="en-US" altLang="zh-CN" sz="5400" b="1" dirty="0" err="1">
                <a:solidFill>
                  <a:srgbClr val="0000FF"/>
                </a:solidFill>
              </a:rPr>
              <a:t>kān</a:t>
            </a:r>
            <a:r>
              <a:rPr lang="zh-CN" altLang="en-US" sz="5400" b="1" dirty="0">
                <a:solidFill>
                  <a:srgbClr val="0000FF"/>
                </a:solidFill>
                <a:latin typeface="宋体" pitchFamily="2" charset="-122"/>
              </a:rPr>
              <a:t>）</a:t>
            </a:r>
            <a:r>
              <a:rPr lang="zh-CN" altLang="en-US" sz="5400" b="1" dirty="0">
                <a:solidFill>
                  <a:srgbClr val="0000FF"/>
                </a:solidFill>
              </a:rPr>
              <a:t>，</a:t>
            </a:r>
            <a:r>
              <a:rPr lang="zh-CN" altLang="en-US" sz="5400" b="1" dirty="0">
                <a:solidFill>
                  <a:srgbClr val="000000"/>
                </a:solidFill>
              </a:rPr>
              <a:t>为岩。青树翠蔓，蒙络</a:t>
            </a:r>
            <a:r>
              <a:rPr lang="en-US" altLang="zh-CN" sz="5400" b="1" dirty="0">
                <a:solidFill>
                  <a:schemeClr val="accent2">
                    <a:lumMod val="75000"/>
                  </a:schemeClr>
                </a:solidFill>
              </a:rPr>
              <a:t>\</a:t>
            </a:r>
            <a:r>
              <a:rPr lang="zh-CN" altLang="en-US" sz="5400" b="1" dirty="0">
                <a:solidFill>
                  <a:srgbClr val="000000"/>
                </a:solidFill>
              </a:rPr>
              <a:t>摇缀，参</a:t>
            </a:r>
            <a:r>
              <a:rPr lang="zh-CN" altLang="en-US" sz="5400" b="1" dirty="0">
                <a:solidFill>
                  <a:srgbClr val="0000FF"/>
                </a:solidFill>
              </a:rPr>
              <a:t>（</a:t>
            </a:r>
            <a:r>
              <a:rPr lang="en-US" altLang="zh-CN" sz="5400" b="1" dirty="0" err="1">
                <a:solidFill>
                  <a:srgbClr val="0000FF"/>
                </a:solidFill>
              </a:rPr>
              <a:t>cēn</a:t>
            </a:r>
            <a:r>
              <a:rPr lang="zh-CN" altLang="en-US" sz="5400" b="1" dirty="0">
                <a:solidFill>
                  <a:srgbClr val="0000FF"/>
                </a:solidFill>
                <a:latin typeface="宋体" pitchFamily="2" charset="-122"/>
              </a:rPr>
              <a:t>）</a:t>
            </a:r>
            <a:r>
              <a:rPr lang="zh-CN" altLang="en-US" sz="5400" b="1" dirty="0">
                <a:solidFill>
                  <a:srgbClr val="000000"/>
                </a:solidFill>
              </a:rPr>
              <a:t>差</a:t>
            </a:r>
            <a:r>
              <a:rPr lang="zh-CN" altLang="en-US" sz="5400" b="1" dirty="0">
                <a:solidFill>
                  <a:srgbClr val="0000FF"/>
                </a:solidFill>
              </a:rPr>
              <a:t>（</a:t>
            </a:r>
            <a:r>
              <a:rPr lang="en-US" altLang="zh-CN" sz="5400" b="1" dirty="0" err="1">
                <a:solidFill>
                  <a:srgbClr val="0000FF"/>
                </a:solidFill>
              </a:rPr>
              <a:t>cī</a:t>
            </a:r>
            <a:r>
              <a:rPr lang="zh-CN" altLang="en-US" sz="5400" b="1" dirty="0">
                <a:solidFill>
                  <a:srgbClr val="0000FF"/>
                </a:solidFill>
                <a:latin typeface="宋体" pitchFamily="2" charset="-122"/>
              </a:rPr>
              <a:t>）</a:t>
            </a:r>
            <a:r>
              <a:rPr lang="en-US" altLang="zh-CN" sz="5400" b="1" dirty="0">
                <a:solidFill>
                  <a:schemeClr val="accent2">
                    <a:lumMod val="75000"/>
                  </a:schemeClr>
                </a:solidFill>
                <a:latin typeface="宋体" pitchFamily="2" charset="-122"/>
              </a:rPr>
              <a:t>\</a:t>
            </a:r>
            <a:r>
              <a:rPr lang="zh-CN" altLang="en-US" sz="5400" b="1" dirty="0">
                <a:solidFill>
                  <a:srgbClr val="000000"/>
                </a:solidFill>
              </a:rPr>
              <a:t>披拂。</a:t>
            </a:r>
            <a:endParaRPr lang="zh-CN" altLang="en-US" sz="5400" b="1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40385" y="438785"/>
            <a:ext cx="11111230" cy="5041265"/>
          </a:xfrm>
        </p:spPr>
        <p:txBody>
          <a:bodyPr/>
          <a:lstStyle/>
          <a:p>
            <a:pPr marL="0" indent="0" algn="ctr">
              <a:lnSpc>
                <a:spcPct val="100000"/>
              </a:lnSpc>
              <a:buNone/>
            </a:pPr>
            <a:r>
              <a:rPr lang="zh-CN" altLang="en-US" sz="4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江雪</a:t>
            </a:r>
            <a:endParaRPr lang="zh-CN" altLang="en-US" sz="36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zh-CN" altLang="en-US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[唐] </a:t>
            </a:r>
            <a:r>
              <a:rPr lang="zh-CN" altLang="en-US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柳宗元</a:t>
            </a:r>
            <a:endParaRPr lang="zh-CN" altLang="en-US" sz="36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zh-CN" altLang="en-US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千山鸟飞绝，万径人踪灭。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zh-CN" altLang="en-US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孤</a:t>
            </a:r>
            <a:r>
              <a:rPr lang="zh-CN" altLang="en-US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舟蓑笠翁，</a:t>
            </a:r>
            <a:r>
              <a:rPr lang="zh-CN" altLang="en-US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独</a:t>
            </a:r>
            <a:r>
              <a:rPr lang="zh-CN" altLang="en-US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钓寒江雪。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00355" y="131445"/>
            <a:ext cx="28206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/>
              <a:t>看图猜诗</a:t>
            </a:r>
            <a:endParaRPr lang="zh-CN" altLang="zh-CN" sz="48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0210" y="3636010"/>
            <a:ext cx="5105400" cy="28670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375" y="3635375"/>
            <a:ext cx="5221605" cy="286766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kumimoji="1" lang="zh-CN" altLang="en-US" sz="4800" b="1" dirty="0" smtClean="0">
                <a:solidFill>
                  <a:srgbClr val="000000"/>
                </a:solidFill>
              </a:rPr>
              <a:t>       潭中鱼</a:t>
            </a:r>
            <a:r>
              <a:rPr kumimoji="1" lang="en-US" altLang="zh-CN" sz="4800" b="1" dirty="0" smtClean="0">
                <a:solidFill>
                  <a:schemeClr val="accent2">
                    <a:lumMod val="75000"/>
                  </a:schemeClr>
                </a:solidFill>
              </a:rPr>
              <a:t>\</a:t>
            </a:r>
            <a:r>
              <a:rPr kumimoji="1" lang="zh-CN" altLang="en-US" sz="4800" b="1" dirty="0" smtClean="0">
                <a:solidFill>
                  <a:srgbClr val="000000"/>
                </a:solidFill>
              </a:rPr>
              <a:t>可</a:t>
            </a:r>
            <a:r>
              <a:rPr kumimoji="1" lang="en-US" altLang="zh-CN" sz="4800" b="1" dirty="0" smtClean="0">
                <a:solidFill>
                  <a:schemeClr val="accent2">
                    <a:lumMod val="75000"/>
                  </a:schemeClr>
                </a:solidFill>
              </a:rPr>
              <a:t>\</a:t>
            </a:r>
            <a:r>
              <a:rPr kumimoji="1" lang="zh-CN" altLang="en-US" sz="4800" b="1" dirty="0" smtClean="0">
                <a:solidFill>
                  <a:srgbClr val="000000"/>
                </a:solidFill>
              </a:rPr>
              <a:t>百许头，皆若空游</a:t>
            </a:r>
            <a:r>
              <a:rPr kumimoji="1" lang="en-US" altLang="zh-CN" sz="4800" b="1" dirty="0" smtClean="0">
                <a:solidFill>
                  <a:srgbClr val="C00000"/>
                </a:solidFill>
              </a:rPr>
              <a:t>\</a:t>
            </a:r>
            <a:r>
              <a:rPr kumimoji="1" lang="zh-CN" altLang="en-US" sz="4800" b="1" dirty="0" smtClean="0">
                <a:solidFill>
                  <a:srgbClr val="000000"/>
                </a:solidFill>
              </a:rPr>
              <a:t>无所依。</a:t>
            </a:r>
            <a:endParaRPr kumimoji="1" lang="en-US" altLang="zh-CN" sz="4800" b="1" dirty="0" smtClean="0">
              <a:solidFill>
                <a:srgbClr val="000000"/>
              </a:solidFill>
            </a:endParaRPr>
          </a:p>
          <a:p>
            <a:pPr>
              <a:defRPr/>
            </a:pPr>
            <a:r>
              <a:rPr kumimoji="1" lang="zh-CN" altLang="en-US" sz="4800" b="1" dirty="0" smtClean="0">
                <a:solidFill>
                  <a:srgbClr val="000000"/>
                </a:solidFill>
              </a:rPr>
              <a:t>日光</a:t>
            </a:r>
            <a:r>
              <a:rPr kumimoji="1" lang="en-US" altLang="zh-CN" sz="4800" b="1" dirty="0" smtClean="0">
                <a:solidFill>
                  <a:srgbClr val="C00000"/>
                </a:solidFill>
              </a:rPr>
              <a:t>\</a:t>
            </a:r>
            <a:r>
              <a:rPr kumimoji="1" lang="zh-CN" altLang="en-US" sz="4800" b="1" dirty="0" smtClean="0">
                <a:solidFill>
                  <a:srgbClr val="000000"/>
                </a:solidFill>
              </a:rPr>
              <a:t>下澈</a:t>
            </a:r>
            <a:r>
              <a:rPr lang="zh-CN" altLang="en-US" sz="4800" b="1" dirty="0" smtClean="0">
                <a:solidFill>
                  <a:srgbClr val="0000FF"/>
                </a:solidFill>
              </a:rPr>
              <a:t>（</a:t>
            </a:r>
            <a:r>
              <a:rPr lang="en-US" altLang="zh-CN" sz="4800" b="1" dirty="0" err="1" smtClean="0">
                <a:solidFill>
                  <a:srgbClr val="0000FF"/>
                </a:solidFill>
              </a:rPr>
              <a:t>chè</a:t>
            </a:r>
            <a:r>
              <a:rPr lang="zh-CN" altLang="en-US" sz="4800" b="1" dirty="0" smtClean="0">
                <a:solidFill>
                  <a:srgbClr val="0000FF"/>
                </a:solidFill>
                <a:latin typeface="宋体" pitchFamily="2" charset="-122"/>
              </a:rPr>
              <a:t>）</a:t>
            </a:r>
            <a:r>
              <a:rPr kumimoji="1" lang="zh-CN" altLang="en-US" sz="4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，</a:t>
            </a:r>
            <a:r>
              <a:rPr kumimoji="1" lang="zh-CN" altLang="en-US" sz="4800" b="1" dirty="0" smtClean="0">
                <a:solidFill>
                  <a:srgbClr val="000000"/>
                </a:solidFill>
              </a:rPr>
              <a:t>影</a:t>
            </a:r>
            <a:r>
              <a:rPr kumimoji="1" lang="en-US" altLang="zh-CN" sz="4800" b="1" dirty="0" smtClean="0">
                <a:solidFill>
                  <a:srgbClr val="C00000"/>
                </a:solidFill>
              </a:rPr>
              <a:t>\</a:t>
            </a:r>
            <a:r>
              <a:rPr kumimoji="1" lang="zh-CN" altLang="en-US" sz="4800" b="1" dirty="0" smtClean="0">
                <a:solidFill>
                  <a:srgbClr val="000000"/>
                </a:solidFill>
              </a:rPr>
              <a:t>布石上。佁</a:t>
            </a:r>
            <a:r>
              <a:rPr lang="zh-CN" altLang="en-US" sz="4800" b="1" dirty="0" smtClean="0">
                <a:solidFill>
                  <a:srgbClr val="0000FF"/>
                </a:solidFill>
              </a:rPr>
              <a:t>（</a:t>
            </a:r>
            <a:r>
              <a:rPr lang="en-US" altLang="zh-CN" sz="4800" b="1" dirty="0" err="1" smtClean="0">
                <a:solidFill>
                  <a:srgbClr val="0000FF"/>
                </a:solidFill>
              </a:rPr>
              <a:t>yǐ</a:t>
            </a:r>
            <a:r>
              <a:rPr lang="zh-CN" altLang="en-US" sz="4800" b="1" dirty="0" smtClean="0">
                <a:solidFill>
                  <a:srgbClr val="0000FF"/>
                </a:solidFill>
                <a:latin typeface="宋体" pitchFamily="2" charset="-122"/>
              </a:rPr>
              <a:t>）</a:t>
            </a:r>
            <a:r>
              <a:rPr kumimoji="1" lang="zh-CN" altLang="en-US" sz="4800" b="1" dirty="0" smtClean="0">
                <a:solidFill>
                  <a:srgbClr val="000000"/>
                </a:solidFill>
              </a:rPr>
              <a:t>然</a:t>
            </a:r>
            <a:endParaRPr kumimoji="1" lang="en-US" altLang="zh-CN" sz="4800" b="1" dirty="0" smtClean="0">
              <a:solidFill>
                <a:srgbClr val="000000"/>
              </a:solidFill>
            </a:endParaRPr>
          </a:p>
          <a:p>
            <a:pPr>
              <a:defRPr/>
            </a:pPr>
            <a:r>
              <a:rPr kumimoji="1" lang="zh-CN" altLang="en-US" sz="4800" b="1" dirty="0" smtClean="0">
                <a:solidFill>
                  <a:srgbClr val="000000"/>
                </a:solidFill>
              </a:rPr>
              <a:t>不动，俶</a:t>
            </a:r>
            <a:r>
              <a:rPr lang="zh-CN" altLang="en-US" sz="4800" b="1" dirty="0" smtClean="0">
                <a:solidFill>
                  <a:srgbClr val="0000FF"/>
                </a:solidFill>
              </a:rPr>
              <a:t>（</a:t>
            </a:r>
            <a:r>
              <a:rPr lang="en-US" altLang="zh-CN" sz="4800" b="1" dirty="0" err="1" smtClean="0">
                <a:solidFill>
                  <a:srgbClr val="0000FF"/>
                </a:solidFill>
              </a:rPr>
              <a:t>chù</a:t>
            </a:r>
            <a:r>
              <a:rPr lang="zh-CN" altLang="en-US" sz="4800" b="1" dirty="0" smtClean="0">
                <a:solidFill>
                  <a:srgbClr val="0000FF"/>
                </a:solidFill>
                <a:latin typeface="宋体" pitchFamily="2" charset="-122"/>
              </a:rPr>
              <a:t>）</a:t>
            </a:r>
            <a:r>
              <a:rPr kumimoji="1" lang="zh-CN" altLang="en-US" sz="4800" b="1" dirty="0" smtClean="0">
                <a:solidFill>
                  <a:srgbClr val="000000"/>
                </a:solidFill>
              </a:rPr>
              <a:t>尔远逝，往来翕</a:t>
            </a:r>
            <a:r>
              <a:rPr lang="zh-CN" altLang="en-US" sz="4800" b="1" dirty="0" smtClean="0">
                <a:solidFill>
                  <a:srgbClr val="0000FF"/>
                </a:solidFill>
              </a:rPr>
              <a:t>（</a:t>
            </a:r>
            <a:r>
              <a:rPr lang="en-US" altLang="zh-CN" sz="4800" b="1" dirty="0" err="1" smtClean="0">
                <a:solidFill>
                  <a:srgbClr val="0000FF"/>
                </a:solidFill>
              </a:rPr>
              <a:t>xī</a:t>
            </a:r>
            <a:r>
              <a:rPr lang="zh-CN" altLang="en-US" sz="4800" b="1" dirty="0" smtClean="0">
                <a:solidFill>
                  <a:srgbClr val="0000FF"/>
                </a:solidFill>
                <a:latin typeface="宋体" pitchFamily="2" charset="-122"/>
              </a:rPr>
              <a:t>）</a:t>
            </a:r>
            <a:r>
              <a:rPr kumimoji="1" lang="zh-CN" altLang="en-US" sz="4800" b="1" dirty="0" smtClean="0">
                <a:solidFill>
                  <a:srgbClr val="000000"/>
                </a:solidFill>
              </a:rPr>
              <a:t>忽，似与游者</a:t>
            </a:r>
            <a:r>
              <a:rPr kumimoji="1" lang="en-US" altLang="zh-CN" sz="4800" b="1" dirty="0" smtClean="0">
                <a:solidFill>
                  <a:srgbClr val="C00000"/>
                </a:solidFill>
              </a:rPr>
              <a:t>\</a:t>
            </a:r>
            <a:r>
              <a:rPr kumimoji="1" lang="zh-CN" altLang="en-US" sz="4800" b="1" dirty="0" smtClean="0">
                <a:solidFill>
                  <a:srgbClr val="000000"/>
                </a:solidFill>
              </a:rPr>
              <a:t>相乐。</a:t>
            </a:r>
            <a:endParaRPr lang="zh-CN" altLang="en-US" sz="4800" b="1" dirty="0" smtClean="0">
              <a:solidFill>
                <a:srgbClr val="000000"/>
              </a:solidFill>
            </a:endParaRPr>
          </a:p>
          <a:p>
            <a:pPr>
              <a:defRPr/>
            </a:pPr>
            <a:r>
              <a:rPr kumimoji="1" lang="zh-CN" altLang="en-US" sz="4800" b="1" dirty="0" smtClean="0">
                <a:solidFill>
                  <a:srgbClr val="000000"/>
                </a:solidFill>
              </a:rPr>
              <a:t>       潭</a:t>
            </a:r>
            <a:r>
              <a:rPr kumimoji="1" lang="en-US" altLang="zh-CN" sz="4800" b="1" dirty="0" smtClean="0">
                <a:solidFill>
                  <a:srgbClr val="C00000"/>
                </a:solidFill>
              </a:rPr>
              <a:t>\</a:t>
            </a:r>
            <a:r>
              <a:rPr kumimoji="1" lang="zh-CN" altLang="en-US" sz="4800" b="1" dirty="0" smtClean="0">
                <a:solidFill>
                  <a:srgbClr val="000000"/>
                </a:solidFill>
              </a:rPr>
              <a:t>西南而望，斗</a:t>
            </a:r>
            <a:r>
              <a:rPr lang="zh-CN" altLang="en-US" sz="4800" b="1" dirty="0" smtClean="0">
                <a:solidFill>
                  <a:srgbClr val="0000FF"/>
                </a:solidFill>
              </a:rPr>
              <a:t>（</a:t>
            </a:r>
            <a:r>
              <a:rPr lang="en-US" altLang="zh-CN" sz="4800" b="1" dirty="0" err="1" smtClean="0">
                <a:solidFill>
                  <a:srgbClr val="0000FF"/>
                </a:solidFill>
              </a:rPr>
              <a:t>dǒu</a:t>
            </a:r>
            <a:r>
              <a:rPr lang="zh-CN" altLang="en-US" sz="4800" b="1" dirty="0" smtClean="0">
                <a:solidFill>
                  <a:srgbClr val="0000FF"/>
                </a:solidFill>
                <a:latin typeface="宋体" pitchFamily="2" charset="-122"/>
              </a:rPr>
              <a:t>）</a:t>
            </a:r>
            <a:r>
              <a:rPr kumimoji="1" lang="zh-CN" altLang="en-US" sz="4800" b="1" dirty="0" smtClean="0">
                <a:solidFill>
                  <a:srgbClr val="000000"/>
                </a:solidFill>
              </a:rPr>
              <a:t>折蛇行，明灭可见。其岸势</a:t>
            </a:r>
            <a:r>
              <a:rPr kumimoji="1" lang="en-US" altLang="zh-CN" sz="4800" b="1" dirty="0" smtClean="0">
                <a:solidFill>
                  <a:srgbClr val="C00000"/>
                </a:solidFill>
              </a:rPr>
              <a:t>\</a:t>
            </a:r>
            <a:r>
              <a:rPr kumimoji="1" lang="zh-CN" altLang="en-US" sz="4800" b="1" dirty="0" smtClean="0">
                <a:solidFill>
                  <a:srgbClr val="000000"/>
                </a:solidFill>
              </a:rPr>
              <a:t>犬牙差</a:t>
            </a:r>
            <a:r>
              <a:rPr lang="zh-CN" altLang="en-US" sz="4800" b="1" dirty="0" smtClean="0">
                <a:solidFill>
                  <a:srgbClr val="0000FF"/>
                </a:solidFill>
              </a:rPr>
              <a:t>（</a:t>
            </a:r>
            <a:r>
              <a:rPr lang="en-US" altLang="zh-CN" sz="4800" b="1" dirty="0" err="1" smtClean="0">
                <a:solidFill>
                  <a:srgbClr val="0000FF"/>
                </a:solidFill>
              </a:rPr>
              <a:t>cī</a:t>
            </a:r>
            <a:r>
              <a:rPr lang="zh-CN" altLang="en-US" sz="4800" b="1" dirty="0" smtClean="0">
                <a:solidFill>
                  <a:srgbClr val="0000FF"/>
                </a:solidFill>
                <a:latin typeface="宋体" pitchFamily="2" charset="-122"/>
              </a:rPr>
              <a:t>）</a:t>
            </a:r>
            <a:r>
              <a:rPr kumimoji="1" lang="zh-CN" altLang="en-US" sz="4800" b="1" dirty="0" smtClean="0">
                <a:solidFill>
                  <a:srgbClr val="000000"/>
                </a:solidFill>
              </a:rPr>
              <a:t>互，不可</a:t>
            </a:r>
            <a:r>
              <a:rPr kumimoji="1" lang="en-US" altLang="zh-CN" sz="4800" b="1" dirty="0" smtClean="0">
                <a:solidFill>
                  <a:srgbClr val="C00000"/>
                </a:solidFill>
              </a:rPr>
              <a:t>\</a:t>
            </a:r>
            <a:r>
              <a:rPr kumimoji="1" lang="zh-CN" altLang="en-US" sz="4800" b="1" dirty="0" smtClean="0">
                <a:solidFill>
                  <a:srgbClr val="000000"/>
                </a:solidFill>
              </a:rPr>
              <a:t>知其源。</a:t>
            </a:r>
            <a:endParaRPr lang="zh-CN" altLang="en-US" sz="4800" b="1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>
            <a:spLocks noChangeArrowheads="1"/>
          </p:cNvSpPr>
          <p:nvPr/>
        </p:nvSpPr>
        <p:spPr bwMode="auto">
          <a:xfrm>
            <a:off x="0" y="0"/>
            <a:ext cx="12191999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3600" b="1" dirty="0">
                <a:latin typeface="黑体" pitchFamily="49" charset="-122"/>
                <a:ea typeface="黑体" pitchFamily="49" charset="-122"/>
              </a:rPr>
              <a:t>    </a:t>
            </a:r>
            <a:r>
              <a:rPr lang="en-US" altLang="zh-CN" sz="3600" b="1" dirty="0">
                <a:solidFill>
                  <a:srgbClr val="000000"/>
                </a:solidFill>
              </a:rPr>
              <a:t> </a:t>
            </a:r>
            <a:r>
              <a:rPr kumimoji="1" lang="zh-CN" altLang="en-US" sz="5400" b="1" dirty="0">
                <a:solidFill>
                  <a:srgbClr val="000000"/>
                </a:solidFill>
              </a:rPr>
              <a:t>坐潭上，四面竹树</a:t>
            </a:r>
            <a:r>
              <a:rPr kumimoji="1" lang="en-US" altLang="zh-CN" sz="5400" b="1" dirty="0">
                <a:solidFill>
                  <a:schemeClr val="accent2">
                    <a:lumMod val="75000"/>
                  </a:schemeClr>
                </a:solidFill>
              </a:rPr>
              <a:t>\</a:t>
            </a:r>
            <a:r>
              <a:rPr kumimoji="1" lang="zh-CN" altLang="en-US" sz="5400" b="1" dirty="0">
                <a:solidFill>
                  <a:srgbClr val="000000"/>
                </a:solidFill>
              </a:rPr>
              <a:t>环合，寂寥</a:t>
            </a:r>
            <a:r>
              <a:rPr lang="zh-CN" altLang="en-US" sz="5400" b="1" dirty="0">
                <a:solidFill>
                  <a:srgbClr val="0000FF"/>
                </a:solidFill>
              </a:rPr>
              <a:t>（</a:t>
            </a:r>
            <a:r>
              <a:rPr lang="en-US" altLang="zh-CN" sz="5400" b="1" dirty="0" err="1">
                <a:solidFill>
                  <a:srgbClr val="0000FF"/>
                </a:solidFill>
              </a:rPr>
              <a:t>liáo</a:t>
            </a:r>
            <a:r>
              <a:rPr lang="zh-CN" altLang="en-US" sz="5400" b="1" dirty="0">
                <a:solidFill>
                  <a:srgbClr val="0000FF"/>
                </a:solidFill>
                <a:latin typeface="宋体" pitchFamily="2" charset="-122"/>
              </a:rPr>
              <a:t>）</a:t>
            </a:r>
            <a:r>
              <a:rPr kumimoji="1" lang="zh-CN" altLang="en-US" sz="5400" b="1" dirty="0">
                <a:solidFill>
                  <a:srgbClr val="000000"/>
                </a:solidFill>
              </a:rPr>
              <a:t>无人，凄神寒骨，悄</a:t>
            </a:r>
            <a:r>
              <a:rPr lang="zh-CN" altLang="en-US" sz="5400" b="1" dirty="0">
                <a:solidFill>
                  <a:srgbClr val="0000FF"/>
                </a:solidFill>
              </a:rPr>
              <a:t>（</a:t>
            </a:r>
            <a:r>
              <a:rPr lang="en-US" altLang="zh-CN" sz="5400" b="1" dirty="0" err="1">
                <a:solidFill>
                  <a:srgbClr val="0000FF"/>
                </a:solidFill>
              </a:rPr>
              <a:t>qiǎo</a:t>
            </a:r>
            <a:r>
              <a:rPr lang="zh-CN" altLang="en-US" sz="5400" b="1" dirty="0">
                <a:solidFill>
                  <a:srgbClr val="0000FF"/>
                </a:solidFill>
                <a:latin typeface="宋体" pitchFamily="2" charset="-122"/>
              </a:rPr>
              <a:t>）</a:t>
            </a:r>
            <a:r>
              <a:rPr kumimoji="1" lang="zh-CN" altLang="en-US" sz="5400" b="1" dirty="0">
                <a:solidFill>
                  <a:srgbClr val="000000"/>
                </a:solidFill>
              </a:rPr>
              <a:t>怆</a:t>
            </a:r>
            <a:r>
              <a:rPr lang="zh-CN" altLang="en-US" sz="5400" b="1" dirty="0">
                <a:solidFill>
                  <a:srgbClr val="0000FF"/>
                </a:solidFill>
              </a:rPr>
              <a:t>（</a:t>
            </a:r>
            <a:r>
              <a:rPr lang="en-US" altLang="zh-CN" sz="5400" b="1" dirty="0" err="1">
                <a:solidFill>
                  <a:srgbClr val="0000FF"/>
                </a:solidFill>
              </a:rPr>
              <a:t>chuàng</a:t>
            </a:r>
            <a:r>
              <a:rPr lang="zh-CN" altLang="en-US" sz="5400" b="1" dirty="0">
                <a:solidFill>
                  <a:srgbClr val="0000FF"/>
                </a:solidFill>
                <a:latin typeface="宋体" pitchFamily="2" charset="-122"/>
              </a:rPr>
              <a:t>）</a:t>
            </a:r>
            <a:r>
              <a:rPr kumimoji="1" lang="zh-CN" altLang="en-US" sz="5400" b="1" dirty="0">
                <a:solidFill>
                  <a:srgbClr val="000000"/>
                </a:solidFill>
              </a:rPr>
              <a:t>幽邃</a:t>
            </a:r>
            <a:r>
              <a:rPr lang="zh-CN" altLang="en-US" sz="5400" b="1" dirty="0">
                <a:solidFill>
                  <a:srgbClr val="0000FF"/>
                </a:solidFill>
              </a:rPr>
              <a:t>（</a:t>
            </a:r>
            <a:r>
              <a:rPr lang="en-US" altLang="zh-CN" sz="5400" b="1" dirty="0" err="1">
                <a:solidFill>
                  <a:srgbClr val="0000FF"/>
                </a:solidFill>
              </a:rPr>
              <a:t>suì</a:t>
            </a:r>
            <a:r>
              <a:rPr lang="zh-CN" altLang="en-US" sz="5400" b="1" dirty="0">
                <a:solidFill>
                  <a:srgbClr val="0000FF"/>
                </a:solidFill>
                <a:latin typeface="宋体" pitchFamily="2" charset="-122"/>
              </a:rPr>
              <a:t>）</a:t>
            </a:r>
            <a:r>
              <a:rPr kumimoji="1" lang="zh-CN" altLang="en-US" sz="5400" b="1" dirty="0">
                <a:solidFill>
                  <a:srgbClr val="0000FF"/>
                </a:solidFill>
              </a:rPr>
              <a:t>。</a:t>
            </a:r>
            <a:r>
              <a:rPr kumimoji="1" lang="zh-CN" altLang="en-US" sz="5400" b="1" dirty="0">
                <a:solidFill>
                  <a:srgbClr val="000000"/>
                </a:solidFill>
              </a:rPr>
              <a:t>以</a:t>
            </a:r>
            <a:r>
              <a:rPr kumimoji="1" lang="en-US" altLang="zh-CN" sz="5400" b="1" dirty="0">
                <a:solidFill>
                  <a:schemeClr val="accent2">
                    <a:lumMod val="75000"/>
                  </a:schemeClr>
                </a:solidFill>
              </a:rPr>
              <a:t>\</a:t>
            </a:r>
            <a:r>
              <a:rPr kumimoji="1" lang="zh-CN" altLang="en-US" sz="5400" b="1" dirty="0">
                <a:solidFill>
                  <a:srgbClr val="000000"/>
                </a:solidFill>
              </a:rPr>
              <a:t>其境过清，不可久居，乃</a:t>
            </a:r>
            <a:r>
              <a:rPr kumimoji="1" lang="en-US" altLang="zh-CN" sz="5400" b="1" dirty="0">
                <a:solidFill>
                  <a:schemeClr val="accent2">
                    <a:lumMod val="75000"/>
                  </a:schemeClr>
                </a:solidFill>
              </a:rPr>
              <a:t>\</a:t>
            </a:r>
            <a:r>
              <a:rPr kumimoji="1" lang="zh-CN" altLang="en-US" sz="5400" b="1" dirty="0">
                <a:solidFill>
                  <a:srgbClr val="000000"/>
                </a:solidFill>
              </a:rPr>
              <a:t>记之而去。</a:t>
            </a:r>
          </a:p>
          <a:p>
            <a:pPr>
              <a:defRPr/>
            </a:pPr>
            <a:r>
              <a:rPr kumimoji="1" lang="zh-CN" altLang="en-US" sz="5400" b="1" dirty="0">
                <a:solidFill>
                  <a:srgbClr val="000000"/>
                </a:solidFill>
              </a:rPr>
              <a:t>       同游者：吴武陵，龚</a:t>
            </a:r>
            <a:r>
              <a:rPr lang="zh-CN" altLang="en-US" sz="5400" b="1" dirty="0">
                <a:solidFill>
                  <a:srgbClr val="0000FF"/>
                </a:solidFill>
              </a:rPr>
              <a:t>（</a:t>
            </a:r>
            <a:r>
              <a:rPr lang="en-US" altLang="zh-CN" sz="5400" b="1" dirty="0" err="1">
                <a:solidFill>
                  <a:srgbClr val="0000FF"/>
                </a:solidFill>
              </a:rPr>
              <a:t>gōng</a:t>
            </a:r>
            <a:r>
              <a:rPr lang="zh-CN" altLang="en-US" sz="5400" b="1" dirty="0">
                <a:solidFill>
                  <a:srgbClr val="0000FF"/>
                </a:solidFill>
                <a:latin typeface="宋体" pitchFamily="2" charset="-122"/>
              </a:rPr>
              <a:t>）</a:t>
            </a:r>
            <a:r>
              <a:rPr kumimoji="1" lang="zh-CN" altLang="en-US" sz="5400" b="1" dirty="0">
                <a:solidFill>
                  <a:srgbClr val="000000"/>
                </a:solidFill>
              </a:rPr>
              <a:t>古，余弟宗玄</a:t>
            </a:r>
            <a:r>
              <a:rPr lang="zh-CN" altLang="en-US" sz="5400" b="1" dirty="0">
                <a:solidFill>
                  <a:srgbClr val="0000FF"/>
                </a:solidFill>
              </a:rPr>
              <a:t>（</a:t>
            </a:r>
            <a:r>
              <a:rPr lang="en-US" altLang="zh-CN" sz="5400" b="1" dirty="0" err="1">
                <a:solidFill>
                  <a:srgbClr val="0000FF"/>
                </a:solidFill>
              </a:rPr>
              <a:t>xuán</a:t>
            </a:r>
            <a:r>
              <a:rPr lang="zh-CN" altLang="en-US" sz="5400" b="1" dirty="0">
                <a:solidFill>
                  <a:srgbClr val="0000FF"/>
                </a:solidFill>
                <a:latin typeface="宋体" pitchFamily="2" charset="-122"/>
              </a:rPr>
              <a:t>）</a:t>
            </a:r>
            <a:r>
              <a:rPr kumimoji="1" lang="zh-CN" altLang="en-US" sz="5400" b="1" dirty="0">
                <a:solidFill>
                  <a:srgbClr val="000000"/>
                </a:solidFill>
              </a:rPr>
              <a:t> 。隶而从者，崔氏二小生：曰恕</a:t>
            </a:r>
            <a:r>
              <a:rPr lang="zh-CN" altLang="en-US" sz="5400" b="1" dirty="0">
                <a:solidFill>
                  <a:srgbClr val="0000FF"/>
                </a:solidFill>
              </a:rPr>
              <a:t>（</a:t>
            </a:r>
            <a:r>
              <a:rPr lang="en-US" altLang="zh-CN" sz="5400" b="1" dirty="0" err="1">
                <a:solidFill>
                  <a:srgbClr val="0000FF"/>
                </a:solidFill>
              </a:rPr>
              <a:t>shù</a:t>
            </a:r>
            <a:r>
              <a:rPr lang="zh-CN" altLang="en-US" sz="5400" b="1" dirty="0">
                <a:solidFill>
                  <a:srgbClr val="0000FF"/>
                </a:solidFill>
                <a:latin typeface="宋体" pitchFamily="2" charset="-122"/>
              </a:rPr>
              <a:t>）</a:t>
            </a:r>
            <a:r>
              <a:rPr kumimoji="1" lang="zh-CN" altLang="en-US" sz="5400" b="1" dirty="0">
                <a:solidFill>
                  <a:srgbClr val="000000"/>
                </a:solidFill>
              </a:rPr>
              <a:t>己，曰奉壹。</a:t>
            </a:r>
            <a:endParaRPr lang="zh-CN" altLang="en-US" sz="5400" b="1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/>
          <p:nvPr/>
        </p:nvSpPr>
        <p:spPr>
          <a:xfrm>
            <a:off x="5029200" y="1219200"/>
            <a:ext cx="15240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u="none" dirty="0">
                <a:solidFill>
                  <a:srgbClr val="0033CC"/>
                </a:solidFill>
                <a:latin typeface="Tahoma" panose="020B0604030504040204" pitchFamily="34" charset="0"/>
              </a:rPr>
              <a:t> </a:t>
            </a:r>
          </a:p>
        </p:txBody>
      </p:sp>
      <p:sp>
        <p:nvSpPr>
          <p:cNvPr id="12291" name="Text Box 3"/>
          <p:cNvSpPr txBox="1"/>
          <p:nvPr/>
        </p:nvSpPr>
        <p:spPr>
          <a:xfrm>
            <a:off x="706120" y="2671445"/>
            <a:ext cx="9926955" cy="11068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 u="none" dirty="0">
                <a:solidFill>
                  <a:srgbClr val="FFFF00"/>
                </a:solidFill>
                <a:latin typeface="Arial" panose="020B0604020202020204" pitchFamily="34" charset="0"/>
              </a:rPr>
              <a:t>             </a:t>
            </a:r>
            <a:r>
              <a:rPr lang="zh-CN" altLang="en-US" sz="6600" b="1" u="none" dirty="0">
                <a:latin typeface="隶书" pitchFamily="49" charset="-122"/>
                <a:ea typeface="隶书" pitchFamily="49" charset="-122"/>
              </a:rPr>
              <a:t>疏通文句，落实字词</a:t>
            </a:r>
          </a:p>
        </p:txBody>
      </p:sp>
      <p:sp>
        <p:nvSpPr>
          <p:cNvPr id="12292" name="Text Box 4"/>
          <p:cNvSpPr txBox="1"/>
          <p:nvPr/>
        </p:nvSpPr>
        <p:spPr>
          <a:xfrm>
            <a:off x="1092200" y="2817813"/>
            <a:ext cx="2016125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 u="none" dirty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2293" name="Text Box 5"/>
          <p:cNvSpPr txBox="1"/>
          <p:nvPr/>
        </p:nvSpPr>
        <p:spPr>
          <a:xfrm>
            <a:off x="1919288" y="2924175"/>
            <a:ext cx="187325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 u="none" dirty="0">
                <a:latin typeface="Arial" panose="020B0604020202020204" pitchFamily="34" charset="0"/>
              </a:rPr>
              <a:t>  </a:t>
            </a:r>
          </a:p>
        </p:txBody>
      </p:sp>
      <p:sp>
        <p:nvSpPr>
          <p:cNvPr id="12294" name="Text Box 6"/>
          <p:cNvSpPr txBox="1"/>
          <p:nvPr/>
        </p:nvSpPr>
        <p:spPr>
          <a:xfrm>
            <a:off x="1919288" y="3778250"/>
            <a:ext cx="273685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 u="none" dirty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2295" name="Text Box 7"/>
          <p:cNvSpPr txBox="1"/>
          <p:nvPr/>
        </p:nvSpPr>
        <p:spPr>
          <a:xfrm>
            <a:off x="1992313" y="6021388"/>
            <a:ext cx="2376487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 u="none" dirty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2296" name="Text Box 8"/>
          <p:cNvSpPr txBox="1"/>
          <p:nvPr/>
        </p:nvSpPr>
        <p:spPr>
          <a:xfrm>
            <a:off x="1992313" y="4508500"/>
            <a:ext cx="17272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 u="none" dirty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2297" name="Text Box 9"/>
          <p:cNvSpPr txBox="1"/>
          <p:nvPr/>
        </p:nvSpPr>
        <p:spPr>
          <a:xfrm>
            <a:off x="1524000" y="5300663"/>
            <a:ext cx="1584325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 u="none" dirty="0">
                <a:latin typeface="Arial" panose="020B0604020202020204" pitchFamily="34" charset="0"/>
              </a:rPr>
              <a:t>  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87350" y="384810"/>
            <a:ext cx="5586730" cy="92202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zh-CN" altLang="en-US" sz="5400"/>
              <a:t>环节二   疏通文意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第一段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08990" y="1023080"/>
            <a:ext cx="11383010" cy="583492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从小丘</a:t>
            </a: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西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行百二十步，隔篁竹，闻水声，</a:t>
            </a:r>
            <a:r>
              <a:rPr lang="zh-CN" altLang="en-US" sz="3200" b="1" u="sng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如鸣珮环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，心</a:t>
            </a:r>
            <a:r>
              <a:rPr lang="zh-CN" altLang="en-US" sz="3200" b="1" u="sng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乐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之。</a:t>
            </a:r>
          </a:p>
          <a:p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伐竹</a:t>
            </a: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取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道，下见小潭，水</a:t>
            </a: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尤</a:t>
            </a:r>
            <a:r>
              <a:rPr lang="zh-CN" alt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清</a:t>
            </a: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冽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</a:p>
          <a:p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buNone/>
            </a:pP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Text Box 11"/>
          <p:cNvSpPr txBox="1"/>
          <p:nvPr/>
        </p:nvSpPr>
        <p:spPr>
          <a:xfrm>
            <a:off x="4963273" y="1652999"/>
            <a:ext cx="5217956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u="none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好像身上带的玉珮、玉环相碰发出的清脆声音。</a:t>
            </a:r>
          </a:p>
        </p:txBody>
      </p:sp>
      <p:sp>
        <p:nvSpPr>
          <p:cNvPr id="164872" name="Text Box 8"/>
          <p:cNvSpPr txBox="1"/>
          <p:nvPr/>
        </p:nvSpPr>
        <p:spPr>
          <a:xfrm>
            <a:off x="997566" y="5447779"/>
            <a:ext cx="1083627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u="none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砍倒竹子，开辟出一条道路，在下面看见一个小潭，水格外清凉。</a:t>
            </a:r>
          </a:p>
        </p:txBody>
      </p:sp>
      <p:sp>
        <p:nvSpPr>
          <p:cNvPr id="164880" name="Oval 16"/>
          <p:cNvSpPr/>
          <p:nvPr/>
        </p:nvSpPr>
        <p:spPr>
          <a:xfrm>
            <a:off x="9689911" y="318941"/>
            <a:ext cx="2276313" cy="60071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zh-CN" altLang="en-US" sz="2800" b="1" u="none" dirty="0" smtClean="0">
                <a:solidFill>
                  <a:srgbClr val="FFFF00"/>
                </a:solidFill>
                <a:latin typeface="Arial" panose="020B0604020202020204" pitchFamily="34" charset="0"/>
              </a:rPr>
              <a:t>以</a:t>
            </a:r>
            <a:r>
              <a:rPr lang="en-US" altLang="zh-CN" sz="2800" b="1" dirty="0" smtClean="0">
                <a:solidFill>
                  <a:srgbClr val="FFFF00"/>
                </a:solidFill>
                <a:latin typeface="Arial" panose="020B0604020202020204" pitchFamily="34" charset="0"/>
              </a:rPr>
              <a:t>…</a:t>
            </a:r>
            <a:r>
              <a:rPr lang="zh-CN" altLang="en-US" sz="2800" b="1" u="none" dirty="0" smtClean="0">
                <a:solidFill>
                  <a:srgbClr val="FFFF00"/>
                </a:solidFill>
                <a:latin typeface="Arial" panose="020B0604020202020204" pitchFamily="34" charset="0"/>
              </a:rPr>
              <a:t>   </a:t>
            </a:r>
            <a:r>
              <a:rPr lang="zh-CN" altLang="en-US" sz="2800" b="1" u="none" dirty="0">
                <a:solidFill>
                  <a:srgbClr val="FFFF00"/>
                </a:solidFill>
                <a:latin typeface="Arial" panose="020B0604020202020204" pitchFamily="34" charset="0"/>
              </a:rPr>
              <a:t>为乐</a:t>
            </a:r>
          </a:p>
        </p:txBody>
      </p:sp>
      <p:sp>
        <p:nvSpPr>
          <p:cNvPr id="6" name="Oval 16"/>
          <p:cNvSpPr/>
          <p:nvPr/>
        </p:nvSpPr>
        <p:spPr>
          <a:xfrm>
            <a:off x="1977305" y="1897134"/>
            <a:ext cx="1527810" cy="60071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zh-CN" altLang="zh-CN" sz="2800" b="1" u="none" dirty="0">
                <a:solidFill>
                  <a:srgbClr val="FFFF00"/>
                </a:solidFill>
                <a:latin typeface="Arial" panose="020B0604020202020204" pitchFamily="34" charset="0"/>
              </a:rPr>
              <a:t>向西</a:t>
            </a:r>
          </a:p>
        </p:txBody>
      </p:sp>
      <p:sp>
        <p:nvSpPr>
          <p:cNvPr id="158737" name="Oval 17"/>
          <p:cNvSpPr>
            <a:spLocks noChangeArrowheads="1"/>
          </p:cNvSpPr>
          <p:nvPr/>
        </p:nvSpPr>
        <p:spPr bwMode="auto">
          <a:xfrm flipH="1">
            <a:off x="2592904" y="1665993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</a:ln>
          <a:effectLst>
            <a:outerShdw dist="35921" dir="2700000" algn="ctr" rotWithShape="0">
              <a:srgbClr val="FF0000"/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2400" b="0" i="0" u="sng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Oval 16"/>
          <p:cNvSpPr/>
          <p:nvPr/>
        </p:nvSpPr>
        <p:spPr>
          <a:xfrm>
            <a:off x="4888761" y="4043026"/>
            <a:ext cx="1527810" cy="60071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zh-CN" altLang="en-US" sz="3600" b="1" dirty="0">
                <a:solidFill>
                  <a:srgbClr val="FFFF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格外</a:t>
            </a:r>
            <a:endParaRPr lang="zh-CN" altLang="en-US" sz="3600" b="1" u="none" dirty="0">
              <a:solidFill>
                <a:srgbClr val="FFFF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7" name="Oval 17"/>
          <p:cNvSpPr>
            <a:spLocks noChangeArrowheads="1"/>
          </p:cNvSpPr>
          <p:nvPr/>
        </p:nvSpPr>
        <p:spPr bwMode="auto">
          <a:xfrm flipV="1">
            <a:off x="11516530" y="1675841"/>
            <a:ext cx="16383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</a:ln>
          <a:effectLst>
            <a:outerShdw dist="35921" dir="2700000" algn="ctr" rotWithShape="0">
              <a:srgbClr val="FF0000"/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2400" b="0" i="0" u="sng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Oval 16"/>
          <p:cNvSpPr/>
          <p:nvPr/>
        </p:nvSpPr>
        <p:spPr>
          <a:xfrm>
            <a:off x="1410856" y="4099891"/>
            <a:ext cx="1527810" cy="60071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zh-CN" altLang="en-US" sz="3600" b="1" dirty="0" smtClean="0">
                <a:solidFill>
                  <a:srgbClr val="FFFF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开辟</a:t>
            </a:r>
            <a:endParaRPr lang="zh-CN" altLang="en-US" sz="3600" b="1" u="none" dirty="0">
              <a:solidFill>
                <a:srgbClr val="FFFF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2" name="Oval 16"/>
          <p:cNvSpPr/>
          <p:nvPr/>
        </p:nvSpPr>
        <p:spPr>
          <a:xfrm>
            <a:off x="6490099" y="4061222"/>
            <a:ext cx="1527810" cy="60071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zh-CN" altLang="en-US" sz="3600" b="1" dirty="0" smtClean="0">
                <a:solidFill>
                  <a:srgbClr val="FFFF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清凉</a:t>
            </a:r>
            <a:endParaRPr lang="zh-CN" altLang="en-US" sz="3600" b="1" u="none" dirty="0">
              <a:solidFill>
                <a:srgbClr val="FFFF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14" name="图片 13" descr="262420806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29601" y="2456596"/>
            <a:ext cx="3962400" cy="26530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48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48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4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4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48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48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16487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4872" grpId="0"/>
      <p:bldP spid="164880" grpId="0" animBg="1"/>
      <p:bldP spid="164880" grpId="1" animBg="1"/>
      <p:bldP spid="6" grpId="0" bldLvl="0" animBg="1"/>
      <p:bldP spid="6" grpId="1" animBg="1"/>
      <p:bldP spid="10" grpId="0" bldLvl="0" animBg="1"/>
      <p:bldP spid="10" grpId="1" animBg="1"/>
      <p:bldP spid="11" grpId="0" bldLvl="0" animBg="1"/>
      <p:bldP spid="11" grpId="1" animBg="1"/>
      <p:bldP spid="12" grpId="0" bldLvl="0" animBg="1"/>
      <p:bldP spid="12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925" y="1296035"/>
            <a:ext cx="11383010" cy="556196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b="1" u="sng" dirty="0">
                <a:latin typeface="宋体" panose="02010600030101010101" pitchFamily="2" charset="-122"/>
                <a:ea typeface="宋体" panose="02010600030101010101" pitchFamily="2" charset="-122"/>
              </a:rPr>
              <a:t>全石以为底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，近岸，</a:t>
            </a:r>
            <a:r>
              <a:rPr lang="zh-CN" altLang="en-US" sz="3200" b="1" u="sng" dirty="0">
                <a:latin typeface="宋体" panose="02010600030101010101" pitchFamily="2" charset="-122"/>
                <a:ea typeface="宋体" panose="02010600030101010101" pitchFamily="2" charset="-122"/>
              </a:rPr>
              <a:t>卷石底以出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为</a:t>
            </a:r>
            <a:r>
              <a:rPr lang="zh-CN" altLang="en-US" sz="3200" b="1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坻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，为屿，为</a:t>
            </a:r>
            <a:r>
              <a:rPr lang="zh-CN" altLang="en-US" sz="3200" b="1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嵁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，为岩。青树翠蔓，</a:t>
            </a: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蒙络摇缀，</a:t>
            </a:r>
            <a:r>
              <a:rPr lang="zh-CN" altLang="en-US" sz="3200" b="1" u="heavy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参差</a:t>
            </a:r>
            <a:r>
              <a:rPr lang="zh-CN" altLang="en-US" sz="3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3200" b="1" u="wavyHeavy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披拂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</a:p>
          <a:p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69925" y="1428750"/>
            <a:ext cx="31813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潭以整块石头为底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054731" y="1440493"/>
            <a:ext cx="57073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石底周边部分翻卷过来，露出水面</a:t>
            </a:r>
          </a:p>
        </p:txBody>
      </p:sp>
      <p:sp>
        <p:nvSpPr>
          <p:cNvPr id="16" name="Oval 16"/>
          <p:cNvSpPr/>
          <p:nvPr/>
        </p:nvSpPr>
        <p:spPr>
          <a:xfrm>
            <a:off x="1318743" y="3963120"/>
            <a:ext cx="1016000" cy="60071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zh-CN" altLang="zh-CN" sz="2800" b="1" u="none" dirty="0">
                <a:solidFill>
                  <a:srgbClr val="FFFF00"/>
                </a:solidFill>
                <a:latin typeface="Arial" panose="020B0604020202020204" pitchFamily="34" charset="0"/>
              </a:rPr>
              <a:t>覆盖</a:t>
            </a:r>
          </a:p>
        </p:txBody>
      </p:sp>
      <p:sp>
        <p:nvSpPr>
          <p:cNvPr id="17" name="Oval 16"/>
          <p:cNvSpPr/>
          <p:nvPr/>
        </p:nvSpPr>
        <p:spPr>
          <a:xfrm>
            <a:off x="2481485" y="4004064"/>
            <a:ext cx="1016000" cy="60071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zh-CN" altLang="zh-CN" sz="2800" b="1" u="none" dirty="0">
                <a:solidFill>
                  <a:srgbClr val="FFFF00"/>
                </a:solidFill>
                <a:latin typeface="Arial" panose="020B0604020202020204" pitchFamily="34" charset="0"/>
              </a:rPr>
              <a:t>缠绕</a:t>
            </a:r>
          </a:p>
        </p:txBody>
      </p:sp>
      <p:sp>
        <p:nvSpPr>
          <p:cNvPr id="18" name="Oval 16"/>
          <p:cNvSpPr/>
          <p:nvPr/>
        </p:nvSpPr>
        <p:spPr>
          <a:xfrm>
            <a:off x="3589636" y="3976768"/>
            <a:ext cx="1016000" cy="60071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zh-CN" altLang="zh-CN" sz="2800" b="1" u="none" dirty="0">
                <a:solidFill>
                  <a:srgbClr val="FFFF00"/>
                </a:solidFill>
                <a:latin typeface="Arial" panose="020B0604020202020204" pitchFamily="34" charset="0"/>
              </a:rPr>
              <a:t>摇曳</a:t>
            </a:r>
          </a:p>
        </p:txBody>
      </p:sp>
      <p:sp>
        <p:nvSpPr>
          <p:cNvPr id="19" name="Oval 16"/>
          <p:cNvSpPr/>
          <p:nvPr/>
        </p:nvSpPr>
        <p:spPr>
          <a:xfrm>
            <a:off x="4620004" y="3949473"/>
            <a:ext cx="1016000" cy="60071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zh-CN" altLang="zh-CN" sz="2800" b="1" u="none" dirty="0">
                <a:solidFill>
                  <a:srgbClr val="FFFF00"/>
                </a:solidFill>
                <a:latin typeface="Arial" panose="020B0604020202020204" pitchFamily="34" charset="0"/>
              </a:rPr>
              <a:t>牵连</a:t>
            </a:r>
          </a:p>
        </p:txBody>
      </p:sp>
      <p:cxnSp>
        <p:nvCxnSpPr>
          <p:cNvPr id="20" name="直接箭头连接符 19"/>
          <p:cNvCxnSpPr/>
          <p:nvPr/>
        </p:nvCxnSpPr>
        <p:spPr>
          <a:xfrm flipH="1">
            <a:off x="2031555" y="3138985"/>
            <a:ext cx="1967239" cy="783192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>
            <a:endCxn id="17" idx="0"/>
          </p:cNvCxnSpPr>
          <p:nvPr/>
        </p:nvCxnSpPr>
        <p:spPr>
          <a:xfrm flipH="1">
            <a:off x="2989485" y="3138985"/>
            <a:ext cx="1555219" cy="865079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 flipH="1">
            <a:off x="4272025" y="3275463"/>
            <a:ext cx="668465" cy="668655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 flipH="1">
            <a:off x="5281684" y="3207224"/>
            <a:ext cx="232013" cy="6823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703608" y="4929391"/>
            <a:ext cx="111518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潭以整块石头为底，靠近岸边，石底向上弯曲，露出水面，像各种各样的石头和小岛。青葱的树木，翠绿的藤蔓，覆盖缠绕，摇曳牵连，，参差不齐，随风飘拂。</a:t>
            </a:r>
          </a:p>
        </p:txBody>
      </p:sp>
      <p:sp>
        <p:nvSpPr>
          <p:cNvPr id="25" name="Oval 16"/>
          <p:cNvSpPr/>
          <p:nvPr/>
        </p:nvSpPr>
        <p:spPr>
          <a:xfrm>
            <a:off x="6477652" y="618889"/>
            <a:ext cx="1527810" cy="60071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zh-CN" altLang="en-US" sz="2800" b="1" u="none" dirty="0" smtClean="0">
                <a:solidFill>
                  <a:srgbClr val="FFFF00"/>
                </a:solidFill>
                <a:latin typeface="Arial" panose="020B0604020202020204" pitchFamily="34" charset="0"/>
              </a:rPr>
              <a:t>成为</a:t>
            </a:r>
            <a:endParaRPr lang="zh-CN" altLang="zh-CN" sz="2800" b="1" u="none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cxnSp>
        <p:nvCxnSpPr>
          <p:cNvPr id="26" name="直接箭头连接符 25"/>
          <p:cNvCxnSpPr/>
          <p:nvPr/>
        </p:nvCxnSpPr>
        <p:spPr>
          <a:xfrm>
            <a:off x="7997589" y="3220872"/>
            <a:ext cx="40942" cy="66874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16"/>
          <p:cNvSpPr/>
          <p:nvPr/>
        </p:nvSpPr>
        <p:spPr>
          <a:xfrm>
            <a:off x="7285143" y="3923922"/>
            <a:ext cx="1527810" cy="60071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zh-CN" altLang="en-US" sz="2800" b="1" dirty="0" smtClean="0">
                <a:solidFill>
                  <a:srgbClr val="FFFF00"/>
                </a:solidFill>
                <a:latin typeface="楷体" panose="02010609060101010101" charset="-122"/>
                <a:ea typeface="楷体" panose="02010609060101010101" charset="-122"/>
              </a:rPr>
              <a:t>随风飘拂</a:t>
            </a:r>
            <a:endParaRPr lang="zh-CN" altLang="zh-CN" sz="2800" b="1" u="none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sp>
        <p:nvSpPr>
          <p:cNvPr id="30" name="Oval 16"/>
          <p:cNvSpPr/>
          <p:nvPr/>
        </p:nvSpPr>
        <p:spPr>
          <a:xfrm>
            <a:off x="5704279" y="3967139"/>
            <a:ext cx="1527810" cy="60071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zh-CN" altLang="en-US" sz="2800" b="1" dirty="0" smtClean="0">
                <a:solidFill>
                  <a:srgbClr val="FFFF00"/>
                </a:solidFill>
                <a:latin typeface="楷体" panose="02010609060101010101" charset="-122"/>
                <a:ea typeface="楷体" panose="02010609060101010101" charset="-122"/>
              </a:rPr>
              <a:t>参差不齐</a:t>
            </a:r>
            <a:endParaRPr lang="zh-CN" altLang="zh-CN" sz="2800" b="1" u="none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cxnSp>
        <p:nvCxnSpPr>
          <p:cNvPr id="31" name="直接箭头连接符 30"/>
          <p:cNvCxnSpPr/>
          <p:nvPr/>
        </p:nvCxnSpPr>
        <p:spPr>
          <a:xfrm>
            <a:off x="6526179" y="3252442"/>
            <a:ext cx="65690" cy="719057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16"/>
          <p:cNvSpPr/>
          <p:nvPr/>
        </p:nvSpPr>
        <p:spPr>
          <a:xfrm>
            <a:off x="8104009" y="593867"/>
            <a:ext cx="1681436" cy="60071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zh-CN" altLang="en-US" sz="2800" b="1" dirty="0" smtClean="0">
                <a:solidFill>
                  <a:srgbClr val="FFFF00"/>
                </a:solidFill>
                <a:latin typeface="Arial" panose="020B0604020202020204" pitchFamily="34" charset="0"/>
              </a:rPr>
              <a:t>水中高地</a:t>
            </a:r>
            <a:endParaRPr lang="zh-CN" altLang="zh-CN" sz="2800" b="1" u="none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sp>
        <p:nvSpPr>
          <p:cNvPr id="34" name="Oval 16"/>
          <p:cNvSpPr/>
          <p:nvPr/>
        </p:nvSpPr>
        <p:spPr>
          <a:xfrm>
            <a:off x="10044267" y="555198"/>
            <a:ext cx="1952116" cy="60071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zh-CN" altLang="en-US" sz="2800" b="1" dirty="0" smtClean="0">
                <a:solidFill>
                  <a:srgbClr val="FFFF00"/>
                </a:solidFill>
                <a:latin typeface="Arial" panose="020B0604020202020204" pitchFamily="34" charset="0"/>
              </a:rPr>
              <a:t>不平的岩石</a:t>
            </a:r>
            <a:endParaRPr lang="zh-CN" altLang="zh-CN" sz="2800" b="1" u="none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cxnSp>
        <p:nvCxnSpPr>
          <p:cNvPr id="35" name="直接箭头连接符 34"/>
          <p:cNvCxnSpPr/>
          <p:nvPr/>
        </p:nvCxnSpPr>
        <p:spPr>
          <a:xfrm flipV="1">
            <a:off x="10731965" y="1296538"/>
            <a:ext cx="227187" cy="71623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箭头连接符 35"/>
          <p:cNvCxnSpPr/>
          <p:nvPr/>
        </p:nvCxnSpPr>
        <p:spPr>
          <a:xfrm flipV="1">
            <a:off x="8106771" y="1351128"/>
            <a:ext cx="464023" cy="6823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图片 36" descr="105A24316-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69417" y="2843993"/>
            <a:ext cx="3222583" cy="2205679"/>
          </a:xfrm>
          <a:prstGeom prst="rect">
            <a:avLst/>
          </a:prstGeom>
        </p:spPr>
      </p:pic>
      <p:pic>
        <p:nvPicPr>
          <p:cNvPr id="40" name="图片 39" descr="4ce7209f06d98908506aaa1aeff088b2fca5ebc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2156346" cy="1433970"/>
          </a:xfrm>
          <a:prstGeom prst="rect">
            <a:avLst/>
          </a:prstGeom>
        </p:spPr>
      </p:pic>
      <p:cxnSp>
        <p:nvCxnSpPr>
          <p:cNvPr id="32" name="直接箭头连接符 31"/>
          <p:cNvCxnSpPr/>
          <p:nvPr/>
        </p:nvCxnSpPr>
        <p:spPr>
          <a:xfrm flipH="1" flipV="1">
            <a:off x="7438031" y="1310186"/>
            <a:ext cx="204715" cy="791569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6" grpId="0" bldLvl="0" animBg="1"/>
      <p:bldP spid="16" grpId="1" animBg="1"/>
      <p:bldP spid="17" grpId="0" bldLvl="0" animBg="1"/>
      <p:bldP spid="17" grpId="1" animBg="1"/>
      <p:bldP spid="18" grpId="0" bldLvl="0" animBg="1"/>
      <p:bldP spid="18" grpId="1" animBg="1"/>
      <p:bldP spid="19" grpId="0" bldLvl="0" animBg="1"/>
      <p:bldP spid="19" grpId="1" animBg="1"/>
      <p:bldP spid="24" grpId="0"/>
      <p:bldP spid="24" grpId="1"/>
      <p:bldP spid="25" grpId="0" bldLvl="0" animBg="1"/>
      <p:bldP spid="25" grpId="1" animBg="1"/>
      <p:bldP spid="28" grpId="0" bldLvl="0" animBg="1"/>
      <p:bldP spid="28" grpId="1" animBg="1"/>
      <p:bldP spid="30" grpId="0" bldLvl="0" animBg="1"/>
      <p:bldP spid="30" grpId="1" animBg="1"/>
      <p:bldP spid="33" grpId="0" bldLvl="0" animBg="1"/>
      <p:bldP spid="33" grpId="1" animBg="1"/>
      <p:bldP spid="34" grpId="0" bldLvl="0" animBg="1"/>
      <p:bldP spid="34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3186501" cy="648000"/>
          </a:xfrm>
        </p:spPr>
        <p:txBody>
          <a:bodyPr/>
          <a:lstStyle/>
          <a:p>
            <a:r>
              <a:rPr lang="zh-CN" altLang="en-US" dirty="0"/>
              <a:t>第二段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633426"/>
            <a:ext cx="11383010" cy="622457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潭中鱼  百许头，皆</a:t>
            </a:r>
            <a:r>
              <a:rPr lang="zh-CN" alt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若</a:t>
            </a:r>
            <a:r>
              <a:rPr lang="zh-CN" altLang="en-US" sz="3200" b="1" dirty="0">
                <a:solidFill>
                  <a:srgbClr val="3608F8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空游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无所依。</a:t>
            </a:r>
          </a:p>
          <a:p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sz="3200" b="1" dirty="0" err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日光</a:t>
            </a:r>
            <a:r>
              <a:rPr sz="3200" b="1" dirty="0" err="1"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下</a:t>
            </a:r>
            <a:r>
              <a:rPr sz="3200" b="1" dirty="0" err="1">
                <a:solidFill>
                  <a:srgbClr val="3608F8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澈</a:t>
            </a:r>
            <a:r>
              <a:rPr sz="3200" b="1" dirty="0" err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，影</a:t>
            </a:r>
            <a:r>
              <a:rPr sz="3200" b="1" dirty="0" err="1">
                <a:solidFill>
                  <a:srgbClr val="3608F8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布</a:t>
            </a:r>
            <a:r>
              <a:rPr sz="3200" b="1" dirty="0" err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石上</a:t>
            </a:r>
            <a:r>
              <a:rPr sz="32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。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b="1" dirty="0">
                <a:solidFill>
                  <a:srgbClr val="3608F8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佁然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不动；</a:t>
            </a:r>
            <a:r>
              <a:rPr lang="zh-CN" altLang="en-US" sz="3200" b="1" dirty="0">
                <a:solidFill>
                  <a:srgbClr val="3608F8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俶尔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远</a:t>
            </a:r>
            <a:r>
              <a:rPr lang="zh-CN" altLang="en-US" sz="3200" b="1" dirty="0">
                <a:solidFill>
                  <a:srgbClr val="3608F8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逝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，往来</a:t>
            </a:r>
            <a:r>
              <a:rPr lang="zh-CN" altLang="en-US" sz="3200" b="1" dirty="0">
                <a:solidFill>
                  <a:srgbClr val="3608F8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翕忽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，似与游者相</a:t>
            </a:r>
            <a:r>
              <a:rPr lang="zh-CN" altLang="en-US" sz="3200" b="1" dirty="0">
                <a:solidFill>
                  <a:srgbClr val="3608F8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乐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</a:p>
          <a:p>
            <a:pPr marL="0" indent="0">
              <a:buNone/>
            </a:pPr>
            <a:endParaRPr lang="zh-CN" altLang="en-US" sz="2800" b="1" dirty="0">
              <a:solidFill>
                <a:srgbClr val="3333FF"/>
              </a:solidFill>
              <a:latin typeface="楷体_GB2312" pitchFamily="49" charset="-122"/>
              <a:ea typeface="楷体_GB2312" pitchFamily="49" charset="-122"/>
            </a:endParaRPr>
          </a:p>
          <a:p>
            <a:pPr marL="0" indent="0">
              <a:buNone/>
            </a:pP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552851" y="685800"/>
            <a:ext cx="5314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3608F8"/>
                </a:solidFill>
              </a:rPr>
              <a:t>可</a:t>
            </a:r>
          </a:p>
        </p:txBody>
      </p:sp>
      <p:sp>
        <p:nvSpPr>
          <p:cNvPr id="111633" name="Text Box 17"/>
          <p:cNvSpPr txBox="1"/>
          <p:nvPr/>
        </p:nvSpPr>
        <p:spPr>
          <a:xfrm>
            <a:off x="1287491" y="159026"/>
            <a:ext cx="10795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u="none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大约</a:t>
            </a:r>
          </a:p>
        </p:txBody>
      </p:sp>
      <p:sp>
        <p:nvSpPr>
          <p:cNvPr id="111622" name="Text Box 6"/>
          <p:cNvSpPr txBox="1"/>
          <p:nvPr/>
        </p:nvSpPr>
        <p:spPr>
          <a:xfrm>
            <a:off x="0" y="1153132"/>
            <a:ext cx="7615451" cy="95410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u="none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潭中的鱼大约有一百来条，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都好</a:t>
            </a:r>
            <a:r>
              <a:rPr lang="zh-CN" altLang="en-US" sz="2800" b="1" u="none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像在空中游动，无所依靠。</a:t>
            </a:r>
          </a:p>
        </p:txBody>
      </p:sp>
      <p:sp>
        <p:nvSpPr>
          <p:cNvPr id="4" name="Text Box 6"/>
          <p:cNvSpPr txBox="1"/>
          <p:nvPr/>
        </p:nvSpPr>
        <p:spPr>
          <a:xfrm>
            <a:off x="0" y="2943253"/>
            <a:ext cx="722006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阳光照到水底，鱼的影子映在水底的石头上。</a:t>
            </a:r>
            <a:endParaRPr lang="zh-CN" altLang="en-US" sz="2800" b="1" u="none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0" y="5097670"/>
            <a:ext cx="8830101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呆呆地一动也不动；忽然间向远处游去，</a:t>
            </a:r>
          </a:p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往来轻快敏捷，好像在和游人互相逗乐。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0" y="4313473"/>
            <a:ext cx="23323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C00000"/>
                </a:solidFill>
                <a:latin typeface="Arial" panose="020B0604020202020204" pitchFamily="34" charset="0"/>
                <a:sym typeface="+mn-ea"/>
              </a:rPr>
              <a:t>静止不动的样子</a:t>
            </a:r>
            <a:endParaRPr lang="zh-CN" altLang="en-US" sz="2800" dirty="0">
              <a:solidFill>
                <a:srgbClr val="C000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372141" y="4313472"/>
            <a:ext cx="10615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800" b="1" dirty="0">
                <a:solidFill>
                  <a:srgbClr val="C00000"/>
                </a:solidFill>
                <a:latin typeface="Arial" panose="020B0604020202020204" pitchFamily="34" charset="0"/>
              </a:rPr>
              <a:t>忽然</a:t>
            </a:r>
            <a:endParaRPr lang="zh-CN" altLang="en-US" sz="2800" dirty="0">
              <a:solidFill>
                <a:srgbClr val="C0000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333667" y="4283158"/>
            <a:ext cx="16529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400" b="1" dirty="0">
                <a:solidFill>
                  <a:srgbClr val="660066"/>
                </a:solidFill>
                <a:latin typeface="Arial" panose="020B0604020202020204" pitchFamily="34" charset="0"/>
                <a:sym typeface="+mn-ea"/>
              </a:rPr>
              <a:t>向远处游去</a:t>
            </a:r>
            <a:endParaRPr lang="zh-CN" altLang="en-US" sz="2400" dirty="0"/>
          </a:p>
        </p:txBody>
      </p:sp>
      <p:sp>
        <p:nvSpPr>
          <p:cNvPr id="21517" name="Text Box 13"/>
          <p:cNvSpPr txBox="1"/>
          <p:nvPr/>
        </p:nvSpPr>
        <p:spPr>
          <a:xfrm>
            <a:off x="4873294" y="4292849"/>
            <a:ext cx="2812967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660066"/>
                </a:solidFill>
                <a:latin typeface="Arial" panose="020B0604020202020204" pitchFamily="34" charset="0"/>
              </a:rPr>
              <a:t>轻快敏捷的样子</a:t>
            </a:r>
          </a:p>
        </p:txBody>
      </p:sp>
      <p:sp>
        <p:nvSpPr>
          <p:cNvPr id="10" name="Oval 16"/>
          <p:cNvSpPr/>
          <p:nvPr/>
        </p:nvSpPr>
        <p:spPr>
          <a:xfrm>
            <a:off x="4391438" y="2014330"/>
            <a:ext cx="1527810" cy="606038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zh-CN" altLang="zh-CN" sz="2800" b="1" u="none" dirty="0">
                <a:solidFill>
                  <a:srgbClr val="FFFF00"/>
                </a:solidFill>
                <a:latin typeface="Arial" panose="020B0604020202020204" pitchFamily="34" charset="0"/>
              </a:rPr>
              <a:t>穿透</a:t>
            </a:r>
          </a:p>
        </p:txBody>
      </p:sp>
      <p:cxnSp>
        <p:nvCxnSpPr>
          <p:cNvPr id="11" name="曲线连接符 10"/>
          <p:cNvCxnSpPr/>
          <p:nvPr/>
        </p:nvCxnSpPr>
        <p:spPr>
          <a:xfrm flipV="1">
            <a:off x="1921565" y="1815548"/>
            <a:ext cx="3008244" cy="530088"/>
          </a:xfrm>
          <a:prstGeom prst="curvedConnector3">
            <a:avLst>
              <a:gd name="adj1" fmla="val 50000"/>
            </a:avLst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6"/>
          <p:cNvSpPr/>
          <p:nvPr/>
        </p:nvSpPr>
        <p:spPr>
          <a:xfrm>
            <a:off x="6025709" y="2015010"/>
            <a:ext cx="1817205" cy="60071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zh-CN" altLang="en-US" sz="2800" b="1" dirty="0" smtClean="0">
                <a:solidFill>
                  <a:srgbClr val="FFFF00"/>
                </a:solidFill>
                <a:latin typeface="Arial" panose="020B0604020202020204" pitchFamily="34" charset="0"/>
              </a:rPr>
              <a:t>列（映）</a:t>
            </a:r>
            <a:endParaRPr lang="zh-CN" altLang="zh-CN" sz="2800" b="1" u="none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pic>
        <p:nvPicPr>
          <p:cNvPr id="20" name="图片 19" descr="2583757387490345991_320x32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34316" y="0"/>
            <a:ext cx="3757684" cy="3757684"/>
          </a:xfrm>
          <a:prstGeom prst="rect">
            <a:avLst/>
          </a:prstGeom>
        </p:spPr>
      </p:pic>
      <p:sp>
        <p:nvSpPr>
          <p:cNvPr id="17" name="Oval 16"/>
          <p:cNvSpPr/>
          <p:nvPr/>
        </p:nvSpPr>
        <p:spPr>
          <a:xfrm>
            <a:off x="8638166" y="4309428"/>
            <a:ext cx="1527810" cy="606038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zh-CN" altLang="en-US" sz="2800" b="1" dirty="0" smtClean="0">
                <a:solidFill>
                  <a:srgbClr val="FFFF00"/>
                </a:solidFill>
                <a:latin typeface="Arial" panose="020B0604020202020204" pitchFamily="34" charset="0"/>
              </a:rPr>
              <a:t>逗乐</a:t>
            </a:r>
            <a:endParaRPr lang="zh-CN" altLang="zh-CN" sz="2800" b="1" u="none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1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1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116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116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3" dur="5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33" grpId="0"/>
      <p:bldP spid="111622" grpId="0"/>
      <p:bldP spid="4" grpId="0"/>
      <p:bldP spid="5" grpId="0"/>
      <p:bldP spid="5" grpId="1"/>
      <p:bldP spid="6" grpId="0"/>
      <p:bldP spid="6" grpId="1"/>
      <p:bldP spid="8" grpId="0"/>
      <p:bldP spid="8" grpId="1"/>
      <p:bldP spid="9" grpId="0"/>
      <p:bldP spid="9" grpId="1"/>
      <p:bldP spid="21517" grpId="0"/>
      <p:bldP spid="10" grpId="0" bldLvl="0" animBg="1"/>
      <p:bldP spid="10" grpId="1" animBg="1"/>
      <p:bldP spid="16" grpId="0" bldLvl="0" animBg="1"/>
      <p:bldP spid="16" grpId="1" animBg="1"/>
      <p:bldP spid="17" grpId="0" bldLvl="0" animBg="1"/>
      <p:bldP spid="17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377282" cy="648000"/>
          </a:xfrm>
        </p:spPr>
        <p:txBody>
          <a:bodyPr/>
          <a:lstStyle/>
          <a:p>
            <a:r>
              <a:rPr lang="zh-CN" altLang="en-US" dirty="0"/>
              <a:t>第三段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" y="1268739"/>
            <a:ext cx="12191999" cy="558926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潭</a:t>
            </a:r>
            <a:r>
              <a:rPr lang="zh-CN" altLang="en-US" sz="3200" b="1" u="sng" dirty="0">
                <a:solidFill>
                  <a:srgbClr val="3608F8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西南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而望，  </a:t>
            </a:r>
            <a:r>
              <a:rPr lang="zh-CN" altLang="en-US" sz="3200" b="1" dirty="0">
                <a:solidFill>
                  <a:srgbClr val="3608F8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折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3200" b="1" dirty="0">
                <a:solidFill>
                  <a:srgbClr val="3608F8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行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en-US" sz="3200" b="1" dirty="0">
                <a:solidFill>
                  <a:srgbClr val="3608F8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明灭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可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见①。</a:t>
            </a:r>
          </a:p>
          <a:p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buNone/>
            </a:pP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>
              <a:buNone/>
            </a:pP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1633" name="Text Box 17"/>
          <p:cNvSpPr txBox="1"/>
          <p:nvPr/>
        </p:nvSpPr>
        <p:spPr>
          <a:xfrm>
            <a:off x="3005664" y="208611"/>
            <a:ext cx="3422432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</a:pPr>
            <a:r>
              <a:rPr lang="zh-CN" altLang="en-US" sz="2800" b="1" u="none" dirty="0">
                <a:solidFill>
                  <a:srgbClr val="00B0F0"/>
                </a:solidFill>
                <a:latin typeface="楷体" panose="02010609060101010101" charset="-122"/>
                <a:ea typeface="楷体" panose="02010609060101010101" charset="-122"/>
              </a:rPr>
              <a:t>像北斗七星那样曲折</a:t>
            </a:r>
          </a:p>
        </p:txBody>
      </p:sp>
      <p:sp>
        <p:nvSpPr>
          <p:cNvPr id="111635" name="Text Box 19"/>
          <p:cNvSpPr txBox="1"/>
          <p:nvPr/>
        </p:nvSpPr>
        <p:spPr>
          <a:xfrm>
            <a:off x="5164672" y="719475"/>
            <a:ext cx="4880079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u="none" dirty="0">
                <a:solidFill>
                  <a:srgbClr val="00B0F0"/>
                </a:solidFill>
                <a:latin typeface="楷体" panose="02010609060101010101" charset="-122"/>
                <a:ea typeface="楷体" panose="02010609060101010101" charset="-122"/>
              </a:rPr>
              <a:t>像蛇爬行那样</a:t>
            </a:r>
            <a:r>
              <a:rPr lang="zh-CN" altLang="en-US" sz="2800" b="1" u="none" dirty="0" smtClean="0">
                <a:solidFill>
                  <a:srgbClr val="00B0F0"/>
                </a:solidFill>
                <a:latin typeface="楷体" panose="02010609060101010101" charset="-122"/>
                <a:ea typeface="楷体" panose="02010609060101010101" charset="-122"/>
              </a:rPr>
              <a:t>蜿蜒爬行</a:t>
            </a:r>
            <a:endParaRPr lang="zh-CN" altLang="en-US" sz="2800" b="1" u="none" dirty="0">
              <a:solidFill>
                <a:srgbClr val="00B0F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1622" name="Text Box 6"/>
          <p:cNvSpPr txBox="1"/>
          <p:nvPr/>
        </p:nvSpPr>
        <p:spPr>
          <a:xfrm>
            <a:off x="0" y="4327720"/>
            <a:ext cx="5991367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溪岸的形状像狗的牙齿那样参差不齐，不能知道它的源头在哪里。</a:t>
            </a:r>
            <a:r>
              <a:rPr lang="zh-CN" altLang="en-US" sz="3200" b="1" dirty="0">
                <a:solidFill>
                  <a:srgbClr val="3333FF"/>
                </a:solidFill>
                <a:latin typeface="宋体" panose="02010600030101010101" pitchFamily="2" charset="-122"/>
                <a:sym typeface="+mn-ea"/>
              </a:rPr>
              <a:t> </a:t>
            </a:r>
            <a:endParaRPr lang="zh-CN" altLang="en-US" sz="3200" b="1" u="none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727447" y="1276066"/>
            <a:ext cx="6064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3608F8"/>
                </a:solidFill>
              </a:rPr>
              <a:t>斗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737703" y="1305111"/>
            <a:ext cx="5629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3608F8"/>
                </a:solidFill>
              </a:rPr>
              <a:t>蛇</a:t>
            </a:r>
          </a:p>
        </p:txBody>
      </p:sp>
      <p:sp>
        <p:nvSpPr>
          <p:cNvPr id="6" name="Text Box 17"/>
          <p:cNvSpPr txBox="1"/>
          <p:nvPr/>
        </p:nvSpPr>
        <p:spPr>
          <a:xfrm>
            <a:off x="423081" y="3777615"/>
            <a:ext cx="5086767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u="none" dirty="0">
                <a:solidFill>
                  <a:srgbClr val="00B0F0"/>
                </a:solidFill>
                <a:latin typeface="楷体" panose="02010609060101010101" charset="-122"/>
                <a:ea typeface="楷体" panose="02010609060101010101" charset="-122"/>
              </a:rPr>
              <a:t>像狗的牙齿那样参差不齐</a:t>
            </a:r>
          </a:p>
        </p:txBody>
      </p:sp>
      <p:sp>
        <p:nvSpPr>
          <p:cNvPr id="7" name="Oval 16"/>
          <p:cNvSpPr/>
          <p:nvPr/>
        </p:nvSpPr>
        <p:spPr>
          <a:xfrm>
            <a:off x="244759" y="640734"/>
            <a:ext cx="1527810" cy="60071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zh-CN" altLang="en-US" sz="2800" b="1" u="none" dirty="0">
                <a:solidFill>
                  <a:srgbClr val="FFFF00"/>
                </a:solidFill>
                <a:latin typeface="Arial" panose="020B0604020202020204" pitchFamily="34" charset="0"/>
              </a:rPr>
              <a:t>向西南</a:t>
            </a:r>
          </a:p>
        </p:txBody>
      </p:sp>
      <p:cxnSp>
        <p:nvCxnSpPr>
          <p:cNvPr id="8" name="直接箭头连接符 7"/>
          <p:cNvCxnSpPr/>
          <p:nvPr/>
        </p:nvCxnSpPr>
        <p:spPr>
          <a:xfrm flipV="1">
            <a:off x="3398293" y="733095"/>
            <a:ext cx="4928" cy="481556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 flipV="1">
            <a:off x="4414950" y="1028868"/>
            <a:ext cx="729459" cy="330834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0" y="1916888"/>
            <a:ext cx="10569575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石潭向西南方向望去，（溪水）像北斗星那样曲折，像蛇那样蜿蜒前行，时隐时现。</a:t>
            </a:r>
            <a:endParaRPr lang="zh-CN" altLang="en-US" sz="3200" b="1" u="none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0" y="3214702"/>
            <a:ext cx="5937844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其岸势</a:t>
            </a:r>
            <a:r>
              <a:rPr lang="zh-CN" altLang="en-US" sz="3200" b="1" u="sng" dirty="0">
                <a:solidFill>
                  <a:srgbClr val="3608F8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犬牙差互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，不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可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知其源。</a:t>
            </a:r>
          </a:p>
        </p:txBody>
      </p:sp>
      <p:cxnSp>
        <p:nvCxnSpPr>
          <p:cNvPr id="12" name="直接箭头连接符 11"/>
          <p:cNvCxnSpPr/>
          <p:nvPr/>
        </p:nvCxnSpPr>
        <p:spPr>
          <a:xfrm>
            <a:off x="5401972" y="1786265"/>
            <a:ext cx="1121658" cy="7385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 flipH="1" flipV="1">
            <a:off x="5923128" y="1760562"/>
            <a:ext cx="1692323" cy="7233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6429963" y="2460721"/>
            <a:ext cx="1144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00B050"/>
                </a:solidFill>
              </a:rPr>
              <a:t>显现</a:t>
            </a:r>
            <a:r>
              <a:rPr lang="zh-CN" altLang="en-US" sz="2800" dirty="0" smtClean="0">
                <a:solidFill>
                  <a:srgbClr val="00B050"/>
                </a:solidFill>
              </a:rPr>
              <a:t>，</a:t>
            </a:r>
            <a:endParaRPr lang="zh-CN" altLang="en-US" sz="2800" dirty="0">
              <a:solidFill>
                <a:srgbClr val="00B050"/>
              </a:solidFill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/>
          <a:srcRect l="13250" t="23676" r="10132" b="24444"/>
          <a:stretch>
            <a:fillRect/>
          </a:stretch>
        </p:blipFill>
        <p:spPr>
          <a:xfrm>
            <a:off x="6246689" y="3057099"/>
            <a:ext cx="5945311" cy="3800901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7628679" y="2425940"/>
            <a:ext cx="1212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00B050"/>
                </a:solidFill>
              </a:rPr>
              <a:t>消失</a:t>
            </a:r>
            <a:endParaRPr lang="zh-CN" altLang="en-US" sz="32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1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1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1116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1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1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1116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 tmFilter="0,0; .5, 1; 1, 1"/>
                                        <p:tgtEl>
                                          <p:spTgt spid="1116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33" grpId="0"/>
      <p:bldP spid="111635" grpId="0"/>
      <p:bldP spid="111622" grpId="0"/>
      <p:bldP spid="6" grpId="0"/>
      <p:bldP spid="6" grpId="1"/>
      <p:bldP spid="7" grpId="0" animBg="1"/>
      <p:bldP spid="7" grpId="1" animBg="1"/>
      <p:bldP spid="10" grpId="0"/>
      <p:bldP spid="10" grpId="1"/>
      <p:bldP spid="16" grpId="0"/>
      <p:bldP spid="16" grpId="1"/>
      <p:bldP spid="2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636590" cy="648000"/>
          </a:xfrm>
        </p:spPr>
        <p:txBody>
          <a:bodyPr/>
          <a:lstStyle/>
          <a:p>
            <a:r>
              <a:rPr lang="zh-CN" altLang="en-US" dirty="0"/>
              <a:t>第四段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914262"/>
            <a:ext cx="11383010" cy="504126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坐潭上，四面竹树环合，寂寥无人，</a:t>
            </a: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凄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神</a:t>
            </a: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寒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骨，</a:t>
            </a: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悄怆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幽</a:t>
            </a: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邃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以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其境过</a:t>
            </a: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清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，不</a:t>
            </a:r>
            <a:r>
              <a:rPr lang="zh-CN" alt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可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久</a:t>
            </a: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居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，乃记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之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而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去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</a:p>
          <a:p>
            <a:pPr marL="0" indent="0">
              <a:buNone/>
            </a:pP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1622" name="Text Box 6"/>
          <p:cNvSpPr txBox="1"/>
          <p:nvPr/>
        </p:nvSpPr>
        <p:spPr>
          <a:xfrm>
            <a:off x="0" y="1600403"/>
            <a:ext cx="9674087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u="none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坐在石潭上，四面被竹林树木包围着，静悄悄的，空无一人，使人感到心神凄凉，寒气透骨，幽静深远，弥漫着忧伤的气息。</a:t>
            </a:r>
          </a:p>
        </p:txBody>
      </p:sp>
      <p:sp>
        <p:nvSpPr>
          <p:cNvPr id="114697" name="Text Box 9"/>
          <p:cNvSpPr txBox="1"/>
          <p:nvPr/>
        </p:nvSpPr>
        <p:spPr>
          <a:xfrm>
            <a:off x="3784781" y="0"/>
            <a:ext cx="3207224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u="none" dirty="0">
                <a:solidFill>
                  <a:srgbClr val="00B0F0"/>
                </a:solidFill>
                <a:latin typeface="Arial" panose="020B0604020202020204" pitchFamily="34" charset="0"/>
                <a:ea typeface="楷体_GB2312" pitchFamily="49" charset="-122"/>
              </a:rPr>
              <a:t>使</a:t>
            </a:r>
            <a:r>
              <a:rPr lang="en-US" altLang="zh-CN" sz="2800" b="1" u="none" dirty="0">
                <a:solidFill>
                  <a:srgbClr val="00B0F0"/>
                </a:solidFill>
                <a:latin typeface="Arial" panose="020B0604020202020204" pitchFamily="34" charset="0"/>
                <a:ea typeface="楷体_GB2312" pitchFamily="49" charset="-122"/>
              </a:rPr>
              <a:t>…</a:t>
            </a:r>
            <a:r>
              <a:rPr lang="zh-CN" altLang="en-US" sz="2800" b="1" u="none" dirty="0" smtClean="0">
                <a:solidFill>
                  <a:srgbClr val="00B0F0"/>
                </a:solidFill>
                <a:latin typeface="Arial" panose="020B0604020202020204" pitchFamily="34" charset="0"/>
                <a:ea typeface="楷体_GB2312" pitchFamily="49" charset="-122"/>
              </a:rPr>
              <a:t>感到</a:t>
            </a:r>
            <a:r>
              <a:rPr lang="zh-CN" altLang="en-US" sz="2800" b="1" dirty="0" smtClean="0">
                <a:solidFill>
                  <a:srgbClr val="00B0F0"/>
                </a:solidFill>
                <a:latin typeface="Arial" panose="020B0604020202020204" pitchFamily="34" charset="0"/>
                <a:ea typeface="楷体_GB2312" pitchFamily="49" charset="-122"/>
              </a:rPr>
              <a:t>凄凉</a:t>
            </a:r>
            <a:endParaRPr lang="zh-CN" altLang="en-US" sz="2800" b="1" u="none" dirty="0">
              <a:solidFill>
                <a:srgbClr val="00B0F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14699" name="Text Box 11"/>
          <p:cNvSpPr txBox="1"/>
          <p:nvPr/>
        </p:nvSpPr>
        <p:spPr>
          <a:xfrm>
            <a:off x="7910370" y="0"/>
            <a:ext cx="2972434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u="none" dirty="0">
                <a:solidFill>
                  <a:srgbClr val="00B0F0"/>
                </a:solidFill>
                <a:latin typeface="Arial" panose="020B0604020202020204" pitchFamily="34" charset="0"/>
                <a:ea typeface="楷体_GB2312" pitchFamily="49" charset="-122"/>
              </a:rPr>
              <a:t>使</a:t>
            </a:r>
            <a:r>
              <a:rPr lang="en-US" altLang="zh-CN" sz="2800" b="1" u="none" dirty="0">
                <a:solidFill>
                  <a:srgbClr val="00B0F0"/>
                </a:solidFill>
                <a:latin typeface="Arial" panose="020B0604020202020204" pitchFamily="34" charset="0"/>
                <a:ea typeface="楷体_GB2312" pitchFamily="49" charset="-122"/>
              </a:rPr>
              <a:t>…</a:t>
            </a:r>
            <a:r>
              <a:rPr lang="zh-CN" altLang="en-US" sz="2800" b="1" u="none" dirty="0" smtClean="0">
                <a:solidFill>
                  <a:srgbClr val="00B0F0"/>
                </a:solidFill>
                <a:latin typeface="Arial" panose="020B0604020202020204" pitchFamily="34" charset="0"/>
                <a:ea typeface="楷体_GB2312" pitchFamily="49" charset="-122"/>
              </a:rPr>
              <a:t>感到寒冷</a:t>
            </a:r>
            <a:endParaRPr lang="zh-CN" altLang="en-US" sz="2800" b="1" u="none" dirty="0">
              <a:solidFill>
                <a:srgbClr val="00B0F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4" name="Text Box 9"/>
          <p:cNvSpPr txBox="1"/>
          <p:nvPr/>
        </p:nvSpPr>
        <p:spPr>
          <a:xfrm>
            <a:off x="1680002" y="3816613"/>
            <a:ext cx="1110076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u="none" dirty="0">
                <a:solidFill>
                  <a:srgbClr val="00B0F0"/>
                </a:solidFill>
                <a:latin typeface="Arial" panose="020B0604020202020204" pitchFamily="34" charset="0"/>
                <a:ea typeface="楷体_GB2312" pitchFamily="49" charset="-122"/>
              </a:rPr>
              <a:t>凄清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197291" y="444114"/>
            <a:ext cx="10160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B0F0"/>
                </a:solidFill>
              </a:rPr>
              <a:t>凄凉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0636575" y="403566"/>
            <a:ext cx="589004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B0F0"/>
                </a:solidFill>
              </a:rPr>
              <a:t>深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0" y="3844304"/>
            <a:ext cx="10160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B0F0"/>
                </a:solidFill>
              </a:rPr>
              <a:t>因为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759336" y="3916121"/>
            <a:ext cx="10160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B0F0"/>
                </a:solidFill>
              </a:rPr>
              <a:t>停留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0" y="4535469"/>
            <a:ext cx="7513983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因为这里的环境过于凄清，不能够长时间停留，（我）于是记下了这番景致就离开了。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 flipH="1">
            <a:off x="8198902" y="486068"/>
            <a:ext cx="321945" cy="60071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>
            <a:off x="5690721" y="481035"/>
            <a:ext cx="1406115" cy="638081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6"/>
          <p:cNvSpPr txBox="1"/>
          <p:nvPr/>
        </p:nvSpPr>
        <p:spPr>
          <a:xfrm>
            <a:off x="4929127" y="3911256"/>
            <a:ext cx="1918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B0F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这番景致</a:t>
            </a:r>
            <a:endParaRPr lang="zh-CN" altLang="en-US" sz="2800" dirty="0">
              <a:solidFill>
                <a:srgbClr val="00B0F0"/>
              </a:solidFill>
            </a:endParaRPr>
          </a:p>
        </p:txBody>
      </p:sp>
      <p:sp>
        <p:nvSpPr>
          <p:cNvPr id="18" name="文本框 6"/>
          <p:cNvSpPr txBox="1"/>
          <p:nvPr/>
        </p:nvSpPr>
        <p:spPr>
          <a:xfrm>
            <a:off x="6491103" y="3880402"/>
            <a:ext cx="10160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B0F0"/>
                </a:solidFill>
              </a:rPr>
              <a:t>离开</a:t>
            </a:r>
            <a:endParaRPr lang="zh-CN" altLang="en-US" sz="2800" dirty="0">
              <a:solidFill>
                <a:srgbClr val="00B0F0"/>
              </a:solidFill>
            </a:endParaRPr>
          </a:p>
        </p:txBody>
      </p:sp>
      <p:pic>
        <p:nvPicPr>
          <p:cNvPr id="19" name="图片 18" descr="a3pv9u14467253645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51679" y="2715904"/>
            <a:ext cx="4740322" cy="32363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4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4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4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4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1116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22" grpId="0"/>
      <p:bldP spid="5" grpId="0"/>
      <p:bldP spid="5" grpId="1"/>
      <p:bldP spid="6" grpId="0"/>
      <p:bldP spid="6" grpId="1"/>
      <p:bldP spid="7" grpId="0"/>
      <p:bldP spid="7" grpId="1"/>
      <p:bldP spid="9" grpId="0"/>
      <p:bldP spid="9" grpId="1"/>
      <p:bldP spid="10" grpId="0"/>
      <p:bldP spid="10" grpId="1"/>
      <p:bldP spid="17" grpId="0"/>
      <p:bldP spid="17" grpId="1"/>
      <p:bldP spid="18" grpId="0"/>
      <p:bldP spid="18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2250739" cy="648000"/>
          </a:xfrm>
        </p:spPr>
        <p:txBody>
          <a:bodyPr/>
          <a:lstStyle/>
          <a:p>
            <a:r>
              <a:rPr lang="zh-CN" altLang="en-US" dirty="0"/>
              <a:t>第五段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925" y="859809"/>
            <a:ext cx="11383010" cy="547749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90000"/>
              </a:lnSpc>
            </a:pPr>
            <a:r>
              <a:rPr sz="3200" b="1" dirty="0" err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同游者：吴武陵，龚古，余弟宗玄</a:t>
            </a:r>
            <a:r>
              <a:rPr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</a:p>
          <a:p>
            <a:pPr>
              <a:lnSpc>
                <a:spcPct val="90000"/>
              </a:lnSpc>
            </a:pPr>
            <a:endParaRPr sz="32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90000"/>
              </a:lnSpc>
            </a:pPr>
            <a:r>
              <a:rPr sz="3200" b="1" u="sng" dirty="0" err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隶而从者</a:t>
            </a:r>
            <a:r>
              <a:rPr sz="3200" b="1" dirty="0" err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，崔氏二小生：曰恕己</a:t>
            </a:r>
            <a:r>
              <a:rPr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 </a:t>
            </a:r>
            <a:r>
              <a:rPr sz="3200" b="1" dirty="0" err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曰奉壹</a:t>
            </a:r>
            <a:r>
              <a:rPr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zh-CN" altLang="en-US" sz="320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 sz="280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62982" y="2575939"/>
            <a:ext cx="304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00B0F0"/>
                </a:solidFill>
              </a:rPr>
              <a:t>跟随着同去的人</a:t>
            </a:r>
          </a:p>
        </p:txBody>
      </p:sp>
      <p:pic>
        <p:nvPicPr>
          <p:cNvPr id="19458" name="Picture 2" descr="tp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09684" y="3152634"/>
            <a:ext cx="11482316" cy="318530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6842" y="186890"/>
            <a:ext cx="10852237" cy="648000"/>
          </a:xfrm>
        </p:spPr>
        <p:txBody>
          <a:bodyPr/>
          <a:lstStyle/>
          <a:p>
            <a:r>
              <a:rPr lang="zh-CN" altLang="en-US"/>
              <a:t>解释下列各组句子中的加点词语                        </a:t>
            </a:r>
            <a:r>
              <a:rPr lang="zh-CN" altLang="en-US" sz="4400">
                <a:solidFill>
                  <a:srgbClr val="FF0000"/>
                </a:solidFill>
              </a:rPr>
              <a:t>一词多义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38175" y="834390"/>
            <a:ext cx="10916285" cy="6105525"/>
          </a:xfrm>
        </p:spPr>
        <p:txBody>
          <a:bodyPr/>
          <a:lstStyle/>
          <a:p>
            <a:pPr marL="0" indent="0">
              <a:buNone/>
            </a:pPr>
            <a:r>
              <a:rPr lang="en-US" altLang="zh-CN"/>
              <a:t>                              </a:t>
            </a:r>
            <a:r>
              <a:rPr lang="zh-CN" altLang="en-US" sz="3200"/>
              <a:t>下见小潭，水尤</a:t>
            </a:r>
            <a:r>
              <a:rPr lang="zh-CN" altLang="en-US" sz="3200">
                <a:solidFill>
                  <a:srgbClr val="FF0000"/>
                </a:solidFill>
              </a:rPr>
              <a:t>清</a:t>
            </a:r>
            <a:r>
              <a:rPr lang="zh-CN" altLang="en-US" sz="3200"/>
              <a:t>冽。　</a:t>
            </a:r>
          </a:p>
          <a:p>
            <a:pPr marL="0" indent="0">
              <a:buNone/>
            </a:pPr>
            <a:r>
              <a:rPr lang="zh-CN" altLang="en-US" sz="3200"/>
              <a:t>　              以其境过</a:t>
            </a:r>
            <a:r>
              <a:rPr lang="zh-CN" altLang="en-US" sz="3200">
                <a:solidFill>
                  <a:srgbClr val="FF0000"/>
                </a:solidFill>
              </a:rPr>
              <a:t>清</a:t>
            </a:r>
            <a:r>
              <a:rPr lang="zh-CN" altLang="en-US" sz="3200"/>
              <a:t>，不可久居</a:t>
            </a:r>
          </a:p>
          <a:p>
            <a:pPr marL="0" indent="0">
              <a:buNone/>
            </a:pPr>
            <a:r>
              <a:rPr lang="zh-CN" altLang="en-US" sz="2400"/>
              <a:t>                      </a:t>
            </a:r>
            <a:r>
              <a:rPr sz="3200">
                <a:sym typeface="+mn-ea"/>
              </a:rPr>
              <a:t>如鸣佩环，心</a:t>
            </a:r>
            <a:r>
              <a:rPr sz="3200">
                <a:solidFill>
                  <a:srgbClr val="FF0000"/>
                </a:solidFill>
                <a:sym typeface="+mn-ea"/>
              </a:rPr>
              <a:t>乐</a:t>
            </a:r>
            <a:r>
              <a:rPr sz="3200">
                <a:sym typeface="+mn-ea"/>
              </a:rPr>
              <a:t>之</a:t>
            </a:r>
            <a:endParaRPr lang="zh-CN" altLang="en-US" sz="3200"/>
          </a:p>
          <a:p>
            <a:pPr marL="0" indent="0">
              <a:buNone/>
            </a:pPr>
            <a:r>
              <a:rPr lang="zh-CN" altLang="en-US" sz="2400"/>
              <a:t>                      </a:t>
            </a:r>
            <a:r>
              <a:rPr sz="3200">
                <a:sym typeface="+mn-ea"/>
              </a:rPr>
              <a:t>似与游者相</a:t>
            </a:r>
            <a:r>
              <a:rPr sz="3200">
                <a:solidFill>
                  <a:srgbClr val="FF0000"/>
                </a:solidFill>
                <a:sym typeface="+mn-ea"/>
              </a:rPr>
              <a:t>乐</a:t>
            </a:r>
            <a:endParaRPr lang="zh-CN" altLang="en-US" sz="320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zh-CN" altLang="en-US" sz="2400"/>
              <a:t>                   　</a:t>
            </a:r>
            <a:r>
              <a:rPr lang="zh-CN" altLang="en-US" sz="3200"/>
              <a:t>潭中鱼</a:t>
            </a:r>
            <a:r>
              <a:rPr lang="zh-CN" altLang="en-US" sz="3200">
                <a:solidFill>
                  <a:srgbClr val="FF0000"/>
                </a:solidFill>
              </a:rPr>
              <a:t>可</a:t>
            </a:r>
            <a:r>
              <a:rPr lang="zh-CN" altLang="en-US" sz="3200"/>
              <a:t>百许头　</a:t>
            </a:r>
            <a:r>
              <a:rPr lang="zh-CN" altLang="en-US" sz="2400"/>
              <a:t>　　　　　</a:t>
            </a:r>
          </a:p>
          <a:p>
            <a:pPr marL="0" indent="0">
              <a:buNone/>
            </a:pPr>
            <a:r>
              <a:rPr lang="zh-CN" altLang="en-US" sz="2400"/>
              <a:t>                      </a:t>
            </a:r>
            <a:r>
              <a:rPr lang="zh-CN" altLang="en-US" sz="3200"/>
              <a:t>斗折蛇行，明灭</a:t>
            </a:r>
            <a:r>
              <a:rPr lang="zh-CN" altLang="en-US" sz="3200">
                <a:solidFill>
                  <a:srgbClr val="FF0000"/>
                </a:solidFill>
              </a:rPr>
              <a:t>可</a:t>
            </a:r>
            <a:r>
              <a:rPr lang="zh-CN" altLang="en-US" sz="3200"/>
              <a:t>见。</a:t>
            </a:r>
            <a:r>
              <a:rPr lang="zh-CN" altLang="en-US" sz="2400"/>
              <a:t>　</a:t>
            </a:r>
          </a:p>
          <a:p>
            <a:pPr marL="0" indent="0">
              <a:buNone/>
            </a:pPr>
            <a:r>
              <a:rPr lang="zh-CN" altLang="en-US" sz="2400"/>
              <a:t>                      </a:t>
            </a:r>
            <a:r>
              <a:rPr lang="zh-CN" altLang="en-US" sz="3200"/>
              <a:t>全石以</a:t>
            </a:r>
            <a:r>
              <a:rPr lang="zh-CN" altLang="en-US" sz="3200">
                <a:solidFill>
                  <a:srgbClr val="FF0000"/>
                </a:solidFill>
              </a:rPr>
              <a:t>为</a:t>
            </a:r>
            <a:r>
              <a:rPr lang="zh-CN" altLang="en-US" sz="3200"/>
              <a:t>底</a:t>
            </a:r>
          </a:p>
          <a:p>
            <a:pPr marL="0" indent="0">
              <a:buNone/>
            </a:pPr>
            <a:r>
              <a:rPr lang="zh-CN" altLang="en-US" sz="2400"/>
              <a:t>                       </a:t>
            </a:r>
            <a:r>
              <a:rPr sz="3200">
                <a:solidFill>
                  <a:srgbClr val="FF0000"/>
                </a:solidFill>
                <a:sym typeface="+mn-ea"/>
              </a:rPr>
              <a:t>为</a:t>
            </a:r>
            <a:r>
              <a:rPr sz="3200">
                <a:sym typeface="+mn-ea"/>
              </a:rPr>
              <a:t>坻，</a:t>
            </a:r>
            <a:r>
              <a:rPr sz="3200">
                <a:solidFill>
                  <a:srgbClr val="FF0000"/>
                </a:solidFill>
                <a:sym typeface="+mn-ea"/>
              </a:rPr>
              <a:t>为</a:t>
            </a:r>
            <a:r>
              <a:rPr sz="3200">
                <a:sym typeface="+mn-ea"/>
              </a:rPr>
              <a:t>屿</a:t>
            </a:r>
            <a:endParaRPr lang="zh-CN" altLang="en-US" sz="3200"/>
          </a:p>
          <a:p>
            <a:pPr marL="0" indent="0">
              <a:buNone/>
            </a:pPr>
            <a:r>
              <a:rPr lang="zh-CN" altLang="en-US" sz="2400"/>
              <a:t>                        </a:t>
            </a:r>
          </a:p>
          <a:p>
            <a:pPr marL="0" indent="0">
              <a:buNone/>
            </a:pPr>
            <a:endParaRPr lang="zh-CN" altLang="en-US" sz="2400"/>
          </a:p>
          <a:p>
            <a:pPr marL="0" indent="0">
              <a:buNone/>
            </a:pPr>
            <a:r>
              <a:rPr lang="zh-CN" altLang="en-US" sz="2400"/>
              <a:t>　　　　　　　　　</a:t>
            </a:r>
          </a:p>
        </p:txBody>
      </p:sp>
      <p:sp>
        <p:nvSpPr>
          <p:cNvPr id="4" name="左大括号 3"/>
          <p:cNvSpPr/>
          <p:nvPr/>
        </p:nvSpPr>
        <p:spPr>
          <a:xfrm>
            <a:off x="2425065" y="1143635"/>
            <a:ext cx="418465" cy="797560"/>
          </a:xfrm>
          <a:prstGeom prst="leftBrac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左大括号 4"/>
          <p:cNvSpPr/>
          <p:nvPr/>
        </p:nvSpPr>
        <p:spPr>
          <a:xfrm>
            <a:off x="2348230" y="2599055"/>
            <a:ext cx="418465" cy="797560"/>
          </a:xfrm>
          <a:prstGeom prst="leftBrac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左大括号 5"/>
          <p:cNvSpPr/>
          <p:nvPr/>
        </p:nvSpPr>
        <p:spPr>
          <a:xfrm>
            <a:off x="2425065" y="4138295"/>
            <a:ext cx="418465" cy="797560"/>
          </a:xfrm>
          <a:prstGeom prst="leftBrac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277620" y="1296035"/>
            <a:ext cx="7181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/>
              <a:t>清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277620" y="2599055"/>
            <a:ext cx="7181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/>
              <a:t>乐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362710" y="4138295"/>
            <a:ext cx="7181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/>
              <a:t>可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241665" y="1019175"/>
            <a:ext cx="252095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</a:rPr>
              <a:t>清凉</a:t>
            </a:r>
          </a:p>
          <a:p>
            <a:r>
              <a:rPr lang="zh-CN" altLang="en-US" sz="3600">
                <a:solidFill>
                  <a:srgbClr val="FF0000"/>
                </a:solidFill>
              </a:rPr>
              <a:t>凄清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8114030" y="2599055"/>
            <a:ext cx="264858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</a:rPr>
              <a:t>以   为乐</a:t>
            </a:r>
          </a:p>
          <a:p>
            <a:r>
              <a:rPr lang="zh-CN" altLang="en-US" sz="3600">
                <a:solidFill>
                  <a:srgbClr val="FF0000"/>
                </a:solidFill>
              </a:rPr>
              <a:t>逗乐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8215160" y="4043653"/>
            <a:ext cx="264858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</a:rPr>
              <a:t>大约</a:t>
            </a:r>
          </a:p>
          <a:p>
            <a:r>
              <a:rPr lang="zh-CN" altLang="en-US" sz="3600" dirty="0">
                <a:solidFill>
                  <a:srgbClr val="FF0000"/>
                </a:solidFill>
              </a:rPr>
              <a:t>可以，能够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076950" y="5539740"/>
            <a:ext cx="264858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</a:rPr>
              <a:t>作为</a:t>
            </a:r>
          </a:p>
          <a:p>
            <a:r>
              <a:rPr lang="zh-CN" altLang="en-US" sz="3600">
                <a:solidFill>
                  <a:srgbClr val="FF0000"/>
                </a:solidFill>
              </a:rPr>
              <a:t>成为</a:t>
            </a:r>
          </a:p>
        </p:txBody>
      </p:sp>
      <p:sp>
        <p:nvSpPr>
          <p:cNvPr id="14" name="左大括号 13"/>
          <p:cNvSpPr/>
          <p:nvPr/>
        </p:nvSpPr>
        <p:spPr>
          <a:xfrm>
            <a:off x="2425065" y="5740400"/>
            <a:ext cx="418465" cy="797560"/>
          </a:xfrm>
          <a:prstGeom prst="leftBrac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1471930" y="5740400"/>
            <a:ext cx="8763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/>
              <a:t>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/>
      <p:bldP spid="11" grpId="1"/>
      <p:bldP spid="13" grpId="0"/>
      <p:bldP spid="13" grpId="1"/>
      <p:bldP spid="12" grpId="0"/>
      <p:bldP spid="1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00355" y="1161415"/>
            <a:ext cx="7151370" cy="4030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千山万径没有人烟鸟迹，茫茫天地间只有孤独的渔翁冒雪在寒江中垂钓。</a:t>
            </a:r>
          </a:p>
          <a:p>
            <a:endParaRPr lang="zh-CN" altLang="en-US" sz="3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这，就是柳宗元展现给我们的</a:t>
            </a:r>
            <a:r>
              <a:rPr lang="en-US" altLang="zh-CN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——</a:t>
            </a:r>
            <a:r>
              <a:rPr lang="zh-CN" altLang="en-US" sz="3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一幅寂寥冷清的画面，一个孤寂落寞的灵魂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今天，让我们走进位于湖南永州的一处小石潭，体会当年柳宗元寄托在山水之间的那份情感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52080" y="191135"/>
            <a:ext cx="4439920" cy="647636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解释下列词语。                    </a:t>
            </a:r>
            <a:r>
              <a:rPr sz="4400">
                <a:solidFill>
                  <a:srgbClr val="FF0000"/>
                </a:solidFill>
              </a:rPr>
              <a:t>词类活用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sz="3600"/>
              <a:t>①从小丘</a:t>
            </a:r>
            <a:r>
              <a:rPr lang="zh-CN" altLang="en-US" sz="3600" u="sng">
                <a:solidFill>
                  <a:srgbClr val="FF0000"/>
                </a:solidFill>
              </a:rPr>
              <a:t>西</a:t>
            </a:r>
            <a:r>
              <a:rPr lang="zh-CN" altLang="en-US" sz="3600"/>
              <a:t>行百二十步。</a:t>
            </a:r>
          </a:p>
          <a:p>
            <a:pPr marL="0" indent="0">
              <a:buNone/>
            </a:pPr>
            <a:r>
              <a:rPr lang="zh-CN" altLang="en-US" sz="3600"/>
              <a:t>②潭</a:t>
            </a:r>
            <a:r>
              <a:rPr lang="zh-CN" altLang="en-US" sz="3600" u="sng">
                <a:solidFill>
                  <a:srgbClr val="FF0000"/>
                </a:solidFill>
              </a:rPr>
              <a:t>西南</a:t>
            </a:r>
            <a:r>
              <a:rPr lang="zh-CN" altLang="en-US" sz="3600"/>
              <a:t>而望</a:t>
            </a:r>
          </a:p>
          <a:p>
            <a:pPr marL="0" indent="0">
              <a:buNone/>
            </a:pPr>
            <a:r>
              <a:rPr lang="zh-CN" altLang="en-US" sz="3600"/>
              <a:t>③心</a:t>
            </a:r>
            <a:r>
              <a:rPr lang="zh-CN" altLang="en-US" sz="3600" u="sng">
                <a:solidFill>
                  <a:srgbClr val="FF0000"/>
                </a:solidFill>
              </a:rPr>
              <a:t>乐</a:t>
            </a:r>
            <a:r>
              <a:rPr lang="zh-CN" altLang="en-US" sz="3600"/>
              <a:t>之。</a:t>
            </a:r>
          </a:p>
          <a:p>
            <a:pPr marL="0" indent="0">
              <a:buNone/>
            </a:pPr>
            <a:r>
              <a:rPr lang="zh-CN" altLang="en-US" sz="3600"/>
              <a:t>④</a:t>
            </a:r>
            <a:r>
              <a:rPr lang="zh-CN" altLang="en-US" sz="3600" u="sng">
                <a:solidFill>
                  <a:srgbClr val="FF0000"/>
                </a:solidFill>
              </a:rPr>
              <a:t>斗</a:t>
            </a:r>
            <a:r>
              <a:rPr lang="zh-CN" altLang="en-US" sz="3600"/>
              <a:t>折</a:t>
            </a:r>
            <a:r>
              <a:rPr lang="zh-CN" altLang="en-US" sz="3600" u="sng">
                <a:solidFill>
                  <a:srgbClr val="FF0000"/>
                </a:solidFill>
              </a:rPr>
              <a:t>蛇</a:t>
            </a:r>
            <a:r>
              <a:rPr lang="zh-CN" altLang="en-US" sz="3600"/>
              <a:t>行</a:t>
            </a:r>
          </a:p>
          <a:p>
            <a:pPr marL="0" indent="0">
              <a:buNone/>
            </a:pPr>
            <a:r>
              <a:rPr lang="zh-CN" altLang="en-US" sz="3600"/>
              <a:t>⑤其岸势</a:t>
            </a:r>
            <a:r>
              <a:rPr lang="zh-CN" altLang="en-US" sz="3600" u="sng">
                <a:solidFill>
                  <a:srgbClr val="FF0000"/>
                </a:solidFill>
              </a:rPr>
              <a:t>犬牙</a:t>
            </a:r>
            <a:r>
              <a:rPr lang="zh-CN" altLang="en-US" sz="3600"/>
              <a:t>差互</a:t>
            </a:r>
          </a:p>
          <a:p>
            <a:pPr marL="0" indent="0">
              <a:buNone/>
            </a:pPr>
            <a:r>
              <a:rPr lang="zh-CN" altLang="en-US" sz="3600"/>
              <a:t>⑥</a:t>
            </a:r>
            <a:r>
              <a:rPr lang="zh-CN" altLang="en-US" sz="3600" u="sng">
                <a:solidFill>
                  <a:srgbClr val="FF0000"/>
                </a:solidFill>
              </a:rPr>
              <a:t>凄</a:t>
            </a:r>
            <a:r>
              <a:rPr lang="zh-CN" altLang="en-US" sz="3600"/>
              <a:t>神</a:t>
            </a:r>
            <a:r>
              <a:rPr lang="zh-CN" altLang="en-US" sz="3600" u="sng">
                <a:solidFill>
                  <a:srgbClr val="FF0000"/>
                </a:solidFill>
              </a:rPr>
              <a:t>寒</a:t>
            </a:r>
            <a:r>
              <a:rPr lang="zh-CN" altLang="en-US" sz="3600"/>
              <a:t>骨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449695" y="1444625"/>
            <a:ext cx="5318760" cy="4892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</a:rPr>
              <a:t>西</a:t>
            </a:r>
            <a:r>
              <a:rPr lang="zh-CN" altLang="en-US" sz="2400">
                <a:solidFill>
                  <a:schemeClr val="tx1"/>
                </a:solidFill>
              </a:rPr>
              <a:t>：名词作方位状语，</a:t>
            </a:r>
            <a:r>
              <a:rPr lang="zh-CN" altLang="en-US" sz="2400">
                <a:solidFill>
                  <a:srgbClr val="FF0000"/>
                </a:solidFill>
              </a:rPr>
              <a:t>向西</a:t>
            </a:r>
            <a:r>
              <a:rPr lang="zh-CN" altLang="en-US" sz="2400">
                <a:solidFill>
                  <a:schemeClr val="tx1"/>
                </a:solidFill>
              </a:rPr>
              <a:t>。</a:t>
            </a:r>
          </a:p>
          <a:p>
            <a:endParaRPr lang="zh-CN" altLang="en-US" sz="2400">
              <a:solidFill>
                <a:schemeClr val="tx1"/>
              </a:solidFill>
            </a:endParaRPr>
          </a:p>
          <a:p>
            <a:r>
              <a:rPr lang="zh-CN" altLang="en-US" sz="2400">
                <a:solidFill>
                  <a:srgbClr val="FF0000"/>
                </a:solidFill>
              </a:rPr>
              <a:t>西南</a:t>
            </a:r>
            <a:r>
              <a:rPr lang="zh-CN" altLang="en-US" sz="2400">
                <a:solidFill>
                  <a:schemeClr val="tx1"/>
                </a:solidFill>
              </a:rPr>
              <a:t>：名词作状语，</a:t>
            </a:r>
            <a:r>
              <a:rPr lang="zh-CN" altLang="en-US" sz="2400">
                <a:solidFill>
                  <a:srgbClr val="FF0000"/>
                </a:solidFill>
              </a:rPr>
              <a:t>向西南</a:t>
            </a:r>
            <a:r>
              <a:rPr lang="zh-CN" altLang="en-US" sz="2400">
                <a:solidFill>
                  <a:schemeClr val="tx1"/>
                </a:solidFill>
              </a:rPr>
              <a:t>。</a:t>
            </a:r>
          </a:p>
          <a:p>
            <a:endParaRPr lang="zh-CN" altLang="en-US" sz="2400">
              <a:solidFill>
                <a:schemeClr val="tx1"/>
              </a:solidFill>
            </a:endParaRPr>
          </a:p>
          <a:p>
            <a:r>
              <a:rPr lang="zh-CN" altLang="en-US" sz="2400">
                <a:solidFill>
                  <a:srgbClr val="FF0000"/>
                </a:solidFill>
              </a:rPr>
              <a:t>乐</a:t>
            </a:r>
            <a:r>
              <a:rPr lang="zh-CN" altLang="en-US" sz="2400">
                <a:solidFill>
                  <a:schemeClr val="tx1"/>
                </a:solidFill>
              </a:rPr>
              <a:t>：意动用法，</a:t>
            </a:r>
            <a:r>
              <a:rPr lang="zh-CN" altLang="en-US" sz="2400">
                <a:solidFill>
                  <a:srgbClr val="FF0000"/>
                </a:solidFill>
              </a:rPr>
              <a:t>以</a:t>
            </a:r>
            <a:r>
              <a:rPr lang="zh-CN" altLang="en-US" sz="2400">
                <a:solidFill>
                  <a:srgbClr val="FF0000"/>
                </a:solidFill>
                <a:sym typeface="+mn-ea"/>
              </a:rPr>
              <a:t>…为</a:t>
            </a:r>
            <a:r>
              <a:rPr lang="zh-CN" altLang="en-US" sz="2400">
                <a:solidFill>
                  <a:srgbClr val="FF0000"/>
                </a:solidFill>
              </a:rPr>
              <a:t>乐</a:t>
            </a:r>
            <a:endParaRPr lang="zh-CN" altLang="en-US" sz="2400">
              <a:solidFill>
                <a:schemeClr val="tx1"/>
              </a:solidFill>
            </a:endParaRPr>
          </a:p>
          <a:p>
            <a:endParaRPr lang="zh-CN" altLang="en-US" sz="2400">
              <a:solidFill>
                <a:schemeClr val="tx1"/>
              </a:solidFill>
            </a:endParaRPr>
          </a:p>
          <a:p>
            <a:r>
              <a:rPr lang="zh-CN" altLang="en-US" sz="2400">
                <a:solidFill>
                  <a:srgbClr val="FF0000"/>
                </a:solidFill>
              </a:rPr>
              <a:t>斗</a:t>
            </a:r>
            <a:r>
              <a:rPr lang="zh-CN" altLang="en-US" sz="2400">
                <a:solidFill>
                  <a:schemeClr val="tx1"/>
                </a:solidFill>
              </a:rPr>
              <a:t>：名词作状语，</a:t>
            </a:r>
            <a:r>
              <a:rPr lang="zh-CN" altLang="en-US" sz="2400">
                <a:solidFill>
                  <a:srgbClr val="FF0000"/>
                </a:solidFill>
              </a:rPr>
              <a:t>像北斗七星一样</a:t>
            </a:r>
            <a:r>
              <a:rPr lang="zh-CN" altLang="en-US" sz="2400">
                <a:solidFill>
                  <a:schemeClr val="tx1"/>
                </a:solidFill>
              </a:rPr>
              <a:t>。</a:t>
            </a:r>
            <a:r>
              <a:rPr lang="zh-CN" altLang="en-US" sz="2400">
                <a:solidFill>
                  <a:srgbClr val="FF0000"/>
                </a:solidFill>
              </a:rPr>
              <a:t>蛇</a:t>
            </a:r>
            <a:r>
              <a:rPr lang="zh-CN" altLang="en-US" sz="2400">
                <a:solidFill>
                  <a:schemeClr val="tx1"/>
                </a:solidFill>
              </a:rPr>
              <a:t>：名词作状语，</a:t>
            </a:r>
            <a:r>
              <a:rPr lang="zh-CN" altLang="en-US" sz="2400">
                <a:solidFill>
                  <a:srgbClr val="FF0000"/>
                </a:solidFill>
              </a:rPr>
              <a:t>像蛇一样</a:t>
            </a:r>
            <a:r>
              <a:rPr lang="zh-CN" altLang="en-US" sz="2400">
                <a:solidFill>
                  <a:schemeClr val="tx1"/>
                </a:solidFill>
              </a:rPr>
              <a:t>。</a:t>
            </a:r>
          </a:p>
          <a:p>
            <a:endParaRPr lang="zh-CN" altLang="en-US" sz="2400">
              <a:solidFill>
                <a:schemeClr val="tx1"/>
              </a:solidFill>
            </a:endParaRPr>
          </a:p>
          <a:p>
            <a:r>
              <a:rPr lang="zh-CN" altLang="en-US" sz="2400">
                <a:solidFill>
                  <a:srgbClr val="FF0000"/>
                </a:solidFill>
              </a:rPr>
              <a:t>犬牙</a:t>
            </a:r>
            <a:r>
              <a:rPr lang="zh-CN" altLang="en-US" sz="2400">
                <a:solidFill>
                  <a:schemeClr val="tx1"/>
                </a:solidFill>
              </a:rPr>
              <a:t>：名词作状语，</a:t>
            </a:r>
            <a:r>
              <a:rPr lang="zh-CN" altLang="en-US" sz="2400">
                <a:solidFill>
                  <a:srgbClr val="FF0000"/>
                </a:solidFill>
              </a:rPr>
              <a:t>像狗的牙齿一样</a:t>
            </a:r>
            <a:r>
              <a:rPr lang="zh-CN" altLang="en-US" sz="2400">
                <a:solidFill>
                  <a:schemeClr val="tx1"/>
                </a:solidFill>
              </a:rPr>
              <a:t>。</a:t>
            </a:r>
          </a:p>
          <a:p>
            <a:endParaRPr lang="zh-CN" altLang="en-US" sz="2400">
              <a:solidFill>
                <a:schemeClr val="tx1"/>
              </a:solidFill>
            </a:endParaRPr>
          </a:p>
          <a:p>
            <a:r>
              <a:rPr lang="zh-CN" altLang="en-US" sz="2400">
                <a:solidFill>
                  <a:srgbClr val="FF0000"/>
                </a:solidFill>
                <a:sym typeface="+mn-ea"/>
              </a:rPr>
              <a:t>凄</a:t>
            </a:r>
            <a:r>
              <a:rPr lang="zh-CN" altLang="en-US" sz="2400">
                <a:solidFill>
                  <a:schemeClr val="tx1"/>
                </a:solidFill>
                <a:sym typeface="+mn-ea"/>
              </a:rPr>
              <a:t>：</a:t>
            </a:r>
            <a:r>
              <a:rPr lang="zh-CN" altLang="en-US" sz="2400">
                <a:solidFill>
                  <a:schemeClr val="tx1"/>
                </a:solidFill>
              </a:rPr>
              <a:t>使动用法，</a:t>
            </a:r>
            <a:r>
              <a:rPr lang="zh-CN" altLang="en-US" sz="2400">
                <a:solidFill>
                  <a:srgbClr val="FF0000"/>
                </a:solidFill>
              </a:rPr>
              <a:t>使…感到凄凉</a:t>
            </a:r>
            <a:r>
              <a:rPr lang="zh-CN" altLang="en-US" sz="2400">
                <a:solidFill>
                  <a:schemeClr val="tx1"/>
                </a:solidFill>
              </a:rPr>
              <a:t>。</a:t>
            </a:r>
          </a:p>
          <a:p>
            <a:r>
              <a:rPr lang="zh-CN" altLang="en-US" sz="2400">
                <a:solidFill>
                  <a:srgbClr val="FF0000"/>
                </a:solidFill>
              </a:rPr>
              <a:t>寒</a:t>
            </a:r>
            <a:r>
              <a:rPr lang="zh-CN" altLang="en-US" sz="2400">
                <a:solidFill>
                  <a:schemeClr val="tx1"/>
                </a:solidFill>
              </a:rPr>
              <a:t>：形容词作使动用法，</a:t>
            </a:r>
            <a:r>
              <a:rPr lang="zh-CN" altLang="en-US" sz="2400">
                <a:solidFill>
                  <a:srgbClr val="FF0000"/>
                </a:solidFill>
              </a:rPr>
              <a:t>使…寒冷</a:t>
            </a:r>
            <a:r>
              <a:rPr lang="zh-CN" altLang="en-US" sz="2400">
                <a:solidFill>
                  <a:schemeClr val="tx1"/>
                </a:solidFill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下列句子中加点词语的解释，不正确的一项是（ </a:t>
            </a:r>
            <a:r>
              <a:rPr lang="zh-CN" altLang="en-US" dirty="0" smtClean="0"/>
              <a:t>     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3600" dirty="0"/>
              <a:t>A.水尤</a:t>
            </a:r>
            <a:r>
              <a:rPr lang="zh-CN" altLang="en-US" sz="3600" dirty="0">
                <a:solidFill>
                  <a:srgbClr val="3608F8"/>
                </a:solidFill>
              </a:rPr>
              <a:t>清冽</a:t>
            </a:r>
            <a:r>
              <a:rPr lang="zh-CN" altLang="en-US" sz="3600" dirty="0"/>
              <a:t>。    清冽:清凉</a:t>
            </a:r>
          </a:p>
          <a:p>
            <a:r>
              <a:rPr lang="zh-CN" altLang="en-US" sz="3600" dirty="0"/>
              <a:t>B.青树</a:t>
            </a:r>
            <a:r>
              <a:rPr lang="zh-CN" altLang="en-US" sz="3600" dirty="0">
                <a:solidFill>
                  <a:srgbClr val="3608F8"/>
                </a:solidFill>
              </a:rPr>
              <a:t>翠蔓</a:t>
            </a:r>
            <a:r>
              <a:rPr lang="zh-CN" altLang="en-US" sz="3600" dirty="0"/>
              <a:t>。   翠蔓:翠绿的藤蔓</a:t>
            </a:r>
          </a:p>
          <a:p>
            <a:r>
              <a:rPr lang="zh-CN" altLang="en-US" sz="3600" dirty="0"/>
              <a:t>C.</a:t>
            </a:r>
            <a:r>
              <a:rPr lang="zh-CN" altLang="en-US" sz="3600" dirty="0">
                <a:solidFill>
                  <a:srgbClr val="3608F8"/>
                </a:solidFill>
              </a:rPr>
              <a:t>犬牙</a:t>
            </a:r>
            <a:r>
              <a:rPr lang="zh-CN" altLang="en-US" sz="3600" dirty="0"/>
              <a:t>差互。   犬牙:狗的牙齿</a:t>
            </a:r>
          </a:p>
          <a:p>
            <a:r>
              <a:rPr lang="zh-CN" altLang="en-US" sz="3600" dirty="0"/>
              <a:t>D.悄怆</a:t>
            </a:r>
            <a:r>
              <a:rPr lang="zh-CN" altLang="en-US" sz="3600" dirty="0">
                <a:solidFill>
                  <a:srgbClr val="3608F8"/>
                </a:solidFill>
              </a:rPr>
              <a:t>幽邃</a:t>
            </a:r>
            <a:r>
              <a:rPr lang="zh-CN" altLang="en-US" sz="3600" dirty="0"/>
              <a:t>。   幽邃:幽静深远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882326" y="431441"/>
            <a:ext cx="3892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rgbClr val="FF0000"/>
                </a:solidFill>
              </a:rPr>
              <a:t>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40410" y="336550"/>
            <a:ext cx="10711180" cy="43999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4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sz="4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下列没有比喻意义的句子是（    ）</a:t>
            </a:r>
          </a:p>
          <a:p>
            <a:endParaRPr lang="zh-CN" altLang="en-US" sz="4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en-US" altLang="zh-CN" sz="4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en-US" sz="4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如鸣佩环，心乐之</a:t>
            </a:r>
          </a:p>
          <a:p>
            <a:endParaRPr lang="zh-CN" altLang="en-US" sz="4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r>
              <a:rPr lang="en-US" altLang="zh-CN" sz="4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B</a:t>
            </a:r>
            <a:r>
              <a:rPr lang="zh-CN" altLang="en-US" sz="4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卷石底以出</a:t>
            </a:r>
          </a:p>
          <a:p>
            <a:endParaRPr lang="zh-CN" altLang="en-US" sz="4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r>
              <a:rPr lang="en-US" altLang="zh-CN" sz="4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C</a:t>
            </a:r>
            <a:r>
              <a:rPr lang="zh-CN" altLang="en-US" sz="4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斗折蛇行，明灭可见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121650" y="336550"/>
            <a:ext cx="163131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/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87350" y="384810"/>
            <a:ext cx="5586730" cy="92202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zh-CN" altLang="en-US" sz="5400"/>
              <a:t>环节三   内容把握</a:t>
            </a:r>
          </a:p>
        </p:txBody>
      </p:sp>
      <p:sp>
        <p:nvSpPr>
          <p:cNvPr id="12298" name="Text Box 10"/>
          <p:cNvSpPr txBox="1"/>
          <p:nvPr/>
        </p:nvSpPr>
        <p:spPr>
          <a:xfrm>
            <a:off x="2208213" y="2594610"/>
            <a:ext cx="8137525" cy="11068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6600" b="1" u="none" dirty="0">
                <a:latin typeface="隶书" pitchFamily="49" charset="-122"/>
                <a:ea typeface="隶书" pitchFamily="49" charset="-122"/>
              </a:rPr>
              <a:t>整体把握，课文内容</a:t>
            </a:r>
            <a:endParaRPr lang="zh-CN" altLang="en-US" sz="6600" u="none" dirty="0">
              <a:latin typeface="隶书" pitchFamily="49" charset="-122"/>
              <a:ea typeface="隶书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/>
          <p:nvPr/>
        </p:nvSpPr>
        <p:spPr>
          <a:xfrm>
            <a:off x="403860" y="301625"/>
            <a:ext cx="11247755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u="none" dirty="0">
                <a:solidFill>
                  <a:srgbClr val="FF0000"/>
                </a:solidFill>
                <a:latin typeface="Times New Roman" panose="02020603050405020304" pitchFamily="18" charset="0"/>
              </a:rPr>
              <a:t>        </a:t>
            </a:r>
            <a:r>
              <a:rPr lang="zh-CN" altLang="en-US" sz="3600" b="1" u="none" dirty="0">
                <a:solidFill>
                  <a:srgbClr val="0046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课文是一篇</a:t>
            </a:r>
            <a:r>
              <a:rPr lang="zh-CN" altLang="en-US" sz="3600" b="1" u="none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游记</a:t>
            </a:r>
            <a:r>
              <a:rPr lang="zh-CN" altLang="en-US" sz="3600" b="1" u="none" dirty="0">
                <a:solidFill>
                  <a:srgbClr val="0046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，按</a:t>
            </a:r>
            <a:r>
              <a:rPr lang="zh-CN" altLang="en-US" sz="3600" b="1" u="none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游览的顺序</a:t>
            </a:r>
            <a:r>
              <a:rPr lang="zh-CN" altLang="en-US" sz="3600" b="1" u="none" dirty="0">
                <a:solidFill>
                  <a:srgbClr val="0046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来写，说说本文写作思路。</a:t>
            </a:r>
            <a:r>
              <a:rPr lang="zh-CN" altLang="en-US" sz="3200" b="1" u="none" dirty="0">
                <a:solidFill>
                  <a:srgbClr val="004600"/>
                </a:solidFill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188419" name="Text Box 3"/>
          <p:cNvSpPr txBox="1"/>
          <p:nvPr/>
        </p:nvSpPr>
        <p:spPr>
          <a:xfrm>
            <a:off x="3146066" y="1362710"/>
            <a:ext cx="467614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 u="none" dirty="0">
                <a:solidFill>
                  <a:srgbClr val="004600"/>
                </a:solidFill>
                <a:latin typeface="Times New Roman" panose="02020603050405020304" pitchFamily="18" charset="0"/>
              </a:rPr>
              <a:t>   </a:t>
            </a:r>
            <a:r>
              <a:rPr lang="zh-CN" altLang="en-US" sz="3600" b="1" u="none" dirty="0">
                <a:solidFill>
                  <a:srgbClr val="004600"/>
                </a:solidFill>
                <a:latin typeface="Times New Roman" panose="02020603050405020304" pitchFamily="18" charset="0"/>
              </a:rPr>
              <a:t>第</a:t>
            </a:r>
            <a:r>
              <a:rPr lang="en-US" altLang="zh-CN" sz="3600" b="1" u="none" dirty="0">
                <a:solidFill>
                  <a:srgbClr val="004600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3600" b="1" u="none" dirty="0">
                <a:solidFill>
                  <a:srgbClr val="004600"/>
                </a:solidFill>
                <a:latin typeface="Times New Roman" panose="02020603050405020304" pitchFamily="18" charset="0"/>
              </a:rPr>
              <a:t>段：</a:t>
            </a:r>
            <a:r>
              <a:rPr lang="zh-CN" altLang="en-US" sz="3600" b="1" u="none" dirty="0">
                <a:solidFill>
                  <a:srgbClr val="FF0000"/>
                </a:solidFill>
                <a:latin typeface="Times New Roman" panose="02020603050405020304" pitchFamily="18" charset="0"/>
              </a:rPr>
              <a:t>发现小石潭</a:t>
            </a:r>
          </a:p>
        </p:txBody>
      </p:sp>
      <p:sp>
        <p:nvSpPr>
          <p:cNvPr id="188420" name="Text Box 4"/>
          <p:cNvSpPr txBox="1"/>
          <p:nvPr/>
        </p:nvSpPr>
        <p:spPr>
          <a:xfrm>
            <a:off x="3489325" y="2242185"/>
            <a:ext cx="429387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4600"/>
                </a:solidFill>
                <a:latin typeface="Times New Roman" panose="02020603050405020304" pitchFamily="18" charset="0"/>
                <a:sym typeface="+mn-ea"/>
              </a:rPr>
              <a:t>第</a:t>
            </a:r>
            <a:r>
              <a:rPr lang="en-US" altLang="zh-CN" sz="3600" b="1" dirty="0">
                <a:solidFill>
                  <a:srgbClr val="004600"/>
                </a:solidFill>
                <a:latin typeface="Times New Roman" panose="02020603050405020304" pitchFamily="18" charset="0"/>
                <a:sym typeface="+mn-ea"/>
              </a:rPr>
              <a:t>2</a:t>
            </a:r>
            <a:r>
              <a:rPr lang="zh-CN" altLang="en-US" sz="3600" b="1" dirty="0">
                <a:solidFill>
                  <a:srgbClr val="004600"/>
                </a:solidFill>
                <a:latin typeface="Times New Roman" panose="02020603050405020304" pitchFamily="18" charset="0"/>
                <a:sym typeface="+mn-ea"/>
              </a:rPr>
              <a:t>段</a:t>
            </a:r>
            <a:r>
              <a:rPr lang="zh-CN" altLang="en-US" sz="3600" b="1" dirty="0" smtClean="0">
                <a:solidFill>
                  <a:srgbClr val="004600"/>
                </a:solidFill>
                <a:latin typeface="Times New Roman" panose="02020603050405020304" pitchFamily="18" charset="0"/>
                <a:sym typeface="+mn-ea"/>
              </a:rPr>
              <a:t>：</a:t>
            </a:r>
            <a:r>
              <a:rPr lang="zh-CN" altLang="en-US" sz="3600" b="1" dirty="0" smtClean="0">
                <a:solidFill>
                  <a:srgbClr val="FF0000"/>
                </a:solidFill>
                <a:latin typeface="Times New Roman" panose="02020603050405020304" pitchFamily="18" charset="0"/>
                <a:sym typeface="+mn-ea"/>
              </a:rPr>
              <a:t>写</a:t>
            </a:r>
            <a:r>
              <a:rPr lang="zh-CN" altLang="en-US" sz="3600" b="1" u="none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潭</a:t>
            </a:r>
            <a:r>
              <a:rPr lang="zh-CN" altLang="en-US" sz="3600" b="1" u="none" dirty="0">
                <a:solidFill>
                  <a:srgbClr val="FF0000"/>
                </a:solidFill>
                <a:latin typeface="Times New Roman" panose="02020603050405020304" pitchFamily="18" charset="0"/>
              </a:rPr>
              <a:t>中景物</a:t>
            </a:r>
          </a:p>
        </p:txBody>
      </p:sp>
      <p:sp>
        <p:nvSpPr>
          <p:cNvPr id="188421" name="AutoShape 5"/>
          <p:cNvSpPr/>
          <p:nvPr/>
        </p:nvSpPr>
        <p:spPr>
          <a:xfrm>
            <a:off x="7705806" y="1600117"/>
            <a:ext cx="1271270" cy="1300480"/>
          </a:xfrm>
          <a:prstGeom prst="curvedLeftArrow">
            <a:avLst>
              <a:gd name="adj1" fmla="val 12266"/>
              <a:gd name="adj2" fmla="val 51149"/>
              <a:gd name="adj3" fmla="val 22296"/>
            </a:avLst>
          </a:prstGeom>
          <a:solidFill>
            <a:srgbClr val="FFFF99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188422" name="AutoShape 6"/>
          <p:cNvSpPr/>
          <p:nvPr/>
        </p:nvSpPr>
        <p:spPr>
          <a:xfrm>
            <a:off x="2054087" y="2429510"/>
            <a:ext cx="1435238" cy="1508125"/>
          </a:xfrm>
          <a:prstGeom prst="curvedRightArrow">
            <a:avLst>
              <a:gd name="adj1" fmla="val 18054"/>
              <a:gd name="adj2" fmla="val 53929"/>
              <a:gd name="adj3" fmla="val 23541"/>
            </a:avLst>
          </a:prstGeom>
          <a:solidFill>
            <a:srgbClr val="FFFF99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188423" name="Text Box 7"/>
          <p:cNvSpPr txBox="1"/>
          <p:nvPr/>
        </p:nvSpPr>
        <p:spPr>
          <a:xfrm>
            <a:off x="3455618" y="3277373"/>
            <a:ext cx="4389672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4600"/>
                </a:solidFill>
                <a:latin typeface="Times New Roman" panose="02020603050405020304" pitchFamily="18" charset="0"/>
                <a:sym typeface="+mn-ea"/>
              </a:rPr>
              <a:t>第</a:t>
            </a:r>
            <a:r>
              <a:rPr lang="en-US" altLang="zh-CN" sz="3600" b="1" dirty="0">
                <a:solidFill>
                  <a:srgbClr val="004600"/>
                </a:solidFill>
                <a:latin typeface="Times New Roman" panose="02020603050405020304" pitchFamily="18" charset="0"/>
                <a:sym typeface="+mn-ea"/>
              </a:rPr>
              <a:t>3</a:t>
            </a:r>
            <a:r>
              <a:rPr lang="zh-CN" altLang="en-US" sz="3600" b="1" dirty="0">
                <a:solidFill>
                  <a:srgbClr val="004600"/>
                </a:solidFill>
                <a:latin typeface="Times New Roman" panose="02020603050405020304" pitchFamily="18" charset="0"/>
                <a:sym typeface="+mn-ea"/>
              </a:rPr>
              <a:t>段</a:t>
            </a:r>
            <a:r>
              <a:rPr lang="zh-CN" altLang="en-US" sz="3600" b="1" dirty="0" smtClean="0">
                <a:solidFill>
                  <a:srgbClr val="004600"/>
                </a:solidFill>
                <a:latin typeface="Times New Roman" panose="02020603050405020304" pitchFamily="18" charset="0"/>
                <a:sym typeface="+mn-ea"/>
              </a:rPr>
              <a:t>：</a:t>
            </a:r>
            <a:r>
              <a:rPr lang="zh-CN" altLang="en-US" sz="3600" b="1" dirty="0" smtClean="0">
                <a:solidFill>
                  <a:srgbClr val="FF0000"/>
                </a:solidFill>
                <a:latin typeface="Times New Roman" panose="02020603050405020304" pitchFamily="18" charset="0"/>
                <a:sym typeface="+mn-ea"/>
              </a:rPr>
              <a:t>写</a:t>
            </a:r>
            <a:r>
              <a:rPr lang="zh-CN" altLang="en-US" sz="3600" b="1" u="none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溪水</a:t>
            </a:r>
            <a:r>
              <a:rPr lang="zh-CN" altLang="en-US" sz="3600" b="1" u="none" dirty="0">
                <a:solidFill>
                  <a:srgbClr val="FF0000"/>
                </a:solidFill>
                <a:latin typeface="Times New Roman" panose="02020603050405020304" pitchFamily="18" charset="0"/>
              </a:rPr>
              <a:t>源流</a:t>
            </a:r>
          </a:p>
        </p:txBody>
      </p:sp>
      <p:sp>
        <p:nvSpPr>
          <p:cNvPr id="188424" name="AutoShape 8"/>
          <p:cNvSpPr/>
          <p:nvPr/>
        </p:nvSpPr>
        <p:spPr>
          <a:xfrm>
            <a:off x="7739270" y="3563206"/>
            <a:ext cx="1549014" cy="1633220"/>
          </a:xfrm>
          <a:prstGeom prst="curvedLeftArrow">
            <a:avLst>
              <a:gd name="adj1" fmla="val 13331"/>
              <a:gd name="adj2" fmla="val 50000"/>
              <a:gd name="adj3" fmla="val 18398"/>
            </a:avLst>
          </a:prstGeom>
          <a:solidFill>
            <a:srgbClr val="FFFF99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188425" name="Text Box 9"/>
          <p:cNvSpPr txBox="1"/>
          <p:nvPr/>
        </p:nvSpPr>
        <p:spPr>
          <a:xfrm>
            <a:off x="3473697" y="4577770"/>
            <a:ext cx="4292075" cy="646331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4600"/>
                </a:solidFill>
                <a:latin typeface="Times New Roman" panose="02020603050405020304" pitchFamily="18" charset="0"/>
                <a:sym typeface="+mn-ea"/>
              </a:rPr>
              <a:t>第</a:t>
            </a:r>
            <a:r>
              <a:rPr lang="en-US" altLang="zh-CN" sz="3600" b="1" dirty="0">
                <a:solidFill>
                  <a:srgbClr val="004600"/>
                </a:solidFill>
                <a:latin typeface="Times New Roman" panose="02020603050405020304" pitchFamily="18" charset="0"/>
                <a:sym typeface="+mn-ea"/>
              </a:rPr>
              <a:t>4</a:t>
            </a:r>
            <a:r>
              <a:rPr lang="zh-CN" altLang="en-US" sz="3600" b="1" dirty="0">
                <a:solidFill>
                  <a:srgbClr val="004600"/>
                </a:solidFill>
                <a:latin typeface="Times New Roman" panose="02020603050405020304" pitchFamily="18" charset="0"/>
                <a:sym typeface="+mn-ea"/>
              </a:rPr>
              <a:t>段</a:t>
            </a:r>
            <a:r>
              <a:rPr lang="zh-CN" altLang="en-US" sz="3600" b="1" dirty="0" smtClean="0">
                <a:solidFill>
                  <a:srgbClr val="004600"/>
                </a:solidFill>
                <a:latin typeface="Times New Roman" panose="02020603050405020304" pitchFamily="18" charset="0"/>
                <a:sym typeface="+mn-ea"/>
              </a:rPr>
              <a:t>：</a:t>
            </a:r>
            <a:r>
              <a:rPr lang="zh-CN" altLang="en-US" sz="3600" b="1" dirty="0" smtClean="0">
                <a:solidFill>
                  <a:srgbClr val="FF0000"/>
                </a:solidFill>
                <a:latin typeface="Times New Roman" panose="02020603050405020304" pitchFamily="18" charset="0"/>
                <a:sym typeface="+mn-ea"/>
              </a:rPr>
              <a:t>写</a:t>
            </a:r>
            <a:r>
              <a:rPr lang="zh-CN" altLang="en-US" sz="3600" b="1" u="none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潭</a:t>
            </a:r>
            <a:r>
              <a:rPr lang="zh-CN" altLang="en-US" sz="3600" b="1" u="none" dirty="0">
                <a:solidFill>
                  <a:srgbClr val="FF0000"/>
                </a:solidFill>
                <a:latin typeface="Times New Roman" panose="02020603050405020304" pitchFamily="18" charset="0"/>
              </a:rPr>
              <a:t>上气氛</a:t>
            </a:r>
          </a:p>
        </p:txBody>
      </p:sp>
      <p:sp>
        <p:nvSpPr>
          <p:cNvPr id="188426" name="Text Box 10"/>
          <p:cNvSpPr txBox="1"/>
          <p:nvPr/>
        </p:nvSpPr>
        <p:spPr>
          <a:xfrm>
            <a:off x="3526403" y="5717347"/>
            <a:ext cx="4464657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4600"/>
                </a:solidFill>
                <a:latin typeface="Times New Roman" panose="02020603050405020304" pitchFamily="18" charset="0"/>
                <a:sym typeface="+mn-ea"/>
              </a:rPr>
              <a:t>第</a:t>
            </a:r>
            <a:r>
              <a:rPr lang="en-US" altLang="zh-CN" sz="3600" b="1" dirty="0">
                <a:solidFill>
                  <a:srgbClr val="004600"/>
                </a:solidFill>
                <a:latin typeface="Times New Roman" panose="02020603050405020304" pitchFamily="18" charset="0"/>
                <a:sym typeface="+mn-ea"/>
              </a:rPr>
              <a:t>5</a:t>
            </a:r>
            <a:r>
              <a:rPr lang="zh-CN" altLang="en-US" sz="3600" b="1" dirty="0">
                <a:solidFill>
                  <a:srgbClr val="004600"/>
                </a:solidFill>
                <a:latin typeface="Times New Roman" panose="02020603050405020304" pitchFamily="18" charset="0"/>
                <a:sym typeface="+mn-ea"/>
              </a:rPr>
              <a:t>段：</a:t>
            </a:r>
            <a:r>
              <a:rPr lang="zh-CN" altLang="en-US" sz="3600" b="1" u="none" dirty="0">
                <a:solidFill>
                  <a:srgbClr val="FF0000"/>
                </a:solidFill>
                <a:latin typeface="Times New Roman" panose="02020603050405020304" pitchFamily="18" charset="0"/>
              </a:rPr>
              <a:t>记录同游者</a:t>
            </a:r>
          </a:p>
        </p:txBody>
      </p:sp>
      <p:sp>
        <p:nvSpPr>
          <p:cNvPr id="3" name="AutoShape 6"/>
          <p:cNvSpPr/>
          <p:nvPr/>
        </p:nvSpPr>
        <p:spPr>
          <a:xfrm>
            <a:off x="2040834" y="4746293"/>
            <a:ext cx="1406331" cy="1536700"/>
          </a:xfrm>
          <a:prstGeom prst="curvedRightArrow">
            <a:avLst>
              <a:gd name="adj1" fmla="val 18054"/>
              <a:gd name="adj2" fmla="val 53929"/>
              <a:gd name="adj3" fmla="val 23541"/>
            </a:avLst>
          </a:prstGeom>
          <a:solidFill>
            <a:srgbClr val="FFFF99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8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8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8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8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8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8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8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84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8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8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8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8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8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8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8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8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8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8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84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84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8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8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84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84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8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8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84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84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19" grpId="0"/>
      <p:bldP spid="188420" grpId="0"/>
      <p:bldP spid="188421" grpId="0" bldLvl="0" animBg="1"/>
      <p:bldP spid="188422" grpId="0" bldLvl="0" animBg="1"/>
      <p:bldP spid="188423" grpId="0"/>
      <p:bldP spid="188424" grpId="0" bldLvl="0" animBg="1"/>
      <p:bldP spid="188425" grpId="0" animBg="1"/>
      <p:bldP spid="188426" grpId="0"/>
      <p:bldP spid="3" grpId="0" bldLvl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/>
          <p:nvPr/>
        </p:nvSpPr>
        <p:spPr>
          <a:xfrm>
            <a:off x="240030" y="685800"/>
            <a:ext cx="798195" cy="4750435"/>
          </a:xfrm>
          <a:prstGeom prst="rect">
            <a:avLst/>
          </a:prstGeom>
          <a:solidFill>
            <a:srgbClr val="CCECFF"/>
          </a:solidFill>
          <a:ln w="9525">
            <a:noFill/>
          </a:ln>
        </p:spPr>
        <p:txBody>
          <a:bodyPr vert="eaVert"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GB" sz="2000" u="none" dirty="0">
                <a:latin typeface="Times New Roman" panose="02020603050405020304" pitchFamily="18" charset="0"/>
              </a:rPr>
              <a:t>   </a:t>
            </a:r>
            <a:r>
              <a:rPr lang="zh-CN" altLang="en-GB" sz="4000" b="1" u="none" dirty="0">
                <a:solidFill>
                  <a:srgbClr val="FF0066"/>
                </a:solidFill>
                <a:latin typeface="隶书" pitchFamily="49" charset="-122"/>
                <a:ea typeface="隶书" pitchFamily="49" charset="-122"/>
              </a:rPr>
              <a:t>品    读</a:t>
            </a:r>
            <a:r>
              <a:rPr lang="zh-CN" altLang="en-GB" sz="2000" u="none" dirty="0">
                <a:latin typeface="Times New Roman" panose="02020603050405020304" pitchFamily="18" charset="0"/>
              </a:rPr>
              <a:t>        </a:t>
            </a:r>
            <a:r>
              <a:rPr lang="zh-CN" altLang="en-GB" sz="3200" u="none" dirty="0">
                <a:solidFill>
                  <a:srgbClr val="0066FF"/>
                </a:solidFill>
                <a:latin typeface="Times New Roman" panose="02020603050405020304" pitchFamily="18" charset="0"/>
                <a:ea typeface="华文行楷" pitchFamily="2" charset="-122"/>
              </a:rPr>
              <a:t>用原文回答</a:t>
            </a:r>
            <a:endParaRPr lang="zh-CN" altLang="en-US" sz="3200" u="none" dirty="0">
              <a:solidFill>
                <a:srgbClr val="0066FF"/>
              </a:solidFill>
              <a:latin typeface="Times New Roman" panose="02020603050405020304" pitchFamily="18" charset="0"/>
              <a:ea typeface="华文行楷" pitchFamily="2" charset="-122"/>
            </a:endParaRPr>
          </a:p>
        </p:txBody>
      </p:sp>
      <p:sp>
        <p:nvSpPr>
          <p:cNvPr id="33795" name="Text Box 3"/>
          <p:cNvSpPr txBox="1"/>
          <p:nvPr/>
        </p:nvSpPr>
        <p:spPr>
          <a:xfrm>
            <a:off x="1362710" y="297815"/>
            <a:ext cx="10547350" cy="829945"/>
          </a:xfrm>
          <a:prstGeom prst="rect">
            <a:avLst/>
          </a:prstGeom>
          <a:solidFill>
            <a:srgbClr val="92D050"/>
          </a:solidFill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 u="none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课文第一段，作者怎样发现小石潭？</a:t>
            </a:r>
          </a:p>
        </p:txBody>
      </p:sp>
      <p:sp>
        <p:nvSpPr>
          <p:cNvPr id="94212" name="Text Box 4"/>
          <p:cNvSpPr txBox="1"/>
          <p:nvPr/>
        </p:nvSpPr>
        <p:spPr>
          <a:xfrm>
            <a:off x="2429510" y="1374775"/>
            <a:ext cx="6727825" cy="17837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u="none" dirty="0">
                <a:solidFill>
                  <a:srgbClr val="FF3300"/>
                </a:solidFill>
                <a:latin typeface="Times New Roman" panose="02020603050405020304" pitchFamily="18" charset="0"/>
              </a:rPr>
              <a:t>闻水声，如鸣珮</a:t>
            </a:r>
            <a:r>
              <a:rPr lang="zh-CN" altLang="en-US" sz="4400" u="none" dirty="0">
                <a:solidFill>
                  <a:srgbClr val="FF3300"/>
                </a:solidFill>
                <a:latin typeface="Times New Roman" panose="02020603050405020304" pitchFamily="18" charset="0"/>
              </a:rPr>
              <a:t>环（比喻）</a:t>
            </a:r>
          </a:p>
          <a:p>
            <a:pPr>
              <a:spcBef>
                <a:spcPct val="50000"/>
              </a:spcBef>
            </a:pPr>
            <a:endParaRPr lang="en-US" altLang="zh-CN" sz="4400" u="none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4213" name="Rectangle 5"/>
          <p:cNvSpPr/>
          <p:nvPr/>
        </p:nvSpPr>
        <p:spPr>
          <a:xfrm>
            <a:off x="2429510" y="5073650"/>
            <a:ext cx="807847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4000" u="none" dirty="0">
                <a:solidFill>
                  <a:srgbClr val="FF3300"/>
                </a:solidFill>
                <a:latin typeface="Times New Roman" panose="02020603050405020304" pitchFamily="18" charset="0"/>
              </a:rPr>
              <a:t>伐竹取道，下见小潭，水尤清冽</a:t>
            </a:r>
          </a:p>
        </p:txBody>
      </p:sp>
      <p:sp>
        <p:nvSpPr>
          <p:cNvPr id="94214" name="Line 6"/>
          <p:cNvSpPr/>
          <p:nvPr/>
        </p:nvSpPr>
        <p:spPr>
          <a:xfrm>
            <a:off x="6096000" y="2540000"/>
            <a:ext cx="635" cy="2133600"/>
          </a:xfrm>
          <a:prstGeom prst="line">
            <a:avLst/>
          </a:prstGeom>
          <a:ln w="603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94215" name="Text Box 7"/>
          <p:cNvSpPr txBox="1"/>
          <p:nvPr/>
        </p:nvSpPr>
        <p:spPr>
          <a:xfrm flipH="1">
            <a:off x="6826885" y="2781300"/>
            <a:ext cx="859790" cy="2616835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u="none" dirty="0">
                <a:latin typeface="Times New Roman" panose="02020603050405020304" pitchFamily="18" charset="0"/>
                <a:ea typeface="华文行楷" pitchFamily="2" charset="-122"/>
              </a:rPr>
              <a:t>心乐之</a:t>
            </a:r>
          </a:p>
        </p:txBody>
      </p:sp>
      <p:sp>
        <p:nvSpPr>
          <p:cNvPr id="94216" name="Text Box 8"/>
          <p:cNvSpPr txBox="1"/>
          <p:nvPr/>
        </p:nvSpPr>
        <p:spPr>
          <a:xfrm>
            <a:off x="4905375" y="3253105"/>
            <a:ext cx="6096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u="none" dirty="0">
                <a:latin typeface="Times New Roman" panose="02020603050405020304" pitchFamily="18" charset="0"/>
              </a:rPr>
              <a:t>因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110740" y="2259330"/>
            <a:ext cx="34042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2800"/>
              <a:t>未见其形，先闻其声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94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94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4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00" fill="hold"/>
                                        <p:tgtEl>
                                          <p:spTgt spid="94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00" fill="hold"/>
                                        <p:tgtEl>
                                          <p:spTgt spid="94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4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4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4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4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2" grpId="0" build="p"/>
      <p:bldP spid="94213" grpId="0" build="p"/>
      <p:bldP spid="94215" grpId="0" build="p"/>
      <p:bldP spid="94216" grpId="0" build="p"/>
      <p:bldP spid="2" grpId="0"/>
      <p:bldP spid="2" grpId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/>
          <p:nvPr/>
        </p:nvSpPr>
        <p:spPr>
          <a:xfrm>
            <a:off x="984885" y="367030"/>
            <a:ext cx="10220325" cy="829945"/>
          </a:xfrm>
          <a:prstGeom prst="rect">
            <a:avLst/>
          </a:prstGeom>
          <a:solidFill>
            <a:srgbClr val="92D050"/>
          </a:solidFill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4800" b="1" u="none" dirty="0">
                <a:latin typeface="宋体" panose="02010600030101010101" pitchFamily="2" charset="-122"/>
                <a:ea typeface="宋体" panose="02010600030101010101" pitchFamily="2" charset="-122"/>
              </a:rPr>
              <a:t>小石潭的全貌是怎样的？</a:t>
            </a:r>
          </a:p>
        </p:txBody>
      </p:sp>
      <p:sp>
        <p:nvSpPr>
          <p:cNvPr id="95235" name="Text Box 3"/>
          <p:cNvSpPr txBox="1"/>
          <p:nvPr/>
        </p:nvSpPr>
        <p:spPr>
          <a:xfrm>
            <a:off x="5087938" y="1844675"/>
            <a:ext cx="35052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u="none" dirty="0">
                <a:latin typeface="Times New Roman" panose="02020603050405020304" pitchFamily="18" charset="0"/>
              </a:rPr>
              <a:t>全石以为底</a:t>
            </a:r>
          </a:p>
        </p:txBody>
      </p:sp>
      <p:sp>
        <p:nvSpPr>
          <p:cNvPr id="95236" name="Rectangle 4"/>
          <p:cNvSpPr/>
          <p:nvPr/>
        </p:nvSpPr>
        <p:spPr>
          <a:xfrm>
            <a:off x="3276600" y="1828800"/>
            <a:ext cx="744220" cy="768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4400" b="1" u="none" dirty="0">
                <a:solidFill>
                  <a:srgbClr val="990033"/>
                </a:solidFill>
                <a:latin typeface="Times New Roman" panose="02020603050405020304" pitchFamily="18" charset="0"/>
                <a:ea typeface="楷体_GB2312" pitchFamily="49" charset="-122"/>
              </a:rPr>
              <a:t>底</a:t>
            </a:r>
          </a:p>
        </p:txBody>
      </p:sp>
      <p:sp>
        <p:nvSpPr>
          <p:cNvPr id="95237" name="Text Box 5"/>
          <p:cNvSpPr txBox="1"/>
          <p:nvPr/>
        </p:nvSpPr>
        <p:spPr>
          <a:xfrm>
            <a:off x="5088255" y="2983865"/>
            <a:ext cx="6995795" cy="13220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u="none" dirty="0">
                <a:latin typeface="Times New Roman" panose="02020603050405020304" pitchFamily="18" charset="0"/>
              </a:rPr>
              <a:t>卷石底以出</a:t>
            </a:r>
            <a:r>
              <a:rPr lang="en-US" altLang="zh-CN" sz="4000" u="none" dirty="0">
                <a:latin typeface="Times New Roman" panose="02020603050405020304" pitchFamily="18" charset="0"/>
              </a:rPr>
              <a:t>,</a:t>
            </a:r>
            <a:r>
              <a:rPr lang="zh-CN" altLang="en-US" sz="40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为坻</a:t>
            </a:r>
            <a:r>
              <a:rPr lang="en-US" altLang="zh-CN" sz="40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,</a:t>
            </a:r>
            <a:r>
              <a:rPr lang="zh-CN" altLang="en-US" sz="40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为屿</a:t>
            </a:r>
            <a:r>
              <a:rPr lang="en-US" altLang="zh-CN" sz="40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,</a:t>
            </a:r>
            <a:r>
              <a:rPr lang="zh-CN" altLang="en-US" sz="40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为嵁，为岩     </a:t>
            </a:r>
            <a:endParaRPr lang="zh-CN" altLang="en-US" sz="4000" b="1" u="none" dirty="0">
              <a:solidFill>
                <a:srgbClr val="00B05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95238" name="Rectangle 6"/>
          <p:cNvSpPr/>
          <p:nvPr/>
        </p:nvSpPr>
        <p:spPr>
          <a:xfrm>
            <a:off x="3276600" y="3200400"/>
            <a:ext cx="744220" cy="768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4400" b="1" u="none" dirty="0">
                <a:solidFill>
                  <a:srgbClr val="990033"/>
                </a:solidFill>
                <a:latin typeface="Times New Roman" panose="02020603050405020304" pitchFamily="18" charset="0"/>
                <a:ea typeface="楷体_GB2312" pitchFamily="49" charset="-122"/>
              </a:rPr>
              <a:t>岸</a:t>
            </a:r>
          </a:p>
        </p:txBody>
      </p:sp>
      <p:sp>
        <p:nvSpPr>
          <p:cNvPr id="95239" name="Text Box 7"/>
          <p:cNvSpPr txBox="1"/>
          <p:nvPr/>
        </p:nvSpPr>
        <p:spPr>
          <a:xfrm>
            <a:off x="5227320" y="4648200"/>
            <a:ext cx="6376035" cy="13220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u="none" dirty="0">
                <a:latin typeface="Times New Roman" panose="02020603050405020304" pitchFamily="18" charset="0"/>
              </a:rPr>
              <a:t>青树翠蔓，</a:t>
            </a:r>
            <a:r>
              <a:rPr lang="zh-CN" altLang="en-US" sz="40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蒙络摇缀，参差披拂</a:t>
            </a:r>
            <a:endParaRPr lang="zh-CN" altLang="en-US" sz="4000" u="none" dirty="0">
              <a:latin typeface="Times New Roman" panose="02020603050405020304" pitchFamily="18" charset="0"/>
            </a:endParaRPr>
          </a:p>
        </p:txBody>
      </p:sp>
      <p:sp>
        <p:nvSpPr>
          <p:cNvPr id="95240" name="Rectangle 8"/>
          <p:cNvSpPr/>
          <p:nvPr/>
        </p:nvSpPr>
        <p:spPr>
          <a:xfrm>
            <a:off x="3276600" y="4648200"/>
            <a:ext cx="744220" cy="768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4400" b="1" u="none" dirty="0">
                <a:solidFill>
                  <a:srgbClr val="990033"/>
                </a:solidFill>
                <a:latin typeface="Times New Roman" panose="02020603050405020304" pitchFamily="18" charset="0"/>
                <a:ea typeface="楷体_GB2312" pitchFamily="49" charset="-122"/>
              </a:rPr>
              <a:t>边</a:t>
            </a:r>
          </a:p>
        </p:txBody>
      </p:sp>
      <p:sp>
        <p:nvSpPr>
          <p:cNvPr id="95241" name="Line 9"/>
          <p:cNvSpPr>
            <a:spLocks noChangeShapeType="1"/>
          </p:cNvSpPr>
          <p:nvPr/>
        </p:nvSpPr>
        <p:spPr bwMode="auto">
          <a:xfrm flipV="1">
            <a:off x="4391661" y="2205038"/>
            <a:ext cx="55181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tailEnd type="triangle" w="med" len="med"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 vert="eaVer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2400" b="0" i="0" u="sng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5242" name="Line 10"/>
          <p:cNvSpPr>
            <a:spLocks noChangeShapeType="1"/>
          </p:cNvSpPr>
          <p:nvPr/>
        </p:nvSpPr>
        <p:spPr bwMode="auto">
          <a:xfrm flipV="1">
            <a:off x="4464686" y="3644900"/>
            <a:ext cx="55181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tailEnd type="triangle" w="med" len="med"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 vert="eaVer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2400" b="0" i="0" u="sng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5243" name="Line 11"/>
          <p:cNvSpPr>
            <a:spLocks noChangeShapeType="1"/>
          </p:cNvSpPr>
          <p:nvPr/>
        </p:nvSpPr>
        <p:spPr bwMode="auto">
          <a:xfrm flipV="1">
            <a:off x="4464686" y="5084763"/>
            <a:ext cx="55181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tailEnd type="triangle" w="med" len="med"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 vert="eaVer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2400" b="0" i="0" u="sng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1976120" y="1948180"/>
            <a:ext cx="1038860" cy="3393440"/>
          </a:xfrm>
          <a:prstGeom prst="leftBrace">
            <a:avLst/>
          </a:prstGeom>
          <a:solidFill>
            <a:srgbClr val="00B05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1" lang="zh-CN" alt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584565" y="1890395"/>
            <a:ext cx="29616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潭底“奇”石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287385" y="3644900"/>
            <a:ext cx="355663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石岸形状各异</a:t>
            </a:r>
            <a:endParaRPr lang="zh-CN" altLang="en-US" sz="3600" b="1" u="none" dirty="0">
              <a:solidFill>
                <a:srgbClr val="00B05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endParaRPr lang="zh-CN" altLang="en-US" sz="3600"/>
          </a:p>
        </p:txBody>
      </p:sp>
      <p:sp>
        <p:nvSpPr>
          <p:cNvPr id="5" name="文本框 4"/>
          <p:cNvSpPr txBox="1"/>
          <p:nvPr/>
        </p:nvSpPr>
        <p:spPr>
          <a:xfrm>
            <a:off x="8414385" y="5416550"/>
            <a:ext cx="355663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潭边林木清幽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5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5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5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5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5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5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95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5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5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95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5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5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5" grpId="0"/>
      <p:bldP spid="95236" grpId="0"/>
      <p:bldP spid="95237" grpId="0"/>
      <p:bldP spid="95238" grpId="0"/>
      <p:bldP spid="95239" grpId="0"/>
      <p:bldP spid="95240" grpId="0"/>
      <p:bldP spid="3" grpId="0"/>
      <p:bldP spid="3" grpId="1"/>
      <p:bldP spid="4" grpId="0"/>
      <p:bldP spid="4" grpId="1"/>
      <p:bldP spid="5" grpId="0"/>
      <p:bldP spid="5" grpId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/>
          <p:nvPr/>
        </p:nvSpPr>
        <p:spPr>
          <a:xfrm>
            <a:off x="3886200" y="1295400"/>
            <a:ext cx="4876800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GB" sz="2000" u="none" dirty="0">
                <a:latin typeface="Times New Roman" panose="02020603050405020304" pitchFamily="18" charset="0"/>
              </a:rPr>
              <a:t>    </a:t>
            </a:r>
            <a:endParaRPr lang="en-US" altLang="zh-CN" sz="2000" u="none" dirty="0">
              <a:latin typeface="Times New Roman" panose="02020603050405020304" pitchFamily="18" charset="0"/>
            </a:endParaRPr>
          </a:p>
        </p:txBody>
      </p:sp>
      <p:sp>
        <p:nvSpPr>
          <p:cNvPr id="96260" name="Text Box 4"/>
          <p:cNvSpPr txBox="1"/>
          <p:nvPr/>
        </p:nvSpPr>
        <p:spPr>
          <a:xfrm>
            <a:off x="4191000" y="2057400"/>
            <a:ext cx="5943600" cy="1476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u="none" dirty="0">
                <a:latin typeface="Times New Roman" panose="02020603050405020304" pitchFamily="18" charset="0"/>
              </a:rPr>
              <a:t>          </a:t>
            </a:r>
            <a:r>
              <a:rPr lang="en-US" altLang="zh-CN" u="none" dirty="0">
                <a:latin typeface="Times New Roman" panose="02020603050405020304" pitchFamily="18" charset="0"/>
              </a:rPr>
              <a:t> </a:t>
            </a:r>
            <a:r>
              <a:rPr lang="zh-CN" altLang="en-US" sz="3600" b="1" u="none" dirty="0">
                <a:solidFill>
                  <a:srgbClr val="990033"/>
                </a:solidFill>
                <a:latin typeface="Times New Roman" panose="02020603050405020304" pitchFamily="18" charset="0"/>
              </a:rPr>
              <a:t>影布石上     佁然不动</a:t>
            </a:r>
          </a:p>
          <a:p>
            <a:pPr>
              <a:spcBef>
                <a:spcPct val="50000"/>
              </a:spcBef>
            </a:pPr>
            <a:r>
              <a:rPr lang="zh-CN" altLang="en-US" sz="3600" b="1" u="none" dirty="0">
                <a:solidFill>
                  <a:srgbClr val="990033"/>
                </a:solidFill>
                <a:latin typeface="Times New Roman" panose="02020603050405020304" pitchFamily="18" charset="0"/>
              </a:rPr>
              <a:t>      俶而远逝     往来翕忽</a:t>
            </a:r>
          </a:p>
        </p:txBody>
      </p:sp>
      <p:sp>
        <p:nvSpPr>
          <p:cNvPr id="96261" name="Rectangle 5"/>
          <p:cNvSpPr/>
          <p:nvPr/>
        </p:nvSpPr>
        <p:spPr>
          <a:xfrm>
            <a:off x="2941955" y="2487930"/>
            <a:ext cx="847725" cy="7683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4400" b="1" u="none" dirty="0">
                <a:solidFill>
                  <a:srgbClr val="0066FF"/>
                </a:solidFill>
                <a:latin typeface="Times New Roman" panose="02020603050405020304" pitchFamily="18" charset="0"/>
                <a:ea typeface="华文行楷" pitchFamily="2" charset="-122"/>
              </a:rPr>
              <a:t>鱼</a:t>
            </a:r>
          </a:p>
        </p:txBody>
      </p:sp>
      <p:sp>
        <p:nvSpPr>
          <p:cNvPr id="96262" name="Text Box 6"/>
          <p:cNvSpPr txBox="1"/>
          <p:nvPr/>
        </p:nvSpPr>
        <p:spPr>
          <a:xfrm>
            <a:off x="3048000" y="4953000"/>
            <a:ext cx="7620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 u="none" dirty="0">
                <a:solidFill>
                  <a:srgbClr val="0066FF"/>
                </a:solidFill>
                <a:latin typeface="Times New Roman" panose="02020603050405020304" pitchFamily="18" charset="0"/>
                <a:ea typeface="华文行楷" pitchFamily="2" charset="-122"/>
              </a:rPr>
              <a:t>水</a:t>
            </a:r>
          </a:p>
        </p:txBody>
      </p:sp>
      <p:sp>
        <p:nvSpPr>
          <p:cNvPr id="96263" name="Text Box 7"/>
          <p:cNvSpPr txBox="1"/>
          <p:nvPr/>
        </p:nvSpPr>
        <p:spPr>
          <a:xfrm>
            <a:off x="5232400" y="4941888"/>
            <a:ext cx="32766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u="none" dirty="0">
                <a:solidFill>
                  <a:srgbClr val="990033"/>
                </a:solidFill>
                <a:latin typeface="Times New Roman" panose="02020603050405020304" pitchFamily="18" charset="0"/>
              </a:rPr>
              <a:t>空游   下澈</a:t>
            </a:r>
          </a:p>
        </p:txBody>
      </p:sp>
      <p:sp>
        <p:nvSpPr>
          <p:cNvPr id="96266" name="Line 10"/>
          <p:cNvSpPr>
            <a:spLocks noChangeShapeType="1"/>
          </p:cNvSpPr>
          <p:nvPr/>
        </p:nvSpPr>
        <p:spPr bwMode="auto">
          <a:xfrm flipV="1">
            <a:off x="4248786" y="2492375"/>
            <a:ext cx="551815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tailEnd type="triangle" w="med" len="med"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 vert="eaVer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2400" b="0" i="0" u="sng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6267" name="Line 11"/>
          <p:cNvSpPr>
            <a:spLocks noChangeShapeType="1"/>
          </p:cNvSpPr>
          <p:nvPr/>
        </p:nvSpPr>
        <p:spPr bwMode="auto">
          <a:xfrm>
            <a:off x="4248785" y="3141663"/>
            <a:ext cx="551815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tailEnd type="triangle" w="med" len="med"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 vert="eaVer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2400" b="0" i="0" u="sng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6268" name="Line 12"/>
          <p:cNvSpPr>
            <a:spLocks noChangeShapeType="1"/>
          </p:cNvSpPr>
          <p:nvPr/>
        </p:nvSpPr>
        <p:spPr bwMode="auto">
          <a:xfrm>
            <a:off x="4391660" y="5300663"/>
            <a:ext cx="55181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tailEnd type="triangle" w="med" len="med"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 vert="eaVer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2400" b="0" i="0" u="sng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6270" name="WordArt 14" descr="纸袋"/>
          <p:cNvSpPr>
            <a:spLocks noChangeArrowheads="1" noChangeShapeType="1" noTextEdit="1"/>
          </p:cNvSpPr>
          <p:nvPr/>
        </p:nvSpPr>
        <p:spPr bwMode="auto">
          <a:xfrm>
            <a:off x="3719513" y="2708275"/>
            <a:ext cx="457200" cy="457200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0" i="0" u="sng" strike="noStrike" kern="10" cap="none" spc="0" normalizeH="0" baseline="0" noProof="0" smtClean="0">
                <a:ln w="9525">
                  <a:solidFill>
                    <a:srgbClr val="008000"/>
                  </a:solidFill>
                  <a:rou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乐</a:t>
            </a:r>
          </a:p>
        </p:txBody>
      </p:sp>
      <p:sp>
        <p:nvSpPr>
          <p:cNvPr id="96271" name="WordArt 15" descr="纸袋"/>
          <p:cNvSpPr>
            <a:spLocks noChangeArrowheads="1" noChangeShapeType="1" noTextEdit="1"/>
          </p:cNvSpPr>
          <p:nvPr/>
        </p:nvSpPr>
        <p:spPr bwMode="auto">
          <a:xfrm>
            <a:off x="3719513" y="5013325"/>
            <a:ext cx="457200" cy="457200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0" i="0" u="sng" strike="noStrike" kern="10" cap="none" spc="0" normalizeH="0" baseline="0" noProof="0" smtClean="0">
                <a:ln w="9525">
                  <a:solidFill>
                    <a:srgbClr val="008000"/>
                  </a:solidFill>
                  <a:rou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清</a:t>
            </a:r>
          </a:p>
        </p:txBody>
      </p:sp>
      <p:sp>
        <p:nvSpPr>
          <p:cNvPr id="2" name="文本框 1"/>
          <p:cNvSpPr txBox="1"/>
          <p:nvPr/>
        </p:nvSpPr>
        <p:spPr>
          <a:xfrm rot="10800000" flipV="1">
            <a:off x="9574530" y="2493010"/>
            <a:ext cx="2617470" cy="5365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00000"/>
              </a:lnSpc>
            </a:pPr>
            <a:r>
              <a:rPr lang="zh-CN" altLang="en-US" sz="4000">
                <a:solidFill>
                  <a:srgbClr val="0070C0"/>
                </a:solidFill>
              </a:rPr>
              <a:t>动静结合</a:t>
            </a:r>
          </a:p>
        </p:txBody>
      </p:sp>
      <p:sp>
        <p:nvSpPr>
          <p:cNvPr id="3" name="文本框 2"/>
          <p:cNvSpPr txBox="1"/>
          <p:nvPr/>
        </p:nvSpPr>
        <p:spPr>
          <a:xfrm rot="10800000" flipV="1">
            <a:off x="869950" y="3533775"/>
            <a:ext cx="9062085" cy="12611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>
              <a:lnSpc>
                <a:spcPct val="100000"/>
              </a:lnSpc>
            </a:pPr>
            <a:r>
              <a:rPr lang="zh-CN" altLang="en-US" sz="4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侧面描写，</a:t>
            </a: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用潭中鱼的影子，鱼的游动和日光</a:t>
            </a:r>
          </a:p>
          <a:p>
            <a:pPr algn="l">
              <a:lnSpc>
                <a:spcPct val="100000"/>
              </a:lnSpc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 等侧面突出水的清澈透明</a:t>
            </a:r>
            <a:r>
              <a:rPr lang="zh-CN" altLang="en-US" sz="4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</a:p>
        </p:txBody>
      </p:sp>
      <p:sp>
        <p:nvSpPr>
          <p:cNvPr id="4" name="左弧形箭头 3"/>
          <p:cNvSpPr/>
          <p:nvPr/>
        </p:nvSpPr>
        <p:spPr>
          <a:xfrm>
            <a:off x="515620" y="2493010"/>
            <a:ext cx="2426335" cy="3416935"/>
          </a:xfrm>
          <a:prstGeom prst="curvedRightArrow">
            <a:avLst/>
          </a:prstGeom>
          <a:solidFill>
            <a:schemeClr val="bg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1" lang="zh-CN" altLang="en-US" sz="2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4818" name="Rectangle 2"/>
          <p:cNvSpPr/>
          <p:nvPr/>
        </p:nvSpPr>
        <p:spPr>
          <a:xfrm>
            <a:off x="407035" y="125730"/>
            <a:ext cx="11568430" cy="1445260"/>
          </a:xfrm>
          <a:prstGeom prst="rect">
            <a:avLst/>
          </a:prstGeom>
          <a:solidFill>
            <a:srgbClr val="92D050"/>
          </a:solidFill>
          <a:ln w="9525">
            <a:noFill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4400" b="1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课文第二段的描写对象是什么？</a:t>
            </a:r>
          </a:p>
          <a:p>
            <a:pPr algn="l"/>
            <a:r>
              <a:rPr lang="zh-CN" altLang="en-US" sz="4400" b="1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有什么特点？</a:t>
            </a:r>
            <a:endParaRPr lang="zh-CN" altLang="en-US" sz="4400" b="1" u="none" dirty="0" smtClean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68920" y="4546600"/>
            <a:ext cx="4323080" cy="229108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6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6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75"/>
                                        <p:tgtEl>
                                          <p:spTgt spid="96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75"/>
                                        <p:tgtEl>
                                          <p:spTgt spid="962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6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6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6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62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62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62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62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62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62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62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62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300" fill="hold"/>
                                        <p:tgtEl>
                                          <p:spTgt spid="96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300" fill="hold"/>
                                        <p:tgtEl>
                                          <p:spTgt spid="96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6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6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6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6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6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627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62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627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62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627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62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627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627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0" grpId="0" build="p"/>
      <p:bldP spid="96261" grpId="0" build="p"/>
      <p:bldP spid="96262" grpId="0" build="p"/>
      <p:bldP spid="96263" grpId="0" build="p"/>
      <p:bldP spid="2" grpId="0"/>
      <p:bldP spid="2" grpId="1"/>
      <p:bldP spid="3" grpId="0"/>
      <p:bldP spid="3" grpId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9255" y="356235"/>
            <a:ext cx="11155680" cy="1076325"/>
          </a:xfrm>
          <a:prstGeom prst="rect">
            <a:avLst/>
          </a:prstGeom>
          <a:solidFill>
            <a:srgbClr val="92D050"/>
          </a:solidFill>
        </p:spPr>
        <p:txBody>
          <a:bodyPr wrap="none" rtlCol="0" anchor="t">
            <a:spAutoFit/>
          </a:bodyPr>
          <a:lstStyle/>
          <a:p>
            <a:pPr algn="l" eaLnBrk="1" hangingPunct="1"/>
            <a:r>
              <a:rPr lang="zh-CN" altLang="en-US" sz="3200" b="1" dirty="0">
                <a:latin typeface="华文行楷" pitchFamily="2" charset="-122"/>
                <a:ea typeface="华文行楷" pitchFamily="2" charset="-122"/>
                <a:sym typeface="+mn-ea"/>
              </a:rPr>
              <a:t>第三段作者在描写</a:t>
            </a:r>
            <a:r>
              <a:rPr lang="zh-CN" altLang="en-US" sz="3200" b="1" dirty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  <a:sym typeface="+mn-ea"/>
              </a:rPr>
              <a:t>小石潭的溪水</a:t>
            </a:r>
            <a:r>
              <a:rPr lang="zh-CN" altLang="en-US" sz="3200" b="1" dirty="0">
                <a:latin typeface="华文行楷" pitchFamily="2" charset="-122"/>
                <a:ea typeface="华文行楷" pitchFamily="2" charset="-122"/>
                <a:sym typeface="+mn-ea"/>
              </a:rPr>
              <a:t>时，</a:t>
            </a:r>
          </a:p>
          <a:p>
            <a:pPr algn="l" eaLnBrk="1" hangingPunct="1"/>
            <a:r>
              <a:rPr lang="zh-CN" altLang="en-US" sz="3200" b="1" dirty="0">
                <a:latin typeface="华文行楷" pitchFamily="2" charset="-122"/>
                <a:ea typeface="华文行楷" pitchFamily="2" charset="-122"/>
                <a:sym typeface="+mn-ea"/>
              </a:rPr>
              <a:t>依次抓住溪身和岸势的什么特点来写？运用了什么修辞方法？</a:t>
            </a:r>
          </a:p>
        </p:txBody>
      </p:sp>
      <p:pic>
        <p:nvPicPr>
          <p:cNvPr id="17415" name="Picture 7" descr="潭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53910" y="3189605"/>
            <a:ext cx="4930775" cy="35026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3672" name="Text Box 8"/>
          <p:cNvSpPr txBox="1"/>
          <p:nvPr/>
        </p:nvSpPr>
        <p:spPr>
          <a:xfrm rot="10800000" flipV="1">
            <a:off x="1687195" y="1912620"/>
            <a:ext cx="3540125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 u="none" dirty="0">
                <a:latin typeface="Arial" panose="020B0604020202020204" pitchFamily="34" charset="0"/>
                <a:ea typeface="隶书" pitchFamily="49" charset="-122"/>
              </a:rPr>
              <a:t>溪身：</a:t>
            </a:r>
          </a:p>
        </p:txBody>
      </p:sp>
      <p:sp>
        <p:nvSpPr>
          <p:cNvPr id="113674" name="Text Box 10"/>
          <p:cNvSpPr txBox="1"/>
          <p:nvPr/>
        </p:nvSpPr>
        <p:spPr>
          <a:xfrm rot="10800000" flipV="1">
            <a:off x="3747770" y="1974215"/>
            <a:ext cx="340614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u="none" dirty="0">
                <a:solidFill>
                  <a:srgbClr val="92D05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曲折蜿蜒</a:t>
            </a:r>
          </a:p>
        </p:txBody>
      </p:sp>
      <p:sp>
        <p:nvSpPr>
          <p:cNvPr id="113673" name="Text Box 9"/>
          <p:cNvSpPr txBox="1"/>
          <p:nvPr/>
        </p:nvSpPr>
        <p:spPr>
          <a:xfrm>
            <a:off x="1687195" y="3338195"/>
            <a:ext cx="2060575" cy="7683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 u="none" dirty="0">
                <a:latin typeface="Arial" panose="020B0604020202020204" pitchFamily="34" charset="0"/>
                <a:ea typeface="隶书" pitchFamily="49" charset="-122"/>
              </a:rPr>
              <a:t>岸势：</a:t>
            </a:r>
          </a:p>
        </p:txBody>
      </p:sp>
      <p:sp>
        <p:nvSpPr>
          <p:cNvPr id="113675" name="Text Box 11"/>
          <p:cNvSpPr txBox="1"/>
          <p:nvPr/>
        </p:nvSpPr>
        <p:spPr>
          <a:xfrm>
            <a:off x="3747770" y="3461385"/>
            <a:ext cx="310896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u="none" dirty="0">
                <a:solidFill>
                  <a:srgbClr val="92D05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参差不齐</a:t>
            </a:r>
          </a:p>
        </p:txBody>
      </p:sp>
      <p:sp>
        <p:nvSpPr>
          <p:cNvPr id="113700" name="Oval 36"/>
          <p:cNvSpPr/>
          <p:nvPr/>
        </p:nvSpPr>
        <p:spPr>
          <a:xfrm rot="10800000" flipH="1" flipV="1">
            <a:off x="6219825" y="1819910"/>
            <a:ext cx="2697480" cy="86106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zh-CN" altLang="en-US" sz="3200" b="1" u="none" dirty="0">
                <a:solidFill>
                  <a:srgbClr val="FF3300"/>
                </a:solidFill>
                <a:latin typeface="Arial" panose="020B0604020202020204" pitchFamily="34" charset="0"/>
              </a:rPr>
              <a:t>形象比喻</a:t>
            </a:r>
          </a:p>
        </p:txBody>
      </p:sp>
      <p:sp>
        <p:nvSpPr>
          <p:cNvPr id="3" name="Oval 36"/>
          <p:cNvSpPr/>
          <p:nvPr/>
        </p:nvSpPr>
        <p:spPr>
          <a:xfrm rot="10800000" flipH="1" flipV="1">
            <a:off x="6056630" y="3291840"/>
            <a:ext cx="2697480" cy="86106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zh-CN" altLang="en-US" sz="3200" b="1" u="none" dirty="0">
                <a:solidFill>
                  <a:srgbClr val="FF3300"/>
                </a:solidFill>
                <a:latin typeface="Arial" panose="020B0604020202020204" pitchFamily="34" charset="0"/>
              </a:rPr>
              <a:t>形象比喻</a:t>
            </a:r>
          </a:p>
        </p:txBody>
      </p:sp>
      <p:sp>
        <p:nvSpPr>
          <p:cNvPr id="4" name="左大括号 3"/>
          <p:cNvSpPr/>
          <p:nvPr/>
        </p:nvSpPr>
        <p:spPr>
          <a:xfrm>
            <a:off x="663575" y="2251710"/>
            <a:ext cx="851535" cy="1530350"/>
          </a:xfrm>
          <a:prstGeom prst="lef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9317355" y="1773555"/>
            <a:ext cx="222758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像北斗七星 </a:t>
            </a:r>
          </a:p>
          <a:p>
            <a:r>
              <a:rPr lang="zh-CN" altLang="en-US" sz="2800"/>
              <a:t>像蛇爬行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926330" y="4333240"/>
            <a:ext cx="22275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像狗的牙齿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36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3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3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3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3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3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13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3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3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3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3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113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72" grpId="0"/>
      <p:bldP spid="113674" grpId="0"/>
      <p:bldP spid="113673" grpId="0"/>
      <p:bldP spid="113675" grpId="0"/>
      <p:bldP spid="113700" grpId="0" bldLvl="0" animBg="1"/>
      <p:bldP spid="3" grpId="0" bldLvl="0" animBg="1"/>
      <p:bldP spid="5" grpId="0"/>
      <p:bldP spid="5" grpId="1"/>
      <p:bldP spid="6" grpId="0"/>
      <p:bldP spid="6" grpId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305---"/>
          <p:cNvPicPr>
            <a:picLocks noChangeAspect="1"/>
          </p:cNvPicPr>
          <p:nvPr/>
        </p:nvPicPr>
        <p:blipFill>
          <a:blip r:embed="rId2" cstate="print">
            <a:lum bright="6000" contrast="36000"/>
          </a:blip>
          <a:stretch>
            <a:fillRect/>
          </a:stretch>
        </p:blipFill>
        <p:spPr>
          <a:xfrm>
            <a:off x="1258570" y="1769110"/>
            <a:ext cx="9526270" cy="47904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7213600" y="3765550"/>
            <a:ext cx="1830705" cy="5835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3200"/>
              <a:t>凄神寒骨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10845" y="269875"/>
            <a:ext cx="11318240" cy="1198880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sz="36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第四段写潭上景物和作者的感受，围绕哪一个字来写？</a:t>
            </a:r>
            <a:br>
              <a:rPr sz="36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</a:br>
            <a:r>
              <a:rPr sz="36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描写了</a:t>
            </a:r>
            <a:r>
              <a:rPr sz="3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小石潭中怎样的气氛</a:t>
            </a:r>
            <a:r>
              <a:rPr sz="36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？反映作者</a:t>
            </a:r>
            <a:r>
              <a:rPr sz="3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怎样的心情</a:t>
            </a:r>
            <a:r>
              <a:rPr sz="36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？ </a:t>
            </a:r>
            <a:endParaRPr lang="zh-CN" altLang="en-US" sz="36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3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2"/>
          <p:cNvSpPr txBox="1"/>
          <p:nvPr/>
        </p:nvSpPr>
        <p:spPr>
          <a:xfrm>
            <a:off x="1524000" y="2286000"/>
            <a:ext cx="86868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u="none" dirty="0">
                <a:solidFill>
                  <a:schemeClr val="bg1"/>
                </a:solidFill>
                <a:latin typeface="新宋体" panose="02010609030101010101" pitchFamily="49" charset="-122"/>
                <a:ea typeface="新宋体" panose="02010609030101010101" pitchFamily="49" charset="-122"/>
              </a:rPr>
              <a:t> </a:t>
            </a:r>
          </a:p>
        </p:txBody>
      </p:sp>
      <p:sp>
        <p:nvSpPr>
          <p:cNvPr id="84995" name="Text Box 3"/>
          <p:cNvSpPr txBox="1">
            <a:spLocks noChangeArrowheads="1"/>
          </p:cNvSpPr>
          <p:nvPr/>
        </p:nvSpPr>
        <p:spPr bwMode="auto">
          <a:xfrm>
            <a:off x="7952741" y="981075"/>
            <a:ext cx="2029460" cy="43195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vert="eaVert"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defRPr/>
            </a:pPr>
            <a:r>
              <a:rPr kumimoji="1" lang="zh-CN" altLang="en-US" sz="6600" b="1" u="none" kern="1200" cap="none" spc="0" normalizeH="0" baseline="0" noProof="0" smtClean="0">
                <a:solidFill>
                  <a:srgbClr val="FF0000"/>
                </a:solidFill>
                <a:latin typeface="Times New Roman" panose="02020603050405020304" pitchFamily="18" charset="0"/>
                <a:ea typeface="隶书" pitchFamily="49" charset="-122"/>
                <a:cs typeface="+mn-cs"/>
              </a:rPr>
              <a:t>小石潭记</a:t>
            </a:r>
            <a:endParaRPr kumimoji="1" lang="zh-CN" altLang="en-US" sz="6600" b="1" u="none" kern="1200" cap="none" spc="0" normalizeH="0" baseline="0" noProof="0" smtClean="0">
              <a:solidFill>
                <a:srgbClr val="003300"/>
              </a:solidFill>
              <a:latin typeface="Times New Roman" panose="02020603050405020304" pitchFamily="18" charset="0"/>
              <a:ea typeface="隶书" pitchFamily="49" charset="-122"/>
              <a:cs typeface="+mn-cs"/>
            </a:endParaRPr>
          </a:p>
          <a:p>
            <a:pPr marR="0" defTabSz="914400">
              <a:spcBef>
                <a:spcPct val="50000"/>
              </a:spcBef>
              <a:buClrTx/>
              <a:buSzTx/>
              <a:buFontTx/>
              <a:defRPr/>
            </a:pPr>
            <a:r>
              <a:rPr kumimoji="1" lang="zh-CN" altLang="en-US" sz="3600" b="1" u="none" kern="1200" cap="none" spc="0" normalizeH="0" baseline="0" noProof="0" smtClean="0">
                <a:solidFill>
                  <a:srgbClr val="003300"/>
                </a:solidFill>
                <a:latin typeface="Times New Roman" panose="02020603050405020304" pitchFamily="18" charset="0"/>
                <a:ea typeface="隶书" pitchFamily="49" charset="-122"/>
                <a:cs typeface="+mn-cs"/>
              </a:rPr>
              <a:t>                  </a:t>
            </a:r>
            <a:r>
              <a:rPr kumimoji="1" lang="en-US" altLang="zh-CN" sz="3600" b="1" u="none" kern="1200" cap="none" spc="0" normalizeH="0" baseline="0" noProof="0" smtClean="0">
                <a:solidFill>
                  <a:srgbClr val="FF0000"/>
                </a:solidFill>
                <a:latin typeface="Times New Roman" panose="02020603050405020304" pitchFamily="18" charset="0"/>
                <a:ea typeface="隶书" pitchFamily="49" charset="-122"/>
                <a:cs typeface="+mn-cs"/>
              </a:rPr>
              <a:t>[</a:t>
            </a:r>
            <a:r>
              <a:rPr kumimoji="1" lang="zh-CN" altLang="en-US" sz="3600" b="1" u="none" kern="1200" cap="none" spc="0" normalizeH="0" baseline="0" noProof="0" smtClean="0">
                <a:solidFill>
                  <a:srgbClr val="FF0000"/>
                </a:solidFill>
                <a:latin typeface="Times New Roman" panose="02020603050405020304" pitchFamily="18" charset="0"/>
                <a:ea typeface="隶书" pitchFamily="49" charset="-122"/>
                <a:cs typeface="+mn-cs"/>
              </a:rPr>
              <a:t>唐</a:t>
            </a:r>
            <a:r>
              <a:rPr kumimoji="1" lang="en-US" altLang="zh-CN" sz="3600" b="1" u="none" kern="1200" cap="none" spc="0" normalizeH="0" baseline="0" noProof="0" smtClean="0">
                <a:solidFill>
                  <a:srgbClr val="FF0000"/>
                </a:solidFill>
                <a:latin typeface="Times New Roman" panose="02020603050405020304" pitchFamily="18" charset="0"/>
                <a:ea typeface="隶书" pitchFamily="49" charset="-122"/>
                <a:cs typeface="+mn-cs"/>
              </a:rPr>
              <a:t>]</a:t>
            </a:r>
            <a:r>
              <a:rPr kumimoji="1" lang="zh-CN" altLang="en-US" sz="3600" b="1" u="none" kern="1200" cap="none" spc="0" normalizeH="0" baseline="0" noProof="0" smtClean="0">
                <a:solidFill>
                  <a:srgbClr val="FF0000"/>
                </a:solidFill>
                <a:latin typeface="Times New Roman" panose="02020603050405020304" pitchFamily="18" charset="0"/>
                <a:ea typeface="隶书" pitchFamily="49" charset="-122"/>
                <a:cs typeface="+mn-cs"/>
              </a:rPr>
              <a:t>柳宗元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87350" y="384810"/>
            <a:ext cx="7304405" cy="92202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zh-CN" altLang="en-US" sz="5400"/>
              <a:t>环节四   赏景探怀</a:t>
            </a:r>
          </a:p>
        </p:txBody>
      </p:sp>
      <p:sp>
        <p:nvSpPr>
          <p:cNvPr id="12298" name="Text Box 10"/>
          <p:cNvSpPr txBox="1"/>
          <p:nvPr/>
        </p:nvSpPr>
        <p:spPr>
          <a:xfrm>
            <a:off x="3219450" y="2113915"/>
            <a:ext cx="5048885" cy="26301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6600" b="1" u="none" dirty="0">
                <a:latin typeface="隶书" pitchFamily="49" charset="-122"/>
                <a:ea typeface="隶书" pitchFamily="49" charset="-122"/>
              </a:rPr>
              <a:t>赏石潭美景</a:t>
            </a:r>
          </a:p>
          <a:p>
            <a:pPr>
              <a:spcBef>
                <a:spcPct val="50000"/>
              </a:spcBef>
            </a:pPr>
            <a:r>
              <a:rPr lang="zh-CN" altLang="en-US" sz="6600" b="1" u="none" dirty="0">
                <a:latin typeface="隶书" pitchFamily="49" charset="-122"/>
                <a:ea typeface="隶书" pitchFamily="49" charset="-122"/>
              </a:rPr>
              <a:t>探作者情怀</a:t>
            </a:r>
            <a:endParaRPr lang="zh-CN" altLang="en-US" sz="6600" u="none" dirty="0">
              <a:latin typeface="隶书" pitchFamily="49" charset="-122"/>
              <a:ea typeface="隶书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sz="3600"/>
              <a:t>活动一：品谈小石潭之美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925" y="1296035"/>
            <a:ext cx="11262360" cy="5041265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可以用文中原句，也可用自己的语言谈谈小石潭的美</a:t>
            </a:r>
            <a:r>
              <a:rPr lang="en-US" altLang="zh-CN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</a:t>
            </a:r>
          </a:p>
          <a:p>
            <a:pPr marL="0" indent="0">
              <a:buNone/>
            </a:pPr>
            <a:r>
              <a:rPr lang="en-US" altLang="zh-CN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用一两个恰当的形容词从总体上概括</a:t>
            </a:r>
            <a:r>
              <a:rPr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小石潭的美</a:t>
            </a:r>
            <a:r>
              <a:rPr lang="en-US" altLang="zh-CN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.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26770" y="3281680"/>
            <a:ext cx="1059497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示例：</a:t>
            </a:r>
            <a:endParaRPr lang="zh-CN" altLang="en-US" sz="3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3200" u="sng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小石潭的美，美在</a:t>
            </a:r>
            <a:r>
              <a:rPr lang="zh-CN" altLang="en-US" sz="3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水声潺潺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en-US" altLang="zh-CN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隔篁竹，闻水声，如名珮环</a:t>
            </a:r>
            <a:r>
              <a:rPr lang="en-US" altLang="zh-CN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en-US" sz="3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有一种远离尘世喧嚣的清幽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24815" y="1029970"/>
            <a:ext cx="11372850" cy="2922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永州市旅游公司准备开发小石潭景区，</a:t>
            </a:r>
            <a:r>
              <a:rPr lang="zh-CN" altLang="en-US" sz="3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想请你为小石潭撰写一段宣传词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，并推荐一个小石潭特色景点。</a:t>
            </a:r>
          </a:p>
          <a:p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宣传词需要包含：</a:t>
            </a:r>
            <a:r>
              <a:rPr lang="zh-CN" altLang="en-US" sz="28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地理位置</a:t>
            </a:r>
          </a:p>
          <a:p>
            <a:r>
              <a:rPr lang="zh-CN" altLang="en-US" sz="28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  历史文化（柳宗元《小石潭记》将小石潭扬名天下）</a:t>
            </a:r>
          </a:p>
          <a:p>
            <a:r>
              <a:rPr lang="zh-CN" altLang="en-US" sz="28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  小石潭的主要景色特点等</a:t>
            </a:r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</a:p>
          <a:p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24815" y="3952875"/>
            <a:ext cx="11436985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示例：</a:t>
            </a:r>
          </a:p>
          <a:p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朋友们好，今天我想为您推荐一处世外桃源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——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小石潭。</a:t>
            </a:r>
          </a:p>
          <a:p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它位于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……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；一千多年前，一位中国历史上的文人曾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……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；</a:t>
            </a:r>
          </a:p>
          <a:p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来到小石潭，您可以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……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。</a:t>
            </a:r>
          </a:p>
          <a:p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其中，我认为要数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……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景点（如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小径通幽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”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），您最不容错过。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783840" y="132715"/>
            <a:ext cx="6234430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4000" b="1">
                <a:sym typeface="+mn-ea"/>
              </a:rPr>
              <a:t>活动二：撰写旅游词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7045" y="935990"/>
            <a:ext cx="11217910" cy="647700"/>
          </a:xfrm>
          <a:solidFill>
            <a:schemeClr val="accent6"/>
          </a:solidFill>
        </p:spPr>
        <p:txBody>
          <a:bodyPr/>
          <a:lstStyle/>
          <a:p>
            <a:r>
              <a:rPr lang="zh-CN" altLang="en-US" sz="3200"/>
              <a:t>景物描写中蕴含着情感，能否感受到作者的情感起伏变化？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1307" y="1720815"/>
            <a:ext cx="10852237" cy="5041355"/>
          </a:xfrm>
        </p:spPr>
        <p:txBody>
          <a:bodyPr/>
          <a:lstStyle/>
          <a:p>
            <a:pPr marL="0" indent="0" algn="l">
              <a:buNone/>
            </a:pPr>
            <a:r>
              <a:rPr lang="zh-CN" altLang="en-US" sz="3200"/>
              <a:t>先找到能表现作者心情的原句。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049270" y="2623820"/>
            <a:ext cx="603631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latin typeface="楷体" panose="02010609060101010101" charset="-122"/>
                <a:ea typeface="楷体" panose="02010609060101010101" charset="-122"/>
              </a:rPr>
              <a:t>心乐之</a:t>
            </a:r>
            <a:r>
              <a:rPr lang="zh-CN" altLang="en-US" sz="4000">
                <a:solidFill>
                  <a:srgbClr val="FF0000"/>
                </a:solidFill>
                <a:sym typeface="+mn-ea"/>
              </a:rPr>
              <a:t>…</a:t>
            </a:r>
            <a:endParaRPr lang="zh-CN" altLang="en-US" sz="400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4000">
                <a:latin typeface="楷体" panose="02010609060101010101" charset="-122"/>
                <a:ea typeface="楷体" panose="02010609060101010101" charset="-122"/>
              </a:rPr>
              <a:t>似与游者相乐</a:t>
            </a:r>
            <a:r>
              <a:rPr lang="zh-CN" altLang="en-US" sz="4000">
                <a:solidFill>
                  <a:srgbClr val="FF0000"/>
                </a:solidFill>
                <a:sym typeface="+mn-ea"/>
              </a:rPr>
              <a:t>…</a:t>
            </a:r>
            <a:endParaRPr lang="zh-CN" altLang="en-US" sz="400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4000">
                <a:latin typeface="楷体" panose="02010609060101010101" charset="-122"/>
                <a:ea typeface="楷体" panose="02010609060101010101" charset="-122"/>
              </a:rPr>
              <a:t>凄神寒骨，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悄怆幽邃</a:t>
            </a:r>
            <a:r>
              <a:rPr lang="zh-CN" altLang="en-US" sz="4000">
                <a:solidFill>
                  <a:srgbClr val="FF0000"/>
                </a:solidFill>
                <a:sym typeface="+mn-ea"/>
              </a:rPr>
              <a:t>…</a:t>
            </a:r>
            <a:endParaRPr lang="zh-CN" altLang="en-US" sz="40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5" name="右箭头 4"/>
          <p:cNvSpPr/>
          <p:nvPr/>
        </p:nvSpPr>
        <p:spPr>
          <a:xfrm>
            <a:off x="3049270" y="5140325"/>
            <a:ext cx="967105" cy="4102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311785" y="4806950"/>
            <a:ext cx="273748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发现小石潭的兴奋</a:t>
            </a:r>
            <a:r>
              <a:rPr lang="en-US" altLang="zh-CN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愉悦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016375" y="4806950"/>
            <a:ext cx="288544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与鱼儿逗乐的愉悦/忘我</a:t>
            </a:r>
          </a:p>
        </p:txBody>
      </p:sp>
      <p:sp>
        <p:nvSpPr>
          <p:cNvPr id="8" name="右箭头 7"/>
          <p:cNvSpPr/>
          <p:nvPr/>
        </p:nvSpPr>
        <p:spPr>
          <a:xfrm>
            <a:off x="6724650" y="5201285"/>
            <a:ext cx="967105" cy="4102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8007985" y="4776470"/>
            <a:ext cx="4184015" cy="1137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小石潭的清幽，</a:t>
            </a:r>
          </a:p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触发贬居的凄凉之感</a:t>
            </a:r>
          </a:p>
        </p:txBody>
      </p:sp>
      <p:sp>
        <p:nvSpPr>
          <p:cNvPr id="9" name="标题 1"/>
          <p:cNvSpPr>
            <a:spLocks noGrp="1"/>
          </p:cNvSpPr>
          <p:nvPr/>
        </p:nvSpPr>
        <p:spPr>
          <a:xfrm>
            <a:off x="311742" y="15133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algn="ctr"/>
            <a:r>
              <a:rPr lang="zh-CN" altLang="en-US" sz="3600" dirty="0" smtClean="0"/>
              <a:t>探究</a:t>
            </a:r>
            <a:r>
              <a:rPr lang="zh-CN" altLang="en-US" sz="3600" dirty="0"/>
              <a:t>作者情感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 bldLvl="0" animBg="1"/>
      <p:bldP spid="5" grpId="1" animBg="1"/>
      <p:bldP spid="6" grpId="0"/>
      <p:bldP spid="6" grpId="1"/>
      <p:bldP spid="7" grpId="0"/>
      <p:bldP spid="7" grpId="1"/>
      <p:bldP spid="8" grpId="0" bldLvl="0" animBg="1"/>
      <p:bldP spid="8" grpId="1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4434" name="Picture 2" descr="小石潭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99200" y="0"/>
            <a:ext cx="5892800" cy="6858000"/>
          </a:xfrm>
          <a:prstGeom prst="rect">
            <a:avLst/>
          </a:prstGeom>
          <a:noFill/>
        </p:spPr>
      </p:pic>
      <p:pic>
        <p:nvPicPr>
          <p:cNvPr id="274435" name="Picture 3" descr="小石潭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299200" cy="6858000"/>
          </a:xfrm>
          <a:prstGeom prst="rect">
            <a:avLst/>
          </a:prstGeom>
          <a:noFill/>
        </p:spPr>
      </p:pic>
      <p:sp>
        <p:nvSpPr>
          <p:cNvPr id="274436" name="Text Box 4"/>
          <p:cNvSpPr txBox="1">
            <a:spLocks noChangeArrowheads="1"/>
          </p:cNvSpPr>
          <p:nvPr/>
        </p:nvSpPr>
        <p:spPr bwMode="auto">
          <a:xfrm>
            <a:off x="527051" y="908050"/>
            <a:ext cx="426720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72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隶书" pitchFamily="49" charset="-122"/>
              </a:rPr>
              <a:t>心乐之</a:t>
            </a:r>
          </a:p>
        </p:txBody>
      </p:sp>
      <p:sp>
        <p:nvSpPr>
          <p:cNvPr id="274437" name="Text Box 5"/>
          <p:cNvSpPr txBox="1">
            <a:spLocks noChangeArrowheads="1"/>
          </p:cNvSpPr>
          <p:nvPr/>
        </p:nvSpPr>
        <p:spPr bwMode="auto">
          <a:xfrm>
            <a:off x="6479117" y="1196975"/>
            <a:ext cx="528320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72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隶书" pitchFamily="49" charset="-122"/>
              </a:rPr>
              <a:t>悄怆幽邃</a:t>
            </a:r>
          </a:p>
        </p:txBody>
      </p:sp>
      <p:sp>
        <p:nvSpPr>
          <p:cNvPr id="274439" name="WordArt 7"/>
          <p:cNvSpPr>
            <a:spLocks noChangeArrowheads="1" noChangeShapeType="1" noTextEdit="1"/>
          </p:cNvSpPr>
          <p:nvPr/>
        </p:nvSpPr>
        <p:spPr bwMode="auto">
          <a:xfrm>
            <a:off x="4944534" y="3068639"/>
            <a:ext cx="3071284" cy="2808287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zh-CN" altLang="en-US" sz="3600" kern="10">
                <a:ln w="9525">
                  <a:miter lim="800000"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宋体"/>
                <a:ea typeface="宋体"/>
              </a:rPr>
              <a:t>？</a:t>
            </a:r>
          </a:p>
        </p:txBody>
      </p:sp>
      <p:sp>
        <p:nvSpPr>
          <p:cNvPr id="274440" name="AutoShape 8"/>
          <p:cNvSpPr>
            <a:spLocks noChangeArrowheads="1"/>
          </p:cNvSpPr>
          <p:nvPr/>
        </p:nvSpPr>
        <p:spPr bwMode="auto">
          <a:xfrm>
            <a:off x="4464051" y="1484314"/>
            <a:ext cx="2067983" cy="485775"/>
          </a:xfrm>
          <a:prstGeom prst="rightArrow">
            <a:avLst>
              <a:gd name="adj1" fmla="val 50000"/>
              <a:gd name="adj2" fmla="val 7982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4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4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4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4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4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4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4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4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4436" grpId="0" autoUpdateAnimBg="0"/>
      <p:bldP spid="274437" grpId="0" autoUpdateAnimBg="0"/>
      <p:bldP spid="274439" grpId="0" animBg="1"/>
      <p:bldP spid="274440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/>
          <p:nvPr/>
        </p:nvSpPr>
        <p:spPr>
          <a:xfrm rot="10800000" flipV="1">
            <a:off x="574647" y="0"/>
            <a:ext cx="10903585" cy="1322070"/>
          </a:xfrm>
          <a:prstGeom prst="rect">
            <a:avLst/>
          </a:prstGeom>
          <a:solidFill>
            <a:schemeClr val="accent6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altLang="zh-CN" sz="4000" b="1" u="none" dirty="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4000" b="1" u="none" dirty="0">
                <a:latin typeface="楷体_GB2312" pitchFamily="49" charset="-122"/>
                <a:ea typeface="楷体_GB2312" pitchFamily="49" charset="-122"/>
              </a:rPr>
              <a:t>文章前面写</a:t>
            </a:r>
            <a:r>
              <a:rPr lang="zh-CN" altLang="en-US" sz="4000" b="1" u="none" dirty="0">
                <a:latin typeface="Times New Roman" panose="02020603050405020304" pitchFamily="18" charset="0"/>
                <a:ea typeface="楷体_GB2312" pitchFamily="49" charset="-122"/>
              </a:rPr>
              <a:t>“</a:t>
            </a:r>
            <a:r>
              <a:rPr lang="zh-CN" altLang="en-US" sz="4000" b="1" u="none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心乐之</a:t>
            </a:r>
            <a:r>
              <a:rPr lang="zh-CN" altLang="en-US" sz="4000" b="1" u="none" dirty="0">
                <a:latin typeface="Times New Roman" panose="02020603050405020304" pitchFamily="18" charset="0"/>
                <a:ea typeface="楷体_GB2312" pitchFamily="49" charset="-122"/>
              </a:rPr>
              <a:t>”</a:t>
            </a:r>
            <a:r>
              <a:rPr lang="zh-CN" altLang="en-US" sz="4000" b="1" u="none" dirty="0">
                <a:latin typeface="楷体_GB2312" pitchFamily="49" charset="-122"/>
                <a:ea typeface="楷体_GB2312" pitchFamily="49" charset="-122"/>
              </a:rPr>
              <a:t>，后面又写</a:t>
            </a:r>
            <a:r>
              <a:rPr lang="zh-CN" altLang="en-US" sz="4000" b="1" u="none" dirty="0">
                <a:latin typeface="Times New Roman" panose="02020603050405020304" pitchFamily="18" charset="0"/>
                <a:ea typeface="楷体_GB2312" pitchFamily="49" charset="-122"/>
              </a:rPr>
              <a:t>“</a:t>
            </a:r>
            <a:r>
              <a:rPr lang="zh-CN" altLang="en-US" sz="4000" b="1" u="none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悄怆幽邃</a:t>
            </a:r>
            <a:r>
              <a:rPr lang="zh-CN" altLang="en-US" sz="4000" b="1" u="none" dirty="0">
                <a:latin typeface="Times New Roman" panose="02020603050405020304" pitchFamily="18" charset="0"/>
                <a:ea typeface="楷体_GB2312" pitchFamily="49" charset="-122"/>
              </a:rPr>
              <a:t>”</a:t>
            </a:r>
            <a:r>
              <a:rPr lang="zh-CN" altLang="en-US" sz="4000" b="1" u="none" dirty="0">
                <a:latin typeface="楷体_GB2312" pitchFamily="49" charset="-122"/>
                <a:ea typeface="楷体_GB2312" pitchFamily="49" charset="-122"/>
              </a:rPr>
              <a:t>，</a:t>
            </a:r>
            <a:r>
              <a:rPr lang="zh-CN" altLang="en-US" sz="4000" b="1" u="none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一乐一忧</a:t>
            </a:r>
            <a:r>
              <a:rPr lang="zh-CN" altLang="en-US" sz="4000" b="1" u="none" dirty="0">
                <a:latin typeface="楷体_GB2312" pitchFamily="49" charset="-122"/>
                <a:ea typeface="楷体_GB2312" pitchFamily="49" charset="-122"/>
              </a:rPr>
              <a:t>似难相容，该如何理解？ </a:t>
            </a:r>
          </a:p>
        </p:txBody>
      </p:sp>
      <p:sp>
        <p:nvSpPr>
          <p:cNvPr id="3" name="Rectangle 2"/>
          <p:cNvSpPr/>
          <p:nvPr/>
        </p:nvSpPr>
        <p:spPr>
          <a:xfrm rot="10800000" flipV="1">
            <a:off x="3394710" y="2509520"/>
            <a:ext cx="7691755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altLang="zh-CN" sz="4000" b="1" u="none" dirty="0"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sz="4000" b="1" u="none" dirty="0">
              <a:solidFill>
                <a:srgbClr val="92D05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68963" name="Rectangle 3"/>
          <p:cNvSpPr/>
          <p:nvPr/>
        </p:nvSpPr>
        <p:spPr>
          <a:xfrm>
            <a:off x="0" y="1489544"/>
            <a:ext cx="12192000" cy="45243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altLang="zh-CN" sz="4000" b="1" u="none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zh-CN" altLang="en-US" sz="4800" b="1" u="none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乐是忧的另一种表现形式。</a:t>
            </a:r>
            <a:r>
              <a:rPr lang="zh-CN" altLang="en-US" sz="4800" b="1" u="none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柳宗元参与改革，失败被贬，心中愤懑难平。</a:t>
            </a:r>
          </a:p>
          <a:p>
            <a:pPr eaLnBrk="0" hangingPunct="0"/>
            <a:r>
              <a:rPr lang="zh-CN" altLang="en-US" sz="4800" b="1" u="none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</a:p>
          <a:p>
            <a:pPr eaLnBrk="0" hangingPunct="0"/>
            <a:r>
              <a:rPr lang="zh-CN" altLang="en-US" sz="4800" b="1" u="none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而寄情山水正是为了摆脱这种抑郁的心情；但这种欢乐毕竟是暂时的</a:t>
            </a:r>
            <a:r>
              <a:rPr lang="en-US" altLang="zh-CN" sz="4800" b="1" u="none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4800" b="1" u="none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一经凄清环境的触发，忧伤悲凉的心情又会流露出来。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168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5" name="Rectangle 3"/>
          <p:cNvSpPr/>
          <p:nvPr/>
        </p:nvSpPr>
        <p:spPr>
          <a:xfrm>
            <a:off x="415925" y="628650"/>
            <a:ext cx="11313795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altLang="zh-CN" sz="4000" b="1" u="none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  </a:t>
            </a:r>
            <a:endParaRPr lang="zh-CN" altLang="en-US" sz="4000" b="1" u="none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58157" y="3208325"/>
            <a:ext cx="6311265" cy="25545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柳宗元被贬为永州司马后，贫病交加，老母病故，居处遭火。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他满怀忧惧之情，多借山水以排遣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4000" dirty="0"/>
          </a:p>
        </p:txBody>
      </p:sp>
      <p:pic>
        <p:nvPicPr>
          <p:cNvPr id="7172" name="Picture 7" descr="图片柳宗元"/>
          <p:cNvPicPr>
            <a:picLocks noChangeAspect="1"/>
          </p:cNvPicPr>
          <p:nvPr/>
        </p:nvPicPr>
        <p:blipFill>
          <a:blip r:embed="rId2" cstate="print"/>
          <a:srcRect l="-2023" t="11896" r="13388" b="-531"/>
          <a:stretch>
            <a:fillRect/>
          </a:stretch>
        </p:blipFill>
        <p:spPr>
          <a:xfrm>
            <a:off x="8519160" y="2639060"/>
            <a:ext cx="3496945" cy="40659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442429" y="0"/>
            <a:ext cx="1131316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作者极力描写小石潭的幽静，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过于寂寥的环境触动了作者的心绪，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寓情于景（触景生情）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透露出作者贬居生活孤寂悲凉的心境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6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15" grpId="0"/>
      <p:bldP spid="2" grpId="0"/>
      <p:bldP spid="2" grpId="1"/>
      <p:bldP spid="4" grpId="0"/>
      <p:bldP spid="4" grpId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07390" y="309245"/>
            <a:ext cx="10776585" cy="230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课文最后一段，交代了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同游者</a:t>
            </a:r>
            <a:r>
              <a:rPr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：吴武陵，龚古，余弟宗玄。</a:t>
            </a:r>
            <a:r>
              <a:rPr sz="3200" u="sng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隶而从者</a:t>
            </a:r>
            <a:r>
              <a:rPr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，崔氏二小生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</a:p>
          <a:p>
            <a:pPr>
              <a:lnSpc>
                <a:spcPct val="90000"/>
              </a:lnSpc>
            </a:pPr>
            <a:endParaRPr lang="zh-CN" altLang="en-US" sz="32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有那么多人一同来到小石潭，为什么作者还要说</a:t>
            </a:r>
            <a:r>
              <a:rPr lang="en-US" altLang="zh-CN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坐潭上，四面竹树环合，寂寥无人</a:t>
            </a:r>
            <a:r>
              <a:rPr lang="en-US" altLang="zh-CN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36295" y="2759075"/>
            <a:ext cx="1051941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</a:rPr>
              <a:t>对于被贬远荒之地，</a:t>
            </a:r>
            <a:r>
              <a:rPr lang="zh-CN" altLang="en-US" sz="3600">
                <a:solidFill>
                  <a:srgbClr val="FF0000"/>
                </a:solidFill>
                <a:sym typeface="+mn-ea"/>
              </a:rPr>
              <a:t>内心深处无法排遣的孤寂落寞，面对人生挫折而抑郁寡欢。</a:t>
            </a:r>
            <a:endParaRPr lang="zh-CN" altLang="en-US" sz="3600">
              <a:solidFill>
                <a:srgbClr val="FF0000"/>
              </a:solidFill>
            </a:endParaRPr>
          </a:p>
          <a:p>
            <a:endParaRPr lang="zh-CN" altLang="en-US" sz="3600">
              <a:solidFill>
                <a:srgbClr val="FF0000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7675245" y="3926840"/>
            <a:ext cx="4516755" cy="293116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62280" y="4512310"/>
            <a:ext cx="7066915" cy="21228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柳宗元在荒远偏僻的永州苦呆了整整十年。后又被改贬到更为荒凉的柳州</a:t>
            </a:r>
            <a:r>
              <a:rPr 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r>
              <a:rPr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四年后，病魔无情地夺去了他年仅</a:t>
            </a:r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47</a:t>
            </a:r>
            <a:r>
              <a:rPr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岁</a:t>
            </a:r>
            <a:r>
              <a:rPr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的生命。</a:t>
            </a:r>
            <a:endParaRPr lang="zh-CN" altLang="en-US" sz="320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8" grpId="0"/>
      <p:bldP spid="8" grpId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/>
          <p:cNvSpPr>
            <a:spLocks noGrp="1"/>
          </p:cNvSpPr>
          <p:nvPr/>
        </p:nvSpPr>
        <p:spPr>
          <a:xfrm>
            <a:off x="311742" y="15133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algn="ctr"/>
            <a:r>
              <a:rPr lang="zh-CN" altLang="en-US" sz="3600"/>
              <a:t>活动三：为柳宗元撰写内心独白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32435" y="936625"/>
            <a:ext cx="11327130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古人说：</a:t>
            </a:r>
            <a:r>
              <a:rPr lang="en-US" altLang="zh-CN" sz="2800"/>
              <a:t>“</a:t>
            </a:r>
            <a:r>
              <a:rPr lang="zh-CN" altLang="en-US" sz="2800"/>
              <a:t>登山则情满于山，观海则意溢于海。</a:t>
            </a:r>
            <a:r>
              <a:rPr lang="en-US" altLang="zh-CN" sz="2800"/>
              <a:t>”</a:t>
            </a:r>
          </a:p>
          <a:p>
            <a:endParaRPr lang="en-US" altLang="zh-CN" sz="2800"/>
          </a:p>
          <a:p>
            <a:r>
              <a:rPr lang="zh-CN" altLang="en-US" sz="2800"/>
              <a:t>古代文人在流连山水之时，也都和柳宗元一样，常常写下带有自己个性的诗歌。</a:t>
            </a:r>
            <a:r>
              <a:rPr lang="zh-CN" altLang="en-US" sz="2800">
                <a:solidFill>
                  <a:srgbClr val="FF0000"/>
                </a:solidFill>
              </a:rPr>
              <a:t>你能想到哪些</a:t>
            </a:r>
            <a:r>
              <a:rPr lang="en-US" altLang="zh-CN" sz="2800">
                <a:solidFill>
                  <a:srgbClr val="FF0000"/>
                </a:solidFill>
              </a:rPr>
              <a:t>“</a:t>
            </a:r>
            <a:r>
              <a:rPr lang="zh-CN" altLang="en-US" sz="2800">
                <a:solidFill>
                  <a:srgbClr val="FF0000"/>
                </a:solidFill>
              </a:rPr>
              <a:t>寓情于景</a:t>
            </a:r>
            <a:r>
              <a:rPr lang="en-US" altLang="zh-CN" sz="2800">
                <a:solidFill>
                  <a:srgbClr val="FF0000"/>
                </a:solidFill>
              </a:rPr>
              <a:t>”</a:t>
            </a:r>
            <a:r>
              <a:rPr lang="zh-CN" altLang="en-US" sz="2800">
                <a:solidFill>
                  <a:srgbClr val="FF0000"/>
                </a:solidFill>
              </a:rPr>
              <a:t>的诗句？诗中又流露出他们什么样的人生态度？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93725" y="3472180"/>
            <a:ext cx="11004550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latin typeface="楷体" panose="02010609060101010101" charset="-122"/>
                <a:ea typeface="楷体" panose="02010609060101010101" charset="-122"/>
              </a:rPr>
              <a:t>当被贬的苏轼芒鞋踏雨，他吟唱道：</a:t>
            </a:r>
          </a:p>
          <a:p>
            <a:r>
              <a:rPr lang="zh-CN" altLang="en-US" sz="3200">
                <a:latin typeface="楷体" panose="02010609060101010101" charset="-122"/>
                <a:ea typeface="楷体" panose="02010609060101010101" charset="-122"/>
              </a:rPr>
              <a:t>当被贬数十年的刘禹锡，看到秋日晴空，孤鹤凌云而飞，他吟唱道：</a:t>
            </a:r>
          </a:p>
          <a:p>
            <a:r>
              <a:rPr lang="zh-CN" altLang="en-US" sz="3200">
                <a:latin typeface="楷体" panose="02010609060101010101" charset="-122"/>
                <a:ea typeface="楷体" panose="02010609060101010101" charset="-122"/>
              </a:rPr>
              <a:t>当少年杜甫登顶泰山，傲视四方，他吟唱道：</a:t>
            </a:r>
          </a:p>
          <a:p>
            <a:r>
              <a:rPr lang="zh-CN" altLang="en-US" sz="3200">
                <a:latin typeface="楷体" panose="02010609060101010101" charset="-122"/>
                <a:ea typeface="楷体" panose="02010609060101010101" charset="-122"/>
              </a:rPr>
              <a:t>当李白被赐金放还，远走京城之外，他吟唱道：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65760" y="278130"/>
            <a:ext cx="11474450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/>
              <a:t>你能否用这样的句式，为柳宗元写一段内心独白？</a:t>
            </a:r>
          </a:p>
          <a:p>
            <a:endParaRPr lang="zh-CN" altLang="en-US" sz="3200"/>
          </a:p>
          <a:p>
            <a:r>
              <a:rPr lang="zh-CN" altLang="en-US" sz="3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我不像          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，有                     的（乐观豁达</a:t>
            </a:r>
            <a:r>
              <a:rPr lang="en-US" altLang="zh-CN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/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洒脱豪放</a:t>
            </a:r>
            <a:r>
              <a:rPr lang="en-US" altLang="zh-CN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/</a:t>
            </a:r>
            <a:r>
              <a:rPr lang="zh-CN" altLang="en-US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悠闲自得），</a:t>
            </a:r>
          </a:p>
          <a:p>
            <a:r>
              <a:rPr lang="zh-CN" altLang="en-US" sz="3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我是个天生的孤独患者。</a:t>
            </a:r>
          </a:p>
          <a:p>
            <a:r>
              <a:rPr lang="zh-CN" altLang="en-US" sz="3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但是如果没有我，                     。</a:t>
            </a:r>
            <a:endParaRPr lang="zh-CN" altLang="en-US" sz="3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69900" y="3483610"/>
            <a:ext cx="11370945" cy="3046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示例：</a:t>
            </a:r>
          </a:p>
          <a:p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en-US" sz="3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我不像</a:t>
            </a:r>
            <a:r>
              <a:rPr lang="zh-CN" altLang="en-US" sz="3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刘禹锡</a:t>
            </a:r>
            <a:r>
              <a:rPr lang="zh-CN" altLang="en-US" sz="3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，有</a:t>
            </a:r>
            <a:r>
              <a:rPr lang="en-US" altLang="zh-CN" sz="3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</a:t>
            </a:r>
            <a:r>
              <a:rPr lang="zh-CN" altLang="en-US" sz="3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自古逢秋悲寂寥，我言秋日胜春朝</a:t>
            </a:r>
            <a:r>
              <a:rPr lang="en-US" altLang="zh-CN" sz="3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”</a:t>
            </a:r>
            <a:r>
              <a:rPr lang="zh-CN" altLang="en-US" sz="3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的乐观豪放，笑对贬谪之苦；</a:t>
            </a:r>
          </a:p>
          <a:p>
            <a:r>
              <a:rPr lang="zh-CN" altLang="en-US" sz="3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我是个天生的孤独患者。 </a:t>
            </a:r>
          </a:p>
          <a:p>
            <a:r>
              <a:rPr lang="zh-CN" altLang="en-US" sz="3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但是如果没有我，</a:t>
            </a:r>
            <a:r>
              <a:rPr lang="zh-CN" altLang="en-US" sz="3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后人又怎能听到永州小石潭那</a:t>
            </a:r>
            <a:r>
              <a:rPr lang="en-US" altLang="zh-CN" sz="3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</a:t>
            </a:r>
            <a:r>
              <a:rPr lang="zh-CN" altLang="en-US" sz="3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如鸣珮环</a:t>
            </a:r>
            <a:r>
              <a:rPr lang="en-US" altLang="zh-CN" sz="3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”</a:t>
            </a:r>
            <a:r>
              <a:rPr lang="zh-CN" altLang="en-US" sz="32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的潺潺水声呢</a:t>
            </a:r>
            <a:r>
              <a:rPr lang="zh-CN" altLang="en-US" sz="3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？</a:t>
            </a: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4326890" y="3180715"/>
            <a:ext cx="4450080" cy="1651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5385435" y="1792605"/>
            <a:ext cx="4218305" cy="1651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2607945" y="1743075"/>
            <a:ext cx="1919605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59087" y="343500"/>
            <a:ext cx="10852237" cy="5041355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24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柳宗元</a:t>
            </a:r>
            <a:r>
              <a:rPr sz="24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sz="2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字子厚，唐代文学家，</a:t>
            </a:r>
            <a:r>
              <a:rPr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唐宋八大家之一</a:t>
            </a:r>
            <a:r>
              <a:rPr sz="2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。因为他是河东人（今山西运城），人称</a:t>
            </a:r>
            <a:r>
              <a:rPr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柳河东</a:t>
            </a:r>
            <a:r>
              <a:rPr sz="2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，又因终于柳州刺史任上，又称</a:t>
            </a:r>
            <a:r>
              <a:rPr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柳柳州</a:t>
            </a:r>
            <a:r>
              <a:rPr sz="2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</a:p>
          <a:p>
            <a:pPr marL="0" indent="0">
              <a:buNone/>
            </a:pPr>
            <a:r>
              <a:rPr sz="2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他参加过永贞革新，失败后</a:t>
            </a:r>
            <a:r>
              <a:rPr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被贬</a:t>
            </a:r>
            <a:r>
              <a:rPr sz="2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为</a:t>
            </a:r>
            <a:r>
              <a:rPr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永州司马（同正）</a:t>
            </a:r>
            <a:r>
              <a:rPr sz="2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sz="2400" b="1" u="sng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从此柳宗元在荒远偏僻的永州苦呆了整整十年。</a:t>
            </a:r>
            <a:endParaRPr lang="zh-CN" altLang="en-US" sz="24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0">
              <a:buNone/>
            </a:pPr>
            <a:endParaRPr lang="zh-CN" altLang="en-US" sz="24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0">
              <a:buNone/>
            </a:pPr>
            <a:endParaRPr sz="24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5122" name="Picture 2" descr="u=2620439948,4209566932&amp;gp=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67570" y="3377565"/>
            <a:ext cx="2362835" cy="343535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4" name="肘形连接符 3"/>
          <p:cNvCxnSpPr/>
          <p:nvPr/>
        </p:nvCxnSpPr>
        <p:spPr>
          <a:xfrm>
            <a:off x="4577715" y="3378200"/>
            <a:ext cx="3175" cy="3175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659130" y="3589020"/>
            <a:ext cx="8737600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《小石潭记</a:t>
            </a:r>
            <a:r>
              <a:rPr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》</a:t>
            </a:r>
            <a:r>
              <a:rPr lang="zh-CN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就写于此时此地，来自这样一个失意的文人。</a:t>
            </a:r>
            <a:endParaRPr lang="en-US" altLang="zh-CN" sz="28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en-US" altLang="zh-CN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en-US" sz="2800" b="1" dirty="0">
                <a:latin typeface="Arial" panose="020B0604020202020204" pitchFamily="34" charset="0"/>
                <a:ea typeface="隶书" pitchFamily="49" charset="-122"/>
                <a:sym typeface="+mn-ea"/>
              </a:rPr>
              <a:t>所幸永州的大自然待他不薄，奇形异态的潭水</a:t>
            </a:r>
            <a:r>
              <a:rPr lang="en-US" altLang="zh-CN" sz="2800" b="1" dirty="0">
                <a:latin typeface="隶书" pitchFamily="49" charset="-122"/>
                <a:ea typeface="隶书" pitchFamily="49" charset="-122"/>
                <a:sym typeface="+mn-ea"/>
              </a:rPr>
              <a:t>﹑</a:t>
            </a:r>
            <a:r>
              <a:rPr lang="zh-CN" altLang="en-US" sz="2800" b="1" dirty="0">
                <a:latin typeface="Arial" panose="020B0604020202020204" pitchFamily="34" charset="0"/>
                <a:ea typeface="隶书" pitchFamily="49" charset="-122"/>
                <a:sym typeface="+mn-ea"/>
              </a:rPr>
              <a:t>小丘</a:t>
            </a:r>
            <a:r>
              <a:rPr lang="en-US" altLang="zh-CN" sz="2800" dirty="0">
                <a:latin typeface="Arial" panose="020B0604020202020204" pitchFamily="34" charset="0"/>
                <a:sym typeface="+mn-ea"/>
              </a:rPr>
              <a:t>﹑</a:t>
            </a:r>
            <a:r>
              <a:rPr lang="zh-CN" altLang="en-US" sz="2800" b="1" dirty="0">
                <a:latin typeface="Arial" panose="020B0604020202020204" pitchFamily="34" charset="0"/>
                <a:ea typeface="隶书" pitchFamily="49" charset="-122"/>
                <a:sym typeface="+mn-ea"/>
              </a:rPr>
              <a:t>石渠</a:t>
            </a:r>
            <a:r>
              <a:rPr lang="en-US" altLang="zh-CN" sz="2800" dirty="0">
                <a:latin typeface="Arial" panose="020B0604020202020204" pitchFamily="34" charset="0"/>
                <a:sym typeface="+mn-ea"/>
              </a:rPr>
              <a:t>﹑</a:t>
            </a:r>
            <a:r>
              <a:rPr lang="zh-CN" altLang="en-US" sz="2800" b="1" dirty="0">
                <a:latin typeface="Arial" panose="020B0604020202020204" pitchFamily="34" charset="0"/>
                <a:ea typeface="隶书" pitchFamily="49" charset="-122"/>
                <a:sym typeface="+mn-ea"/>
              </a:rPr>
              <a:t>山涧纷至沓来，美不胜收的</a:t>
            </a:r>
            <a:r>
              <a:rPr lang="en-US" altLang="zh-CN" sz="2800" dirty="0">
                <a:latin typeface="Arial" panose="020B0604020202020204" pitchFamily="34" charset="0"/>
                <a:ea typeface="隶书" pitchFamily="49" charset="-122"/>
                <a:sym typeface="+mn-ea"/>
              </a:rPr>
              <a:t>《</a:t>
            </a:r>
            <a:r>
              <a:rPr lang="zh-CN" altLang="en-US" sz="2800" b="1" dirty="0">
                <a:latin typeface="Arial" panose="020B0604020202020204" pitchFamily="34" charset="0"/>
                <a:ea typeface="隶书" pitchFamily="49" charset="-122"/>
                <a:sym typeface="+mn-ea"/>
              </a:rPr>
              <a:t>永州八记</a:t>
            </a:r>
            <a:r>
              <a:rPr lang="en-US" altLang="zh-CN" sz="2800" b="1" dirty="0">
                <a:latin typeface="Arial" panose="020B0604020202020204" pitchFamily="34" charset="0"/>
                <a:ea typeface="隶书" pitchFamily="49" charset="-122"/>
                <a:sym typeface="+mn-ea"/>
              </a:rPr>
              <a:t>》</a:t>
            </a:r>
            <a:r>
              <a:rPr lang="zh-CN" altLang="en-US" sz="2800" b="1" dirty="0">
                <a:latin typeface="Arial" panose="020B0604020202020204" pitchFamily="34" charset="0"/>
                <a:ea typeface="隶书" pitchFamily="49" charset="-122"/>
                <a:sym typeface="+mn-ea"/>
              </a:rPr>
              <a:t>就写于此时。</a:t>
            </a:r>
            <a:r>
              <a:rPr lang="zh-CN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《小石潭记</a:t>
            </a:r>
            <a:r>
              <a:rPr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》</a:t>
            </a:r>
            <a:r>
              <a:rPr lang="zh-CN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是这八篇游记之一。</a:t>
            </a:r>
            <a:endParaRPr lang="en-US" altLang="zh-CN" sz="28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endParaRPr lang="en-US" altLang="zh-CN" sz="2800" b="1" u="sng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084060" y="2590800"/>
            <a:ext cx="442722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/>
              <a:t>同正，同正式官员待遇，并不取代原有永州司马。名为贬官，实为监禁。</a:t>
            </a:r>
          </a:p>
        </p:txBody>
      </p:sp>
      <p:cxnSp>
        <p:nvCxnSpPr>
          <p:cNvPr id="6" name="曲线连接符 5"/>
          <p:cNvCxnSpPr/>
          <p:nvPr/>
        </p:nvCxnSpPr>
        <p:spPr>
          <a:xfrm>
            <a:off x="2648585" y="2461895"/>
            <a:ext cx="1443990" cy="1031240"/>
          </a:xfrm>
          <a:prstGeom prst="curvedConnector3">
            <a:avLst>
              <a:gd name="adj1" fmla="val 50044"/>
            </a:avLst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曲线连接符 7"/>
          <p:cNvCxnSpPr/>
          <p:nvPr/>
        </p:nvCxnSpPr>
        <p:spPr>
          <a:xfrm rot="5400000" flipV="1">
            <a:off x="7600315" y="2114550"/>
            <a:ext cx="648335" cy="304165"/>
          </a:xfrm>
          <a:prstGeom prst="curvedConnector3">
            <a:avLst>
              <a:gd name="adj1" fmla="val 50049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2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3"/>
          <p:cNvSpPr txBox="1"/>
          <p:nvPr/>
        </p:nvSpPr>
        <p:spPr>
          <a:xfrm>
            <a:off x="6024563" y="404813"/>
            <a:ext cx="4643437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195" name="Text Box 4"/>
          <p:cNvSpPr txBox="1"/>
          <p:nvPr/>
        </p:nvSpPr>
        <p:spPr>
          <a:xfrm>
            <a:off x="0" y="0"/>
            <a:ext cx="11689715" cy="674030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3333FF"/>
                </a:solidFill>
                <a:latin typeface="隶书" pitchFamily="49" charset="-122"/>
                <a:ea typeface="隶书" pitchFamily="49" charset="-122"/>
              </a:rPr>
              <a:t>      </a:t>
            </a:r>
            <a:r>
              <a:rPr lang="zh-CN" altLang="en-US" sz="3600" b="1" dirty="0">
                <a:solidFill>
                  <a:srgbClr val="3333FF"/>
                </a:solidFill>
                <a:latin typeface="隶书" pitchFamily="49" charset="-122"/>
                <a:ea typeface="隶书" pitchFamily="49" charset="-122"/>
              </a:rPr>
              <a:t>柳宗元是一个</a:t>
            </a:r>
            <a:r>
              <a:rPr lang="zh-CN" altLang="en-US" sz="3600" b="1" dirty="0">
                <a:solidFill>
                  <a:srgbClr val="3333FF"/>
                </a:solidFill>
                <a:latin typeface="Arial" panose="020B0604020202020204" pitchFamily="34" charset="0"/>
                <a:ea typeface="隶书" pitchFamily="49" charset="-122"/>
              </a:rPr>
              <a:t>“</a:t>
            </a:r>
            <a:r>
              <a:rPr lang="zh-CN" altLang="en-US" sz="3600" b="1" dirty="0">
                <a:solidFill>
                  <a:srgbClr val="3333FF"/>
                </a:solidFill>
                <a:latin typeface="隶书" pitchFamily="49" charset="-122"/>
                <a:ea typeface="隶书" pitchFamily="49" charset="-122"/>
              </a:rPr>
              <a:t>遍悟文体</a:t>
            </a:r>
            <a:r>
              <a:rPr lang="zh-CN" altLang="en-US" sz="3600" b="1" dirty="0">
                <a:solidFill>
                  <a:srgbClr val="3333FF"/>
                </a:solidFill>
                <a:latin typeface="Arial" panose="020B0604020202020204" pitchFamily="34" charset="0"/>
                <a:ea typeface="隶书" pitchFamily="49" charset="-122"/>
              </a:rPr>
              <a:t>”</a:t>
            </a:r>
            <a:r>
              <a:rPr lang="zh-CN" altLang="en-US" sz="3600" b="1" dirty="0">
                <a:solidFill>
                  <a:srgbClr val="3333FF"/>
                </a:solidFill>
                <a:latin typeface="隶书" pitchFamily="49" charset="-122"/>
                <a:ea typeface="隶书" pitchFamily="49" charset="-122"/>
              </a:rPr>
              <a:t>的文学家 ，众体兼长，作品丰富，以</a:t>
            </a:r>
            <a:r>
              <a:rPr lang="zh-CN" altLang="en-US" sz="36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散文成就最大</a:t>
            </a:r>
            <a:r>
              <a:rPr lang="zh-CN" altLang="en-US" sz="3600" b="1" dirty="0">
                <a:solidFill>
                  <a:srgbClr val="3333FF"/>
                </a:solidFill>
                <a:latin typeface="隶书" pitchFamily="49" charset="-122"/>
                <a:ea typeface="隶书" pitchFamily="49" charset="-122"/>
              </a:rPr>
              <a:t>，有</a:t>
            </a:r>
            <a:r>
              <a:rPr lang="en-US" altLang="zh-CN" sz="36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《</a:t>
            </a:r>
            <a:r>
              <a:rPr lang="zh-CN" altLang="en-US" sz="36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柳河东集</a:t>
            </a:r>
            <a:r>
              <a:rPr lang="en-US" altLang="zh-CN" sz="36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》</a:t>
            </a:r>
            <a:r>
              <a:rPr lang="zh-CN" altLang="en-US" sz="3600" b="1" dirty="0">
                <a:solidFill>
                  <a:srgbClr val="3333FF"/>
                </a:solidFill>
                <a:latin typeface="隶书" pitchFamily="49" charset="-122"/>
                <a:ea typeface="隶书" pitchFamily="49" charset="-122"/>
              </a:rPr>
              <a:t>。</a:t>
            </a:r>
            <a:r>
              <a:rPr lang="zh-CN" altLang="en-US" sz="36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山水游记</a:t>
            </a:r>
            <a:r>
              <a:rPr lang="zh-CN" altLang="en-US" sz="3600" b="1" dirty="0">
                <a:solidFill>
                  <a:srgbClr val="3333FF"/>
                </a:solidFill>
                <a:latin typeface="隶书" pitchFamily="49" charset="-122"/>
                <a:ea typeface="隶书" pitchFamily="49" charset="-122"/>
              </a:rPr>
              <a:t>是柳宗元散文创作中最富艺术独创性的一部分，有</a:t>
            </a:r>
            <a:r>
              <a:rPr lang="en-US" altLang="zh-CN" sz="36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《</a:t>
            </a:r>
            <a:r>
              <a:rPr lang="zh-CN" altLang="en-US" sz="36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永州八记</a:t>
            </a:r>
            <a:r>
              <a:rPr lang="en-US" altLang="zh-CN" sz="36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》</a:t>
            </a:r>
            <a:r>
              <a:rPr lang="zh-CN" altLang="en-US" sz="3600" b="1" dirty="0">
                <a:solidFill>
                  <a:srgbClr val="3333FF"/>
                </a:solidFill>
                <a:latin typeface="隶书" pitchFamily="49" charset="-122"/>
                <a:ea typeface="隶书" pitchFamily="49" charset="-122"/>
              </a:rPr>
              <a:t>等留存。这些作品，画廊式地展现了湘桂之交一幅幅山水胜景，</a:t>
            </a:r>
            <a:r>
              <a:rPr lang="zh-CN" altLang="en-US" sz="36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继承了郦道元</a:t>
            </a:r>
            <a:r>
              <a:rPr lang="en-US" altLang="zh-CN" sz="36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《</a:t>
            </a:r>
            <a:r>
              <a:rPr lang="zh-CN" altLang="en-US" sz="36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水经注</a:t>
            </a:r>
            <a:r>
              <a:rPr lang="en-US" altLang="zh-CN" sz="36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》</a:t>
            </a:r>
            <a:r>
              <a:rPr lang="zh-CN" altLang="en-US" sz="36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的传统而有所发展。</a:t>
            </a:r>
          </a:p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chemeClr val="bg1"/>
                </a:solidFill>
                <a:latin typeface="隶书" pitchFamily="49" charset="-122"/>
                <a:ea typeface="隶书" pitchFamily="49" charset="-122"/>
              </a:rPr>
              <a:t>    </a:t>
            </a:r>
            <a:r>
              <a:rPr lang="en-US" altLang="zh-CN" sz="3600" b="1" dirty="0">
                <a:solidFill>
                  <a:srgbClr val="3333FF"/>
                </a:solidFill>
                <a:latin typeface="隶书" pitchFamily="49" charset="-122"/>
                <a:ea typeface="隶书" pitchFamily="49" charset="-122"/>
              </a:rPr>
              <a:t>《</a:t>
            </a:r>
            <a:r>
              <a:rPr lang="zh-CN" altLang="en-US" sz="3600" b="1" dirty="0">
                <a:solidFill>
                  <a:srgbClr val="3333FF"/>
                </a:solidFill>
                <a:latin typeface="隶书" pitchFamily="49" charset="-122"/>
                <a:ea typeface="隶书" pitchFamily="49" charset="-122"/>
              </a:rPr>
              <a:t>水经注</a:t>
            </a:r>
            <a:r>
              <a:rPr lang="en-US" altLang="zh-CN" sz="3600" b="1" dirty="0">
                <a:solidFill>
                  <a:srgbClr val="3333FF"/>
                </a:solidFill>
                <a:latin typeface="隶书" pitchFamily="49" charset="-122"/>
                <a:ea typeface="隶书" pitchFamily="49" charset="-122"/>
              </a:rPr>
              <a:t>》</a:t>
            </a:r>
            <a:r>
              <a:rPr lang="zh-CN" altLang="en-US" sz="3600" b="1" dirty="0">
                <a:solidFill>
                  <a:srgbClr val="3333FF"/>
                </a:solidFill>
                <a:latin typeface="隶书" pitchFamily="49" charset="-122"/>
                <a:ea typeface="隶书" pitchFamily="49" charset="-122"/>
              </a:rPr>
              <a:t>是</a:t>
            </a:r>
            <a:r>
              <a:rPr lang="zh-CN" altLang="en-US" sz="36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地理书，对景物多客观描写</a:t>
            </a:r>
            <a:r>
              <a:rPr lang="zh-CN" altLang="en-US" sz="3600" b="1" dirty="0">
                <a:solidFill>
                  <a:srgbClr val="3333FF"/>
                </a:solidFill>
                <a:latin typeface="隶书" pitchFamily="49" charset="-122"/>
                <a:ea typeface="隶书" pitchFamily="49" charset="-122"/>
              </a:rPr>
              <a:t>，少主观感情的流露。</a:t>
            </a:r>
          </a:p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3333FF"/>
                </a:solidFill>
                <a:latin typeface="隶书" pitchFamily="49" charset="-122"/>
                <a:ea typeface="隶书" pitchFamily="49" charset="-122"/>
              </a:rPr>
              <a:t>      柳宗元的</a:t>
            </a:r>
            <a:r>
              <a:rPr lang="zh-CN" altLang="en-US" sz="36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山水游记</a:t>
            </a:r>
            <a:r>
              <a:rPr lang="zh-CN" altLang="en-US" sz="3600" b="1" dirty="0">
                <a:solidFill>
                  <a:srgbClr val="3333FF"/>
                </a:solidFill>
                <a:latin typeface="隶书" pitchFamily="49" charset="-122"/>
                <a:ea typeface="隶书" pitchFamily="49" charset="-122"/>
              </a:rPr>
              <a:t>则把自己的身世遭遇、思想感情融合于自然风景的描绘中，投入作者本人的身影，借被遗弃于荒远地区的美好风物，</a:t>
            </a:r>
            <a:r>
              <a:rPr lang="zh-CN" altLang="en-US" sz="36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寄寓自己的不幸遭遇，倾注怨愤抑郁的心情。</a:t>
            </a: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0" y="682540"/>
            <a:ext cx="12192000" cy="600164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4800" b="1" dirty="0">
                <a:solidFill>
                  <a:srgbClr val="1E1E1E"/>
                </a:solidFill>
                <a:ea typeface="宋体" panose="02010600030101010101" pitchFamily="2" charset="-122"/>
              </a:rPr>
              <a:t>1</a:t>
            </a:r>
            <a:r>
              <a:rPr lang="zh-CN" sz="4800" b="1" dirty="0">
                <a:solidFill>
                  <a:srgbClr val="1E1E1E"/>
                </a:solidFill>
                <a:ea typeface="宋体" panose="02010600030101010101" pitchFamily="2" charset="-122"/>
              </a:rPr>
              <a:t>.下面各组词的意义和用法相同的一项是 (    )</a:t>
            </a:r>
          </a:p>
          <a:p>
            <a:r>
              <a:rPr lang="zh-CN" sz="4800" b="1" dirty="0" smtClean="0">
                <a:solidFill>
                  <a:srgbClr val="1E1E1E"/>
                </a:solidFill>
                <a:ea typeface="宋体" panose="02010600030101010101" pitchFamily="2" charset="-122"/>
              </a:rPr>
              <a:t>A</a:t>
            </a:r>
            <a:r>
              <a:rPr lang="zh-CN" sz="4800" b="1" dirty="0">
                <a:solidFill>
                  <a:srgbClr val="1E1E1E"/>
                </a:solidFill>
                <a:ea typeface="宋体" panose="02010600030101010101" pitchFamily="2" charset="-122"/>
              </a:rPr>
              <a:t>为  </a:t>
            </a:r>
            <a:r>
              <a:rPr lang="en-US" altLang="zh-CN" sz="4800" b="1" dirty="0" smtClean="0">
                <a:solidFill>
                  <a:srgbClr val="1E1E1E"/>
                </a:solidFill>
                <a:ea typeface="宋体" panose="02010600030101010101" pitchFamily="2" charset="-122"/>
              </a:rPr>
              <a:t> </a:t>
            </a:r>
            <a:r>
              <a:rPr lang="zh-CN" sz="4800" b="1" dirty="0" smtClean="0">
                <a:solidFill>
                  <a:srgbClr val="FF0000"/>
                </a:solidFill>
                <a:ea typeface="宋体" panose="02010600030101010101" pitchFamily="2" charset="-122"/>
              </a:rPr>
              <a:t>为</a:t>
            </a:r>
            <a:r>
              <a:rPr lang="zh-CN" sz="4800" b="1" dirty="0">
                <a:solidFill>
                  <a:srgbClr val="1E1E1E"/>
                </a:solidFill>
                <a:ea typeface="宋体" panose="02010600030101010101" pitchFamily="2" charset="-122"/>
              </a:rPr>
              <a:t>坻</a:t>
            </a:r>
            <a:r>
              <a:rPr lang="zh-CN" sz="4800" b="1" dirty="0">
                <a:solidFill>
                  <a:srgbClr val="FF0000"/>
                </a:solidFill>
                <a:ea typeface="宋体" panose="02010600030101010101" pitchFamily="2" charset="-122"/>
              </a:rPr>
              <a:t>为</a:t>
            </a:r>
            <a:r>
              <a:rPr lang="zh-CN" sz="4800" b="1" dirty="0">
                <a:solidFill>
                  <a:srgbClr val="1E1E1E"/>
                </a:solidFill>
                <a:ea typeface="宋体" panose="02010600030101010101" pitchFamily="2" charset="-122"/>
              </a:rPr>
              <a:t>屿 </a:t>
            </a:r>
            <a:r>
              <a:rPr lang="en-US" sz="4800" b="1" dirty="0">
                <a:solidFill>
                  <a:srgbClr val="1E1E1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sz="4800" b="1" dirty="0" smtClean="0">
                <a:solidFill>
                  <a:srgbClr val="1E1E1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sz="4800" b="1" dirty="0" smtClean="0">
                <a:solidFill>
                  <a:srgbClr val="1E1E1E"/>
                </a:solidFill>
                <a:ea typeface="宋体" panose="02010600030101010101" pitchFamily="2" charset="-122"/>
              </a:rPr>
              <a:t>武</a:t>
            </a:r>
            <a:r>
              <a:rPr lang="zh-CN" sz="4800" b="1" dirty="0">
                <a:solidFill>
                  <a:srgbClr val="1E1E1E"/>
                </a:solidFill>
                <a:ea typeface="宋体" panose="02010600030101010101" pitchFamily="2" charset="-122"/>
              </a:rPr>
              <a:t>陵人捕鱼</a:t>
            </a:r>
            <a:r>
              <a:rPr lang="zh-CN" sz="4800" b="1" dirty="0">
                <a:solidFill>
                  <a:srgbClr val="FF0000"/>
                </a:solidFill>
                <a:ea typeface="宋体" panose="02010600030101010101" pitchFamily="2" charset="-122"/>
              </a:rPr>
              <a:t>为</a:t>
            </a:r>
            <a:r>
              <a:rPr lang="zh-CN" sz="4800" b="1" dirty="0">
                <a:solidFill>
                  <a:srgbClr val="1E1E1E"/>
                </a:solidFill>
                <a:ea typeface="宋体" panose="02010600030101010101" pitchFamily="2" charset="-122"/>
              </a:rPr>
              <a:t>业</a:t>
            </a:r>
            <a:r>
              <a:rPr lang="en-US" sz="4800" b="1" dirty="0">
                <a:solidFill>
                  <a:srgbClr val="1E1E1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zh-CN" sz="4800" b="1" dirty="0">
              <a:solidFill>
                <a:srgbClr val="1E1E1E"/>
              </a:solidFill>
              <a:ea typeface="宋体" panose="02010600030101010101" pitchFamily="2" charset="-122"/>
            </a:endParaRPr>
          </a:p>
          <a:p>
            <a:endParaRPr lang="en-US" altLang="zh-CN" sz="4800" b="1" dirty="0" smtClean="0">
              <a:solidFill>
                <a:srgbClr val="1E1E1E"/>
              </a:solidFill>
              <a:ea typeface="宋体" panose="02010600030101010101" pitchFamily="2" charset="-122"/>
            </a:endParaRPr>
          </a:p>
          <a:p>
            <a:r>
              <a:rPr lang="zh-CN" sz="4800" b="1" dirty="0" smtClean="0">
                <a:solidFill>
                  <a:srgbClr val="1E1E1E"/>
                </a:solidFill>
                <a:ea typeface="宋体" panose="02010600030101010101" pitchFamily="2" charset="-122"/>
              </a:rPr>
              <a:t>B </a:t>
            </a:r>
            <a:r>
              <a:rPr lang="zh-CN" sz="4800" b="1" dirty="0">
                <a:solidFill>
                  <a:srgbClr val="1E1E1E"/>
                </a:solidFill>
                <a:ea typeface="宋体" panose="02010600030101010101" pitchFamily="2" charset="-122"/>
              </a:rPr>
              <a:t>之 </a:t>
            </a:r>
            <a:r>
              <a:rPr lang="en-US" altLang="zh-CN" sz="4800" b="1" dirty="0" smtClean="0">
                <a:solidFill>
                  <a:srgbClr val="1E1E1E"/>
                </a:solidFill>
                <a:ea typeface="宋体" panose="02010600030101010101" pitchFamily="2" charset="-122"/>
              </a:rPr>
              <a:t> </a:t>
            </a:r>
            <a:r>
              <a:rPr lang="zh-CN" sz="4800" b="1" dirty="0" smtClean="0">
                <a:solidFill>
                  <a:srgbClr val="1E1E1E"/>
                </a:solidFill>
                <a:ea typeface="宋体" panose="02010600030101010101" pitchFamily="2" charset="-122"/>
              </a:rPr>
              <a:t>乃</a:t>
            </a:r>
            <a:r>
              <a:rPr lang="zh-CN" sz="4800" b="1" dirty="0">
                <a:solidFill>
                  <a:srgbClr val="1E1E1E"/>
                </a:solidFill>
                <a:ea typeface="宋体" panose="02010600030101010101" pitchFamily="2" charset="-122"/>
              </a:rPr>
              <a:t>记</a:t>
            </a:r>
            <a:r>
              <a:rPr lang="zh-CN" sz="4800" b="1" dirty="0">
                <a:solidFill>
                  <a:srgbClr val="FF0000"/>
                </a:solidFill>
                <a:ea typeface="宋体" panose="02010600030101010101" pitchFamily="2" charset="-122"/>
              </a:rPr>
              <a:t>之</a:t>
            </a:r>
            <a:r>
              <a:rPr lang="zh-CN" sz="4800" b="1" dirty="0">
                <a:solidFill>
                  <a:srgbClr val="1E1E1E"/>
                </a:solidFill>
                <a:ea typeface="宋体" panose="02010600030101010101" pitchFamily="2" charset="-122"/>
              </a:rPr>
              <a:t>而去</a:t>
            </a:r>
            <a:r>
              <a:rPr lang="en-US" sz="4800" b="1" dirty="0">
                <a:solidFill>
                  <a:srgbClr val="1E1E1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en-US" sz="4800" b="1" dirty="0" smtClean="0">
                <a:solidFill>
                  <a:srgbClr val="1E1E1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sz="4800" b="1" dirty="0" smtClean="0">
                <a:solidFill>
                  <a:srgbClr val="1E1E1E"/>
                </a:solidFill>
                <a:ea typeface="宋体" panose="02010600030101010101" pitchFamily="2" charset="-122"/>
              </a:rPr>
              <a:t>余</a:t>
            </a:r>
            <a:r>
              <a:rPr lang="zh-CN" sz="4800" b="1" dirty="0">
                <a:solidFill>
                  <a:srgbClr val="1E1E1E"/>
                </a:solidFill>
                <a:ea typeface="宋体" panose="02010600030101010101" pitchFamily="2" charset="-122"/>
              </a:rPr>
              <a:t>闻</a:t>
            </a:r>
            <a:r>
              <a:rPr lang="zh-CN" sz="4800" b="1" dirty="0">
                <a:solidFill>
                  <a:srgbClr val="FF0000"/>
                </a:solidFill>
                <a:ea typeface="宋体" panose="02010600030101010101" pitchFamily="2" charset="-122"/>
              </a:rPr>
              <a:t>之</a:t>
            </a:r>
            <a:r>
              <a:rPr lang="zh-CN" sz="4800" b="1" dirty="0">
                <a:solidFill>
                  <a:srgbClr val="1E1E1E"/>
                </a:solidFill>
                <a:ea typeface="宋体" panose="02010600030101010101" pitchFamily="2" charset="-122"/>
              </a:rPr>
              <a:t>也久</a:t>
            </a:r>
          </a:p>
          <a:p>
            <a:endParaRPr lang="en-US" altLang="zh-CN" sz="4800" b="1" dirty="0" smtClean="0">
              <a:solidFill>
                <a:srgbClr val="1E1E1E"/>
              </a:solidFill>
              <a:ea typeface="宋体" panose="02010600030101010101" pitchFamily="2" charset="-122"/>
            </a:endParaRPr>
          </a:p>
          <a:p>
            <a:r>
              <a:rPr lang="zh-CN" sz="4800" b="1" dirty="0" smtClean="0">
                <a:solidFill>
                  <a:srgbClr val="1E1E1E"/>
                </a:solidFill>
                <a:ea typeface="宋体" panose="02010600030101010101" pitchFamily="2" charset="-122"/>
              </a:rPr>
              <a:t>C</a:t>
            </a:r>
            <a:r>
              <a:rPr lang="zh-CN" sz="4800" b="1" dirty="0">
                <a:solidFill>
                  <a:srgbClr val="1E1E1E"/>
                </a:solidFill>
                <a:ea typeface="宋体" panose="02010600030101010101" pitchFamily="2" charset="-122"/>
              </a:rPr>
              <a:t>乃 </a:t>
            </a:r>
            <a:r>
              <a:rPr lang="en-US" altLang="zh-CN" sz="4800" b="1" dirty="0" smtClean="0">
                <a:solidFill>
                  <a:srgbClr val="1E1E1E"/>
                </a:solidFill>
                <a:ea typeface="宋体" panose="02010600030101010101" pitchFamily="2" charset="-122"/>
              </a:rPr>
              <a:t>  </a:t>
            </a:r>
            <a:r>
              <a:rPr lang="zh-CN" sz="4800" b="1" dirty="0" smtClean="0">
                <a:solidFill>
                  <a:srgbClr val="FF0000"/>
                </a:solidFill>
                <a:ea typeface="宋体" panose="02010600030101010101" pitchFamily="2" charset="-122"/>
              </a:rPr>
              <a:t>乃</a:t>
            </a:r>
            <a:r>
              <a:rPr lang="zh-CN" sz="4800" b="1" dirty="0">
                <a:solidFill>
                  <a:srgbClr val="1E1E1E"/>
                </a:solidFill>
                <a:ea typeface="宋体" panose="02010600030101010101" pitchFamily="2" charset="-122"/>
              </a:rPr>
              <a:t>记之而去 </a:t>
            </a:r>
            <a:r>
              <a:rPr lang="en-US" sz="4800" b="1" dirty="0">
                <a:solidFill>
                  <a:srgbClr val="1E1E1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en-US" sz="4800" b="1" dirty="0" smtClean="0">
                <a:solidFill>
                  <a:srgbClr val="1E1E1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sz="4800" b="1" dirty="0" smtClean="0">
                <a:solidFill>
                  <a:srgbClr val="FF0000"/>
                </a:solidFill>
                <a:ea typeface="宋体" panose="02010600030101010101" pitchFamily="2" charset="-122"/>
              </a:rPr>
              <a:t>乃</a:t>
            </a:r>
            <a:r>
              <a:rPr lang="zh-CN" sz="4800" b="1" dirty="0">
                <a:solidFill>
                  <a:srgbClr val="1E1E1E"/>
                </a:solidFill>
                <a:ea typeface="宋体" panose="02010600030101010101" pitchFamily="2" charset="-122"/>
              </a:rPr>
              <a:t>不知有汉</a:t>
            </a:r>
          </a:p>
          <a:p>
            <a:endParaRPr lang="en-US" altLang="zh-CN" sz="4800" b="1" dirty="0" smtClean="0">
              <a:solidFill>
                <a:srgbClr val="1E1E1E"/>
              </a:solidFill>
              <a:ea typeface="宋体" panose="02010600030101010101" pitchFamily="2" charset="-122"/>
            </a:endParaRPr>
          </a:p>
          <a:p>
            <a:r>
              <a:rPr lang="zh-CN" sz="4800" b="1" dirty="0" smtClean="0">
                <a:solidFill>
                  <a:srgbClr val="1E1E1E"/>
                </a:solidFill>
                <a:ea typeface="宋体" panose="02010600030101010101" pitchFamily="2" charset="-122"/>
              </a:rPr>
              <a:t>D </a:t>
            </a:r>
            <a:r>
              <a:rPr lang="zh-CN" sz="4800" b="1" dirty="0">
                <a:solidFill>
                  <a:srgbClr val="1E1E1E"/>
                </a:solidFill>
                <a:ea typeface="宋体" panose="02010600030101010101" pitchFamily="2" charset="-122"/>
              </a:rPr>
              <a:t>尔 </a:t>
            </a:r>
            <a:r>
              <a:rPr lang="en-US" altLang="zh-CN" sz="4800" b="1" dirty="0" smtClean="0">
                <a:solidFill>
                  <a:srgbClr val="1E1E1E"/>
                </a:solidFill>
                <a:ea typeface="宋体" panose="02010600030101010101" pitchFamily="2" charset="-122"/>
              </a:rPr>
              <a:t> </a:t>
            </a:r>
            <a:r>
              <a:rPr lang="zh-CN" sz="4800" b="1" dirty="0" smtClean="0">
                <a:solidFill>
                  <a:srgbClr val="1E1E1E"/>
                </a:solidFill>
                <a:ea typeface="宋体" panose="02010600030101010101" pitchFamily="2" charset="-122"/>
              </a:rPr>
              <a:t>俶</a:t>
            </a:r>
            <a:r>
              <a:rPr lang="zh-CN" sz="4800" b="1" dirty="0">
                <a:solidFill>
                  <a:srgbClr val="FF0000"/>
                </a:solidFill>
                <a:ea typeface="宋体" panose="02010600030101010101" pitchFamily="2" charset="-122"/>
              </a:rPr>
              <a:t>尔</a:t>
            </a:r>
            <a:r>
              <a:rPr lang="zh-CN" sz="4800" b="1" dirty="0">
                <a:solidFill>
                  <a:srgbClr val="1E1E1E"/>
                </a:solidFill>
                <a:ea typeface="宋体" panose="02010600030101010101" pitchFamily="2" charset="-122"/>
              </a:rPr>
              <a:t>远逝</a:t>
            </a:r>
            <a:r>
              <a:rPr lang="en-US" sz="4800" b="1" dirty="0">
                <a:solidFill>
                  <a:srgbClr val="1E1E1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</a:t>
            </a:r>
            <a:r>
              <a:rPr lang="en-US" sz="4800" b="1" dirty="0" smtClean="0">
                <a:solidFill>
                  <a:srgbClr val="1E1E1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sz="4800" b="1" dirty="0" smtClean="0">
                <a:solidFill>
                  <a:srgbClr val="1E1E1E"/>
                </a:solidFill>
                <a:ea typeface="宋体" panose="02010600030101010101" pitchFamily="2" charset="-122"/>
              </a:rPr>
              <a:t>惟</a:t>
            </a:r>
            <a:r>
              <a:rPr lang="zh-CN" sz="4800" b="1" dirty="0">
                <a:solidFill>
                  <a:srgbClr val="1E1E1E"/>
                </a:solidFill>
                <a:ea typeface="宋体" panose="02010600030101010101" pitchFamily="2" charset="-122"/>
              </a:rPr>
              <a:t>手熟</a:t>
            </a:r>
            <a:r>
              <a:rPr lang="zh-CN" sz="4800" b="1" dirty="0">
                <a:solidFill>
                  <a:srgbClr val="FF0000"/>
                </a:solidFill>
                <a:ea typeface="宋体" panose="02010600030101010101" pitchFamily="2" charset="-122"/>
              </a:rPr>
              <a:t>尔</a:t>
            </a:r>
            <a:endParaRPr lang="zh-CN" altLang="en-US" sz="4800" b="1" dirty="0">
              <a:solidFill>
                <a:srgbClr val="FF0000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461010" y="696188"/>
            <a:ext cx="4768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0" y="0"/>
            <a:ext cx="419100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/>
              <a:t>巩固训练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0" y="0"/>
            <a:ext cx="12192000" cy="674030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/>
            <a:r>
              <a:rPr lang="en-US" altLang="zh-CN" sz="3600" b="1" dirty="0"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sz="3600" b="1" dirty="0">
                <a:ea typeface="宋体" panose="02010600030101010101" pitchFamily="2" charset="-122"/>
                <a:cs typeface="Times New Roman" panose="02020603050405020304" pitchFamily="18" charset="0"/>
              </a:rPr>
              <a:t>.下列对文章内容的理解和分析不当的一项是（   ）</a:t>
            </a:r>
          </a:p>
          <a:p>
            <a:r>
              <a:rPr lang="zh-CN" sz="3600" b="1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sz="3600" b="1" dirty="0">
                <a:ea typeface="宋体" panose="02010600030101010101" pitchFamily="2" charset="-122"/>
                <a:cs typeface="Times New Roman" panose="02020603050405020304" pitchFamily="18" charset="0"/>
              </a:rPr>
              <a:t>．“从小丘西行百二十步……伐竹取道，下见小潭”交代了作者的游踪。</a:t>
            </a:r>
          </a:p>
          <a:p>
            <a:endParaRPr lang="en-US" altLang="zh-CN" sz="3600" b="1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sz="3600" b="1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sz="3600" b="1" dirty="0">
                <a:ea typeface="宋体" panose="02010600030101010101" pitchFamily="2" charset="-122"/>
                <a:cs typeface="Times New Roman" panose="02020603050405020304" pitchFamily="18" charset="0"/>
              </a:rPr>
              <a:t>．“全石以为底，近岸，卷石底以出，为坻，为屿，为嵁，为岩”，写出了作者为“石潭”命名的缘由及近岸石头的千态万状。</a:t>
            </a:r>
          </a:p>
          <a:p>
            <a:endParaRPr lang="en-US" altLang="zh-CN" sz="3600" b="1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sz="3600" b="1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sz="3600" b="1" dirty="0">
                <a:ea typeface="宋体" panose="02010600030101010101" pitchFamily="2" charset="-122"/>
                <a:cs typeface="Times New Roman" panose="02020603050405020304" pitchFamily="18" charset="0"/>
              </a:rPr>
              <a:t>．“潭中鱼可百许头，皆若空游无所依”，只写了鱼儿自由游弋的情态。</a:t>
            </a:r>
          </a:p>
          <a:p>
            <a:endParaRPr lang="en-US" altLang="zh-CN" sz="3600" b="1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sz="3600" b="1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sz="3600" b="1" dirty="0">
                <a:ea typeface="宋体" panose="02010600030101010101" pitchFamily="2" charset="-122"/>
                <a:cs typeface="Times New Roman" panose="02020603050405020304" pitchFamily="18" charset="0"/>
              </a:rPr>
              <a:t>．第①②段分别写了作者发现石潭之乐和观鱼之乐。</a:t>
            </a:r>
            <a:endParaRPr lang="zh-CN" altLang="en-US" sz="3600" b="1" dirty="0"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840036" y="0"/>
            <a:ext cx="5595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>
                <a:solidFill>
                  <a:srgbClr val="FF0000"/>
                </a:solidFill>
              </a:rPr>
              <a:t>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0" y="0"/>
            <a:ext cx="791083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600" dirty="0"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下列分析理解不恰当的一项是（  ）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0" y="868907"/>
            <a:ext cx="12192000" cy="563231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000" dirty="0"/>
              <a:t>A、作者隔着篁竹能找到小石潭，是小潭的流水声吸引了他。</a:t>
            </a:r>
          </a:p>
          <a:p>
            <a:endParaRPr lang="en-US" altLang="zh-CN" sz="4000" dirty="0" smtClean="0"/>
          </a:p>
          <a:p>
            <a:r>
              <a:rPr lang="zh-CN" altLang="en-US" sz="4000" dirty="0" smtClean="0"/>
              <a:t>B</a:t>
            </a:r>
            <a:r>
              <a:rPr lang="zh-CN" altLang="en-US" sz="4000" dirty="0"/>
              <a:t>、“全石以为底”就是说潭底全部都是石头。</a:t>
            </a:r>
          </a:p>
          <a:p>
            <a:endParaRPr lang="en-US" altLang="zh-CN" sz="4000" dirty="0" smtClean="0"/>
          </a:p>
          <a:p>
            <a:r>
              <a:rPr lang="zh-CN" altLang="en-US" sz="4000" dirty="0" smtClean="0"/>
              <a:t>C</a:t>
            </a:r>
            <a:r>
              <a:rPr lang="zh-CN" altLang="en-US" sz="4000" dirty="0"/>
              <a:t>、“寂寥”、“凄”、“寒”等词其实都是写心静的，暗示自己的遭遇，留露出一种孤独感。</a:t>
            </a:r>
          </a:p>
          <a:p>
            <a:endParaRPr lang="en-US" altLang="zh-CN" sz="4000" dirty="0" smtClean="0"/>
          </a:p>
          <a:p>
            <a:r>
              <a:rPr lang="zh-CN" altLang="en-US" sz="4000" dirty="0" smtClean="0"/>
              <a:t>D</a:t>
            </a:r>
            <a:r>
              <a:rPr lang="zh-CN" altLang="en-US" sz="4000" dirty="0"/>
              <a:t>、文章表现了幽邃、凄凉之美。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854266" y="0"/>
            <a:ext cx="652003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rgbClr val="FF0000"/>
                </a:solidFill>
              </a:rPr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0" y="0"/>
            <a:ext cx="12192000" cy="56311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理解性默写：</a:t>
            </a:r>
          </a:p>
          <a:p>
            <a:endParaRPr lang="zh-CN" altLang="en-US" sz="36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1.文中侧面描写水清澈透明的句子：</a:t>
            </a:r>
          </a:p>
          <a:p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</a:p>
          <a:p>
            <a:r>
              <a:rPr lang="en-US" altLang="zh-CN" sz="3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2.文中高度概括小石潭的氛围，同时抒发作者政治受挫遭贬后忧伤心情的句子是:</a:t>
            </a:r>
          </a:p>
          <a:p>
            <a:endParaRPr lang="en-US" altLang="zh-CN" sz="36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en-US" altLang="zh-CN" sz="3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文中描写游鱼动态的句子：</a:t>
            </a:r>
          </a:p>
          <a:p>
            <a:endParaRPr lang="zh-CN" altLang="en-US" sz="36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r>
              <a:rPr lang="en-US" altLang="zh-CN" sz="36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4.描写溪流曲折悠远的句子：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/>
          <p:nvPr/>
        </p:nvSpPr>
        <p:spPr>
          <a:xfrm>
            <a:off x="985520" y="2060575"/>
            <a:ext cx="10353040" cy="34766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4400" b="1" u="none" dirty="0">
                <a:solidFill>
                  <a:srgbClr val="FF0000"/>
                </a:solidFill>
                <a:latin typeface="Times New Roman" panose="02020603050405020304" pitchFamily="18" charset="0"/>
              </a:rPr>
              <a:t/>
            </a:r>
            <a:br>
              <a:rPr lang="en-US" altLang="zh-CN" sz="4400" b="1" u="none" dirty="0">
                <a:solidFill>
                  <a:srgbClr val="FF0000"/>
                </a:solidFill>
                <a:latin typeface="Times New Roman" panose="02020603050405020304" pitchFamily="18" charset="0"/>
              </a:rPr>
            </a:br>
            <a:r>
              <a:rPr lang="en-US" altLang="zh-CN" sz="4400" b="1" u="none" dirty="0">
                <a:solidFill>
                  <a:srgbClr val="FF0000"/>
                </a:solidFill>
                <a:latin typeface="Times New Roman" panose="02020603050405020304" pitchFamily="18" charset="0"/>
              </a:rPr>
              <a:t>      “</a:t>
            </a:r>
            <a:r>
              <a:rPr lang="zh-CN" altLang="en-US" sz="4400" b="1" u="none" dirty="0">
                <a:solidFill>
                  <a:srgbClr val="FF0000"/>
                </a:solidFill>
                <a:latin typeface="Times New Roman" panose="02020603050405020304" pitchFamily="18" charset="0"/>
              </a:rPr>
              <a:t>记”是古代的一种文体，</a:t>
            </a:r>
            <a:r>
              <a:rPr lang="zh-CN" altLang="en-US" sz="4400" b="1" u="none" dirty="0">
                <a:solidFill>
                  <a:schemeClr val="tx1"/>
                </a:solidFill>
                <a:latin typeface="Times New Roman" panose="02020603050405020304" pitchFamily="18" charset="0"/>
              </a:rPr>
              <a:t>主要是记载事物，往往通过</a:t>
            </a:r>
            <a:r>
              <a:rPr lang="zh-CN" altLang="en-US" sz="4400" b="1" u="none" dirty="0">
                <a:solidFill>
                  <a:srgbClr val="FF0000"/>
                </a:solidFill>
                <a:latin typeface="Times New Roman" panose="02020603050405020304" pitchFamily="18" charset="0"/>
              </a:rPr>
              <a:t>记事、记物、写景</a:t>
            </a:r>
            <a:r>
              <a:rPr lang="zh-CN" altLang="en-US" sz="4400" b="1" u="none" dirty="0">
                <a:solidFill>
                  <a:schemeClr val="tx1"/>
                </a:solidFill>
                <a:latin typeface="Times New Roman" panose="02020603050405020304" pitchFamily="18" charset="0"/>
              </a:rPr>
              <a:t>、记人来抒发作者的感情或见解，</a:t>
            </a:r>
            <a:r>
              <a:rPr lang="zh-CN" altLang="en-US" sz="4400" b="1" u="none" dirty="0">
                <a:solidFill>
                  <a:srgbClr val="FF0000"/>
                </a:solidFill>
                <a:latin typeface="Times New Roman" panose="02020603050405020304" pitchFamily="18" charset="0"/>
              </a:rPr>
              <a:t>即景抒情，托物言志。</a:t>
            </a:r>
            <a:r>
              <a:rPr lang="zh-CN" altLang="en-US" u="none" dirty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157699" name="WordArt 3"/>
          <p:cNvSpPr>
            <a:spLocks noChangeArrowheads="1" noChangeShapeType="1" noTextEdit="1"/>
          </p:cNvSpPr>
          <p:nvPr/>
        </p:nvSpPr>
        <p:spPr bwMode="auto">
          <a:xfrm>
            <a:off x="598805" y="445135"/>
            <a:ext cx="2329180" cy="1080770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6000" b="1" i="0" u="sng" strike="noStrike" kern="10" cap="none" spc="0" normalizeH="0" baseline="0" noProof="0" smtClean="0">
                <a:ln w="9525">
                  <a:noFill/>
                  <a:round/>
                  <a:headEnd type="none" w="sm" len="sm"/>
                  <a:tailEnd type="none" w="sm" len="sm"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体裁</a:t>
            </a:r>
          </a:p>
        </p:txBody>
      </p:sp>
      <p:sp>
        <p:nvSpPr>
          <p:cNvPr id="9220" name="Text Box 4"/>
          <p:cNvSpPr txBox="1"/>
          <p:nvPr/>
        </p:nvSpPr>
        <p:spPr>
          <a:xfrm>
            <a:off x="4872038" y="1052513"/>
            <a:ext cx="3600450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400" b="1" u="none" dirty="0">
                <a:latin typeface="Times New Roman" panose="02020603050405020304" pitchFamily="18" charset="0"/>
                <a:ea typeface="楷体_GB2312" pitchFamily="49" charset="-122"/>
              </a:rPr>
              <a:t>游记散文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85290" y="2083435"/>
            <a:ext cx="88214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7200" kern="10" noProof="0" dirty="0" smtClean="0">
                <a:solidFill>
                  <a:schemeClr val="tx1"/>
                </a:solidFill>
                <a:effectLst/>
                <a:uLnTx/>
                <a:uFillTx/>
                <a:latin typeface="隶书" pitchFamily="49" charset="-122"/>
                <a:ea typeface="隶书" pitchFamily="49" charset="-122"/>
                <a:sym typeface="+mn-ea"/>
              </a:rPr>
              <a:t>1 </a:t>
            </a:r>
            <a:r>
              <a:rPr kumimoji="1" lang="zh-CN" altLang="en-US" sz="7200" kern="10" noProof="0" dirty="0" smtClean="0">
                <a:solidFill>
                  <a:schemeClr val="tx1"/>
                </a:solidFill>
                <a:effectLst/>
                <a:uLnTx/>
                <a:uFillTx/>
                <a:latin typeface="隶书" pitchFamily="49" charset="-122"/>
                <a:ea typeface="隶书" pitchFamily="49" charset="-122"/>
                <a:sym typeface="+mn-ea"/>
              </a:rPr>
              <a:t>读准字音</a:t>
            </a:r>
            <a:endParaRPr kumimoji="1" lang="zh-CN" altLang="en-US" sz="7200" i="0" strike="noStrike" kern="10" cap="none" spc="0" normalizeH="0" baseline="0" noProof="0" dirty="0" smtClean="0">
              <a:solidFill>
                <a:schemeClr val="tx1"/>
              </a:solidFill>
              <a:effectLst/>
              <a:uLnTx/>
              <a:uFillTx/>
              <a:latin typeface="隶书" pitchFamily="49" charset="-122"/>
              <a:ea typeface="隶书" pitchFamily="49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7200" kern="10" noProof="0" dirty="0" smtClean="0">
                <a:solidFill>
                  <a:schemeClr val="tx1"/>
                </a:solidFill>
                <a:effectLst/>
                <a:uLnTx/>
                <a:uFillTx/>
                <a:latin typeface="隶书" pitchFamily="49" charset="-122"/>
                <a:ea typeface="隶书" pitchFamily="49" charset="-122"/>
                <a:sym typeface="+mn-ea"/>
              </a:rPr>
              <a:t>2 </a:t>
            </a:r>
            <a:r>
              <a:rPr kumimoji="1" lang="zh-CN" altLang="en-US" sz="7200" kern="10" noProof="0" dirty="0" smtClean="0">
                <a:solidFill>
                  <a:schemeClr val="tx1"/>
                </a:solidFill>
                <a:effectLst/>
                <a:uLnTx/>
                <a:uFillTx/>
                <a:latin typeface="隶书" pitchFamily="49" charset="-122"/>
                <a:ea typeface="隶书" pitchFamily="49" charset="-122"/>
                <a:sym typeface="+mn-ea"/>
              </a:rPr>
              <a:t>读好节奏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7200" kern="10" noProof="0" dirty="0" smtClean="0">
              <a:solidFill>
                <a:schemeClr val="tx1"/>
              </a:solidFill>
              <a:effectLst/>
              <a:uLnTx/>
              <a:uFillTx/>
              <a:latin typeface="隶书" pitchFamily="49" charset="-122"/>
              <a:ea typeface="隶书" pitchFamily="49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48615" y="399415"/>
            <a:ext cx="5586730" cy="92202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zh-CN" altLang="en-US" sz="5400"/>
              <a:t>环节一   听读课文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302" name="Rectangle 6"/>
          <p:cNvSpPr>
            <a:spLocks noRot="1" noChangeArrowheads="1"/>
          </p:cNvSpPr>
          <p:nvPr/>
        </p:nvSpPr>
        <p:spPr bwMode="auto">
          <a:xfrm>
            <a:off x="0" y="4483100"/>
            <a:ext cx="11760200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kumimoji="0" lang="zh-CN" altLang="en-US" sz="6000" dirty="0">
                <a:solidFill>
                  <a:schemeClr val="bg1"/>
                </a:solidFill>
                <a:ea typeface="隶书" pitchFamily="49" charset="-122"/>
              </a:rPr>
              <a:t>从小丘西行百二十步，隔</a:t>
            </a:r>
            <a:r>
              <a:rPr kumimoji="0" lang="zh-CN" altLang="en-US" sz="6000" dirty="0">
                <a:solidFill>
                  <a:srgbClr val="C00000"/>
                </a:solidFill>
                <a:ea typeface="隶书" pitchFamily="49" charset="-122"/>
              </a:rPr>
              <a:t>篁</a:t>
            </a:r>
            <a:r>
              <a:rPr kumimoji="0" lang="zh-CN" altLang="en-US" sz="6000" dirty="0">
                <a:solidFill>
                  <a:schemeClr val="bg1"/>
                </a:solidFill>
                <a:ea typeface="隶书" pitchFamily="49" charset="-122"/>
              </a:rPr>
              <a:t>竹，</a:t>
            </a:r>
            <a:br>
              <a:rPr kumimoji="0" lang="zh-CN" altLang="en-US" sz="6000" dirty="0">
                <a:solidFill>
                  <a:schemeClr val="bg1"/>
                </a:solidFill>
                <a:ea typeface="隶书" pitchFamily="49" charset="-122"/>
              </a:rPr>
            </a:br>
            <a:r>
              <a:rPr kumimoji="0" lang="zh-CN" altLang="en-US" sz="6000" dirty="0">
                <a:solidFill>
                  <a:schemeClr val="bg1"/>
                </a:solidFill>
                <a:ea typeface="隶书" pitchFamily="49" charset="-122"/>
              </a:rPr>
              <a:t>闻水声，如鸣佩环，心乐之。</a:t>
            </a:r>
          </a:p>
        </p:txBody>
      </p:sp>
      <p:sp>
        <p:nvSpPr>
          <p:cNvPr id="3" name="圆角矩形标注 2"/>
          <p:cNvSpPr/>
          <p:nvPr/>
        </p:nvSpPr>
        <p:spPr>
          <a:xfrm>
            <a:off x="6294782" y="2849217"/>
            <a:ext cx="3180522" cy="728869"/>
          </a:xfrm>
          <a:prstGeom prst="wedgeRoundRectCallout">
            <a:avLst>
              <a:gd name="adj1" fmla="val 43183"/>
              <a:gd name="adj2" fmla="val 22068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b="1" dirty="0" err="1" smtClean="0">
                <a:solidFill>
                  <a:srgbClr val="FF0000"/>
                </a:solidFill>
              </a:rPr>
              <a:t>huáng</a:t>
            </a:r>
            <a:endParaRPr lang="zh-CN" altLang="en-US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1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1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1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1302" grpId="0"/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 hidden="1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284676" name="Rectangle 4"/>
          <p:cNvSpPr>
            <a:spLocks noRot="1" noChangeArrowheads="1"/>
          </p:cNvSpPr>
          <p:nvPr/>
        </p:nvSpPr>
        <p:spPr bwMode="auto">
          <a:xfrm>
            <a:off x="0" y="-1"/>
            <a:ext cx="12192000" cy="1801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kumimoji="0" lang="zh-CN" altLang="en-US" sz="6000" dirty="0">
                <a:solidFill>
                  <a:schemeClr val="bg1"/>
                </a:solidFill>
                <a:ea typeface="隶书" pitchFamily="49" charset="-122"/>
              </a:rPr>
              <a:t>伐竹取道， 下见小潭，水尤</a:t>
            </a:r>
            <a:r>
              <a:rPr kumimoji="0" lang="zh-CN" altLang="en-US" sz="6000" dirty="0" smtClean="0">
                <a:solidFill>
                  <a:schemeClr val="bg1"/>
                </a:solidFill>
                <a:ea typeface="隶书" pitchFamily="49" charset="-122"/>
              </a:rPr>
              <a:t>清冽。</a:t>
            </a:r>
            <a:r>
              <a:rPr kumimoji="0" lang="zh-CN" altLang="en-US" sz="6000" dirty="0">
                <a:solidFill>
                  <a:schemeClr val="bg1"/>
                </a:solidFill>
                <a:ea typeface="隶书" pitchFamily="49" charset="-122"/>
              </a:rPr>
              <a:t>全石以为底，近岸，卷石底以出，</a:t>
            </a: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84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467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2、3、6、8、10、11、12、15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832265100"/>
  <p:tag name="KSO_WM_UNIT_PLACING_PICTURE_USER_VIEWPORT" val="{&quot;height&quot;:4515,&quot;width&quot;:9450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</TotalTime>
  <Words>3315</Words>
  <Application>Microsoft Office PowerPoint</Application>
  <PresentationFormat>自定义</PresentationFormat>
  <Paragraphs>396</Paragraphs>
  <Slides>54</Slides>
  <Notes>2</Notes>
  <HiddenSlides>14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54</vt:i4>
      </vt:variant>
    </vt:vector>
  </HeadingPairs>
  <TitlesOfParts>
    <vt:vector size="55" baseType="lpstr">
      <vt:lpstr>Office 主题​​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第一段</vt:lpstr>
      <vt:lpstr>幻灯片 24</vt:lpstr>
      <vt:lpstr>第二段</vt:lpstr>
      <vt:lpstr>第三段</vt:lpstr>
      <vt:lpstr>第四段</vt:lpstr>
      <vt:lpstr>第五段</vt:lpstr>
      <vt:lpstr>解释下列各组句子中的加点词语                        一词多义</vt:lpstr>
      <vt:lpstr>解释下列词语。                    词类活用</vt:lpstr>
      <vt:lpstr>下列句子中加点词语的解释，不正确的一项是（      ）</vt:lpstr>
      <vt:lpstr>幻灯片 32</vt:lpstr>
      <vt:lpstr>幻灯片 33</vt:lpstr>
      <vt:lpstr>幻灯片 34</vt:lpstr>
      <vt:lpstr>幻灯片 35</vt:lpstr>
      <vt:lpstr>幻灯片 36</vt:lpstr>
      <vt:lpstr>幻灯片 37</vt:lpstr>
      <vt:lpstr>幻灯片 38</vt:lpstr>
      <vt:lpstr>幻灯片 39</vt:lpstr>
      <vt:lpstr>幻灯片 40</vt:lpstr>
      <vt:lpstr>活动一：品谈小石潭之美</vt:lpstr>
      <vt:lpstr>幻灯片 42</vt:lpstr>
      <vt:lpstr>景物描写中蕴含着情感，能否感受到作者的情感起伏变化？</vt:lpstr>
      <vt:lpstr>幻灯片 44</vt:lpstr>
      <vt:lpstr>幻灯片 45</vt:lpstr>
      <vt:lpstr>幻灯片 46</vt:lpstr>
      <vt:lpstr>幻灯片 47</vt:lpstr>
      <vt:lpstr>幻灯片 48</vt:lpstr>
      <vt:lpstr>幻灯片 49</vt:lpstr>
      <vt:lpstr>幻灯片 50</vt:lpstr>
      <vt:lpstr>幻灯片 51</vt:lpstr>
      <vt:lpstr>幻灯片 52</vt:lpstr>
      <vt:lpstr>幻灯片 53</vt:lpstr>
      <vt:lpstr>幻灯片 54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</cp:lastModifiedBy>
  <cp:revision>125</cp:revision>
  <dcterms:created xsi:type="dcterms:W3CDTF">1900-01-01T00:00:00Z</dcterms:created>
  <dcterms:modified xsi:type="dcterms:W3CDTF">2020-05-29T00:43:52Z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